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diagrams/layout3.xml" ContentType="application/vnd.openxmlformats-officedocument.drawingml.diagramLayout+xml"/>
  <Override PartName="/ppt/notesSlides/notesSlide7.xml" ContentType="application/vnd.openxmlformats-officedocument.presentationml.notesSlide+xml"/>
  <Override PartName="/ppt/notesSlides/notesSlide10.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diagrams/colors2.xml" ContentType="application/vnd.openxmlformats-officedocument.drawingml.diagramColors+xml"/>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diagrams/quickStyle3.xml" ContentType="application/vnd.openxmlformats-officedocument.drawingml.diagramStyl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Default Extension="vml" ContentType="application/vnd.openxmlformats-officedocument.vmlDrawing"/>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6.xml" ContentType="application/vnd.openxmlformats-officedocument.presentationml.notesSlide+xml"/>
  <Override PartName="/ppt/diagrams/data3.xml" ContentType="application/vnd.openxmlformats-officedocument.drawingml.diagramData+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xls" ContentType="application/vnd.ms-exce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450" r:id="rId2"/>
    <p:sldId id="592" r:id="rId3"/>
    <p:sldId id="639" r:id="rId4"/>
    <p:sldId id="712" r:id="rId5"/>
    <p:sldId id="725" r:id="rId6"/>
    <p:sldId id="713" r:id="rId7"/>
    <p:sldId id="718" r:id="rId8"/>
    <p:sldId id="719" r:id="rId9"/>
    <p:sldId id="726" r:id="rId10"/>
    <p:sldId id="727" r:id="rId11"/>
    <p:sldId id="659" r:id="rId12"/>
    <p:sldId id="723" r:id="rId13"/>
    <p:sldId id="724" r:id="rId14"/>
    <p:sldId id="707" r:id="rId15"/>
    <p:sldId id="681" r:id="rId16"/>
    <p:sldId id="675" r:id="rId17"/>
    <p:sldId id="684" r:id="rId18"/>
    <p:sldId id="709" r:id="rId19"/>
    <p:sldId id="552" r:id="rId20"/>
    <p:sldId id="649" r:id="rId21"/>
    <p:sldId id="650" r:id="rId22"/>
    <p:sldId id="667" r:id="rId23"/>
    <p:sldId id="586" r:id="rId24"/>
    <p:sldId id="602" r:id="rId25"/>
    <p:sldId id="722" r:id="rId26"/>
    <p:sldId id="668" r:id="rId27"/>
    <p:sldId id="715" r:id="rId28"/>
    <p:sldId id="728" r:id="rId29"/>
    <p:sldId id="729" r:id="rId30"/>
    <p:sldId id="717" r:id="rId31"/>
    <p:sldId id="730" r:id="rId32"/>
    <p:sldId id="731" r:id="rId33"/>
    <p:sldId id="732" r:id="rId34"/>
    <p:sldId id="716" r:id="rId35"/>
    <p:sldId id="734" r:id="rId36"/>
    <p:sldId id="733" r:id="rId37"/>
    <p:sldId id="629" r:id="rId38"/>
    <p:sldId id="693" r:id="rId39"/>
    <p:sldId id="696" r:id="rId40"/>
    <p:sldId id="702" r:id="rId41"/>
    <p:sldId id="703" r:id="rId42"/>
    <p:sldId id="695" r:id="rId43"/>
    <p:sldId id="698" r:id="rId44"/>
    <p:sldId id="701" r:id="rId45"/>
    <p:sldId id="710" r:id="rId46"/>
    <p:sldId id="736" r:id="rId47"/>
    <p:sldId id="632" r:id="rId48"/>
    <p:sldId id="633" r:id="rId49"/>
    <p:sldId id="686" r:id="rId50"/>
    <p:sldId id="624" r:id="rId51"/>
    <p:sldId id="625" r:id="rId52"/>
    <p:sldId id="634" r:id="rId53"/>
    <p:sldId id="626" r:id="rId54"/>
    <p:sldId id="627" r:id="rId55"/>
    <p:sldId id="549" r:id="rId56"/>
    <p:sldId id="708" r:id="rId57"/>
    <p:sldId id="735" r:id="rId5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308" autoAdjust="0"/>
    <p:restoredTop sz="69661" autoAdjust="0"/>
  </p:normalViewPr>
  <p:slideViewPr>
    <p:cSldViewPr>
      <p:cViewPr varScale="1">
        <p:scale>
          <a:sx n="66" d="100"/>
          <a:sy n="66" d="100"/>
        </p:scale>
        <p:origin x="-1509" y="-48"/>
      </p:cViewPr>
      <p:guideLst>
        <p:guide orient="horz" pos="2160"/>
        <p:guide pos="2880"/>
      </p:guideLst>
    </p:cSldViewPr>
  </p:slideViewPr>
  <p:notesTextViewPr>
    <p:cViewPr>
      <p:scale>
        <a:sx n="100" d="100"/>
        <a:sy n="100" d="100"/>
      </p:scale>
      <p:origin x="0" y="9"/>
    </p:cViewPr>
  </p:notesTextViewPr>
  <p:sorterViewPr>
    <p:cViewPr varScale="1">
      <p:scale>
        <a:sx n="100" d="100"/>
        <a:sy n="100" d="100"/>
      </p:scale>
      <p:origin x="0" y="-1520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36CE9-D00B-405D-9724-846166DD9438}"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885196D2-38E6-4348-848E-EB7CC4757874}">
      <dgm:prSet phldrT="[文本]"/>
      <dgm:spPr/>
      <dgm:t>
        <a:bodyPr/>
        <a:lstStyle/>
        <a:p>
          <a:r>
            <a:rPr lang="zh-CN" altLang="en-US" dirty="0" smtClean="0"/>
            <a:t>策略</a:t>
          </a:r>
          <a:endParaRPr lang="zh-CN" altLang="en-US" dirty="0"/>
        </a:p>
      </dgm:t>
    </dgm:pt>
    <dgm:pt modelId="{CBB8EF2C-6675-416E-AE23-9EE386716832}" type="parTrans" cxnId="{992A0980-3CB7-417B-AC17-A37FBEF76BC5}">
      <dgm:prSet/>
      <dgm:spPr/>
      <dgm:t>
        <a:bodyPr/>
        <a:lstStyle/>
        <a:p>
          <a:endParaRPr lang="zh-CN" altLang="en-US"/>
        </a:p>
      </dgm:t>
    </dgm:pt>
    <dgm:pt modelId="{2E828C6A-1639-4048-B800-A61E16EC413F}" type="sibTrans" cxnId="{992A0980-3CB7-417B-AC17-A37FBEF76BC5}">
      <dgm:prSet/>
      <dgm:spPr/>
      <dgm:t>
        <a:bodyPr/>
        <a:lstStyle/>
        <a:p>
          <a:endParaRPr lang="zh-CN" altLang="en-US"/>
        </a:p>
      </dgm:t>
    </dgm:pt>
    <dgm:pt modelId="{A9394A10-5022-4661-91C8-D1075A776C99}">
      <dgm:prSet phldrT="[文本]"/>
      <dgm:spPr/>
      <dgm:t>
        <a:bodyPr/>
        <a:lstStyle/>
        <a:p>
          <a:r>
            <a:rPr lang="zh-CN" altLang="en-US" dirty="0" smtClean="0"/>
            <a:t>防护</a:t>
          </a:r>
          <a:endParaRPr lang="zh-CN" altLang="en-US" dirty="0"/>
        </a:p>
      </dgm:t>
    </dgm:pt>
    <dgm:pt modelId="{B7C75308-541A-45ED-B498-FCD87F5B1947}" type="parTrans" cxnId="{E8C48D66-5F61-4432-A5AE-8D06F16DB21F}">
      <dgm:prSet/>
      <dgm:spPr/>
      <dgm:t>
        <a:bodyPr/>
        <a:lstStyle/>
        <a:p>
          <a:endParaRPr lang="zh-CN" altLang="en-US"/>
        </a:p>
      </dgm:t>
    </dgm:pt>
    <dgm:pt modelId="{1CEB5EAA-5DDF-4273-A682-23DC1AEFC575}" type="sibTrans" cxnId="{E8C48D66-5F61-4432-A5AE-8D06F16DB21F}">
      <dgm:prSet/>
      <dgm:spPr/>
      <dgm:t>
        <a:bodyPr/>
        <a:lstStyle/>
        <a:p>
          <a:endParaRPr lang="zh-CN" altLang="en-US"/>
        </a:p>
      </dgm:t>
    </dgm:pt>
    <dgm:pt modelId="{9E2BC345-3EC1-4D66-8193-56DD7605D009}">
      <dgm:prSet phldrT="[文本]"/>
      <dgm:spPr/>
      <dgm:t>
        <a:bodyPr/>
        <a:lstStyle/>
        <a:p>
          <a:r>
            <a:rPr lang="zh-CN" altLang="en-US" dirty="0" smtClean="0"/>
            <a:t>检测</a:t>
          </a:r>
          <a:endParaRPr lang="zh-CN" altLang="en-US" dirty="0"/>
        </a:p>
      </dgm:t>
    </dgm:pt>
    <dgm:pt modelId="{8E77005F-3F36-466B-9BDF-2495F3B63B08}" type="parTrans" cxnId="{6EB17B42-5320-40ED-A0BB-A9809AE6B3F0}">
      <dgm:prSet/>
      <dgm:spPr/>
      <dgm:t>
        <a:bodyPr/>
        <a:lstStyle/>
        <a:p>
          <a:endParaRPr lang="zh-CN" altLang="en-US"/>
        </a:p>
      </dgm:t>
    </dgm:pt>
    <dgm:pt modelId="{A6A1FC06-796A-44BF-A377-3307D67CBCBA}" type="sibTrans" cxnId="{6EB17B42-5320-40ED-A0BB-A9809AE6B3F0}">
      <dgm:prSet/>
      <dgm:spPr/>
      <dgm:t>
        <a:bodyPr/>
        <a:lstStyle/>
        <a:p>
          <a:endParaRPr lang="zh-CN" altLang="en-US"/>
        </a:p>
      </dgm:t>
    </dgm:pt>
    <dgm:pt modelId="{046144D0-33D6-4252-9549-2CFAFCCFCC0F}">
      <dgm:prSet phldrT="[文本]"/>
      <dgm:spPr/>
      <dgm:t>
        <a:bodyPr/>
        <a:lstStyle/>
        <a:p>
          <a:r>
            <a:rPr lang="zh-CN" altLang="en-US" dirty="0" smtClean="0"/>
            <a:t>响应</a:t>
          </a:r>
          <a:endParaRPr lang="zh-CN" altLang="en-US" dirty="0"/>
        </a:p>
      </dgm:t>
    </dgm:pt>
    <dgm:pt modelId="{C5801099-02A0-42BA-A396-51C6E8580BAE}" type="parTrans" cxnId="{1065F708-6951-4EE0-9D87-2C7A36ABC3B1}">
      <dgm:prSet/>
      <dgm:spPr/>
      <dgm:t>
        <a:bodyPr/>
        <a:lstStyle/>
        <a:p>
          <a:endParaRPr lang="zh-CN" altLang="en-US"/>
        </a:p>
      </dgm:t>
    </dgm:pt>
    <dgm:pt modelId="{F11D5EBE-BAEA-4BE6-B488-ACE04C7093BE}" type="sibTrans" cxnId="{1065F708-6951-4EE0-9D87-2C7A36ABC3B1}">
      <dgm:prSet/>
      <dgm:spPr/>
      <dgm:t>
        <a:bodyPr/>
        <a:lstStyle/>
        <a:p>
          <a:endParaRPr lang="zh-CN" altLang="en-US"/>
        </a:p>
      </dgm:t>
    </dgm:pt>
    <dgm:pt modelId="{FAE1EB95-10D0-4A20-81E4-AA5792C5B95D}">
      <dgm:prSet phldrT="[文本]"/>
      <dgm:spPr/>
      <dgm:t>
        <a:bodyPr/>
        <a:lstStyle/>
        <a:p>
          <a:r>
            <a:rPr lang="zh-CN" altLang="en-US" dirty="0" smtClean="0"/>
            <a:t>恢复</a:t>
          </a:r>
          <a:endParaRPr lang="zh-CN" altLang="en-US" dirty="0"/>
        </a:p>
      </dgm:t>
    </dgm:pt>
    <dgm:pt modelId="{D91C338A-8DB2-43E6-8B80-44EB7A07C16F}" type="parTrans" cxnId="{0C6BBFF6-B203-4E53-9EA8-7AD8D0C49015}">
      <dgm:prSet/>
      <dgm:spPr/>
      <dgm:t>
        <a:bodyPr/>
        <a:lstStyle/>
        <a:p>
          <a:endParaRPr lang="zh-CN" altLang="en-US"/>
        </a:p>
      </dgm:t>
    </dgm:pt>
    <dgm:pt modelId="{3CE2A208-65D7-4C1F-84D6-BBDC7134DCB0}" type="sibTrans" cxnId="{0C6BBFF6-B203-4E53-9EA8-7AD8D0C49015}">
      <dgm:prSet/>
      <dgm:spPr/>
      <dgm:t>
        <a:bodyPr/>
        <a:lstStyle/>
        <a:p>
          <a:endParaRPr lang="zh-CN" altLang="en-US"/>
        </a:p>
      </dgm:t>
    </dgm:pt>
    <dgm:pt modelId="{7660FE6F-DB82-4DF9-B4CD-95C00FC2E12F}" type="pres">
      <dgm:prSet presAssocID="{2CD36CE9-D00B-405D-9724-846166DD9438}" presName="Name0" presStyleCnt="0">
        <dgm:presLayoutVars>
          <dgm:chMax val="1"/>
          <dgm:dir/>
          <dgm:animLvl val="ctr"/>
          <dgm:resizeHandles val="exact"/>
        </dgm:presLayoutVars>
      </dgm:prSet>
      <dgm:spPr/>
      <dgm:t>
        <a:bodyPr/>
        <a:lstStyle/>
        <a:p>
          <a:endParaRPr lang="zh-CN" altLang="en-US"/>
        </a:p>
      </dgm:t>
    </dgm:pt>
    <dgm:pt modelId="{DA8F1179-78A0-43D1-A0EC-4C32AAF66018}" type="pres">
      <dgm:prSet presAssocID="{885196D2-38E6-4348-848E-EB7CC4757874}" presName="centerShape" presStyleLbl="node0" presStyleIdx="0" presStyleCnt="1"/>
      <dgm:spPr/>
      <dgm:t>
        <a:bodyPr/>
        <a:lstStyle/>
        <a:p>
          <a:endParaRPr lang="zh-CN" altLang="en-US"/>
        </a:p>
      </dgm:t>
    </dgm:pt>
    <dgm:pt modelId="{65E040B9-DCBC-4227-B2C2-D9BE6472B7F5}" type="pres">
      <dgm:prSet presAssocID="{A9394A10-5022-4661-91C8-D1075A776C99}" presName="node" presStyleLbl="node1" presStyleIdx="0" presStyleCnt="4">
        <dgm:presLayoutVars>
          <dgm:bulletEnabled val="1"/>
        </dgm:presLayoutVars>
      </dgm:prSet>
      <dgm:spPr/>
      <dgm:t>
        <a:bodyPr/>
        <a:lstStyle/>
        <a:p>
          <a:endParaRPr lang="zh-CN" altLang="en-US"/>
        </a:p>
      </dgm:t>
    </dgm:pt>
    <dgm:pt modelId="{2EFF8FF5-BD89-463A-AC50-6EEF64A51754}" type="pres">
      <dgm:prSet presAssocID="{A9394A10-5022-4661-91C8-D1075A776C99}" presName="dummy" presStyleCnt="0"/>
      <dgm:spPr/>
    </dgm:pt>
    <dgm:pt modelId="{235C1F7B-26E1-4689-996C-C4E591A17166}" type="pres">
      <dgm:prSet presAssocID="{1CEB5EAA-5DDF-4273-A682-23DC1AEFC575}" presName="sibTrans" presStyleLbl="sibTrans2D1" presStyleIdx="0" presStyleCnt="4"/>
      <dgm:spPr/>
      <dgm:t>
        <a:bodyPr/>
        <a:lstStyle/>
        <a:p>
          <a:endParaRPr lang="zh-CN" altLang="en-US"/>
        </a:p>
      </dgm:t>
    </dgm:pt>
    <dgm:pt modelId="{D4EC0447-7CFB-40F8-804B-8AEB022B1BE5}" type="pres">
      <dgm:prSet presAssocID="{9E2BC345-3EC1-4D66-8193-56DD7605D009}" presName="node" presStyleLbl="node1" presStyleIdx="1" presStyleCnt="4">
        <dgm:presLayoutVars>
          <dgm:bulletEnabled val="1"/>
        </dgm:presLayoutVars>
      </dgm:prSet>
      <dgm:spPr/>
      <dgm:t>
        <a:bodyPr/>
        <a:lstStyle/>
        <a:p>
          <a:endParaRPr lang="zh-CN" altLang="en-US"/>
        </a:p>
      </dgm:t>
    </dgm:pt>
    <dgm:pt modelId="{633B5171-F043-4BE1-A95C-D84E5077D3C2}" type="pres">
      <dgm:prSet presAssocID="{9E2BC345-3EC1-4D66-8193-56DD7605D009}" presName="dummy" presStyleCnt="0"/>
      <dgm:spPr/>
    </dgm:pt>
    <dgm:pt modelId="{7EECE81F-C4F9-43CD-A71F-F9D042555D9F}" type="pres">
      <dgm:prSet presAssocID="{A6A1FC06-796A-44BF-A377-3307D67CBCBA}" presName="sibTrans" presStyleLbl="sibTrans2D1" presStyleIdx="1" presStyleCnt="4"/>
      <dgm:spPr/>
      <dgm:t>
        <a:bodyPr/>
        <a:lstStyle/>
        <a:p>
          <a:endParaRPr lang="zh-CN" altLang="en-US"/>
        </a:p>
      </dgm:t>
    </dgm:pt>
    <dgm:pt modelId="{6119A695-08CE-440C-BD7F-91BD0005D7DE}" type="pres">
      <dgm:prSet presAssocID="{046144D0-33D6-4252-9549-2CFAFCCFCC0F}" presName="node" presStyleLbl="node1" presStyleIdx="2" presStyleCnt="4">
        <dgm:presLayoutVars>
          <dgm:bulletEnabled val="1"/>
        </dgm:presLayoutVars>
      </dgm:prSet>
      <dgm:spPr/>
      <dgm:t>
        <a:bodyPr/>
        <a:lstStyle/>
        <a:p>
          <a:endParaRPr lang="zh-CN" altLang="en-US"/>
        </a:p>
      </dgm:t>
    </dgm:pt>
    <dgm:pt modelId="{65940E24-E70B-4F2F-AFE4-12E5E96C71E7}" type="pres">
      <dgm:prSet presAssocID="{046144D0-33D6-4252-9549-2CFAFCCFCC0F}" presName="dummy" presStyleCnt="0"/>
      <dgm:spPr/>
    </dgm:pt>
    <dgm:pt modelId="{7669395E-23D0-4C31-9CAF-5D63825C2064}" type="pres">
      <dgm:prSet presAssocID="{F11D5EBE-BAEA-4BE6-B488-ACE04C7093BE}" presName="sibTrans" presStyleLbl="sibTrans2D1" presStyleIdx="2" presStyleCnt="4"/>
      <dgm:spPr/>
      <dgm:t>
        <a:bodyPr/>
        <a:lstStyle/>
        <a:p>
          <a:endParaRPr lang="zh-CN" altLang="en-US"/>
        </a:p>
      </dgm:t>
    </dgm:pt>
    <dgm:pt modelId="{BD10618A-911A-444A-B89C-9846BB019A95}" type="pres">
      <dgm:prSet presAssocID="{FAE1EB95-10D0-4A20-81E4-AA5792C5B95D}" presName="node" presStyleLbl="node1" presStyleIdx="3" presStyleCnt="4">
        <dgm:presLayoutVars>
          <dgm:bulletEnabled val="1"/>
        </dgm:presLayoutVars>
      </dgm:prSet>
      <dgm:spPr/>
      <dgm:t>
        <a:bodyPr/>
        <a:lstStyle/>
        <a:p>
          <a:endParaRPr lang="zh-CN" altLang="en-US"/>
        </a:p>
      </dgm:t>
    </dgm:pt>
    <dgm:pt modelId="{F92B9155-A5C8-4008-BCCB-C78179511E2A}" type="pres">
      <dgm:prSet presAssocID="{FAE1EB95-10D0-4A20-81E4-AA5792C5B95D}" presName="dummy" presStyleCnt="0"/>
      <dgm:spPr/>
    </dgm:pt>
    <dgm:pt modelId="{9DF55B47-08FB-425F-A090-50254EC0F57A}" type="pres">
      <dgm:prSet presAssocID="{3CE2A208-65D7-4C1F-84D6-BBDC7134DCB0}" presName="sibTrans" presStyleLbl="sibTrans2D1" presStyleIdx="3" presStyleCnt="4" custLinFactNeighborX="-685" custLinFactNeighborY="1619"/>
      <dgm:spPr/>
      <dgm:t>
        <a:bodyPr/>
        <a:lstStyle/>
        <a:p>
          <a:endParaRPr lang="zh-CN" altLang="en-US"/>
        </a:p>
      </dgm:t>
    </dgm:pt>
  </dgm:ptLst>
  <dgm:cxnLst>
    <dgm:cxn modelId="{CAD3B3C8-EC0F-4613-98BF-623FCCEBA35C}" type="presOf" srcId="{3CE2A208-65D7-4C1F-84D6-BBDC7134DCB0}" destId="{9DF55B47-08FB-425F-A090-50254EC0F57A}" srcOrd="0" destOrd="0" presId="urn:microsoft.com/office/officeart/2005/8/layout/radial6"/>
    <dgm:cxn modelId="{1065F708-6951-4EE0-9D87-2C7A36ABC3B1}" srcId="{885196D2-38E6-4348-848E-EB7CC4757874}" destId="{046144D0-33D6-4252-9549-2CFAFCCFCC0F}" srcOrd="2" destOrd="0" parTransId="{C5801099-02A0-42BA-A396-51C6E8580BAE}" sibTransId="{F11D5EBE-BAEA-4BE6-B488-ACE04C7093BE}"/>
    <dgm:cxn modelId="{D7ABEBEF-D96E-46A5-8D3E-09FFC433A95A}" type="presOf" srcId="{885196D2-38E6-4348-848E-EB7CC4757874}" destId="{DA8F1179-78A0-43D1-A0EC-4C32AAF66018}" srcOrd="0" destOrd="0" presId="urn:microsoft.com/office/officeart/2005/8/layout/radial6"/>
    <dgm:cxn modelId="{6EB17B42-5320-40ED-A0BB-A9809AE6B3F0}" srcId="{885196D2-38E6-4348-848E-EB7CC4757874}" destId="{9E2BC345-3EC1-4D66-8193-56DD7605D009}" srcOrd="1" destOrd="0" parTransId="{8E77005F-3F36-466B-9BDF-2495F3B63B08}" sibTransId="{A6A1FC06-796A-44BF-A377-3307D67CBCBA}"/>
    <dgm:cxn modelId="{0C6BBFF6-B203-4E53-9EA8-7AD8D0C49015}" srcId="{885196D2-38E6-4348-848E-EB7CC4757874}" destId="{FAE1EB95-10D0-4A20-81E4-AA5792C5B95D}" srcOrd="3" destOrd="0" parTransId="{D91C338A-8DB2-43E6-8B80-44EB7A07C16F}" sibTransId="{3CE2A208-65D7-4C1F-84D6-BBDC7134DCB0}"/>
    <dgm:cxn modelId="{5349BC03-0476-461E-9995-C6522873F67A}" type="presOf" srcId="{A6A1FC06-796A-44BF-A377-3307D67CBCBA}" destId="{7EECE81F-C4F9-43CD-A71F-F9D042555D9F}" srcOrd="0" destOrd="0" presId="urn:microsoft.com/office/officeart/2005/8/layout/radial6"/>
    <dgm:cxn modelId="{F514FB9B-30A2-4106-A6C9-77DDC89BC8AB}" type="presOf" srcId="{F11D5EBE-BAEA-4BE6-B488-ACE04C7093BE}" destId="{7669395E-23D0-4C31-9CAF-5D63825C2064}" srcOrd="0" destOrd="0" presId="urn:microsoft.com/office/officeart/2005/8/layout/radial6"/>
    <dgm:cxn modelId="{992A0980-3CB7-417B-AC17-A37FBEF76BC5}" srcId="{2CD36CE9-D00B-405D-9724-846166DD9438}" destId="{885196D2-38E6-4348-848E-EB7CC4757874}" srcOrd="0" destOrd="0" parTransId="{CBB8EF2C-6675-416E-AE23-9EE386716832}" sibTransId="{2E828C6A-1639-4048-B800-A61E16EC413F}"/>
    <dgm:cxn modelId="{E8C48D66-5F61-4432-A5AE-8D06F16DB21F}" srcId="{885196D2-38E6-4348-848E-EB7CC4757874}" destId="{A9394A10-5022-4661-91C8-D1075A776C99}" srcOrd="0" destOrd="0" parTransId="{B7C75308-541A-45ED-B498-FCD87F5B1947}" sibTransId="{1CEB5EAA-5DDF-4273-A682-23DC1AEFC575}"/>
    <dgm:cxn modelId="{8B3B5B5B-B7E4-49FF-9FBC-EB18D47CF122}" type="presOf" srcId="{A9394A10-5022-4661-91C8-D1075A776C99}" destId="{65E040B9-DCBC-4227-B2C2-D9BE6472B7F5}" srcOrd="0" destOrd="0" presId="urn:microsoft.com/office/officeart/2005/8/layout/radial6"/>
    <dgm:cxn modelId="{083810CD-EB8A-4747-8240-E881DFA0D733}" type="presOf" srcId="{FAE1EB95-10D0-4A20-81E4-AA5792C5B95D}" destId="{BD10618A-911A-444A-B89C-9846BB019A95}" srcOrd="0" destOrd="0" presId="urn:microsoft.com/office/officeart/2005/8/layout/radial6"/>
    <dgm:cxn modelId="{92865FE8-3E9B-47C3-8D89-3399D737BEF5}" type="presOf" srcId="{1CEB5EAA-5DDF-4273-A682-23DC1AEFC575}" destId="{235C1F7B-26E1-4689-996C-C4E591A17166}" srcOrd="0" destOrd="0" presId="urn:microsoft.com/office/officeart/2005/8/layout/radial6"/>
    <dgm:cxn modelId="{E095996A-7A6C-418A-BDAA-09AE2529C469}" type="presOf" srcId="{046144D0-33D6-4252-9549-2CFAFCCFCC0F}" destId="{6119A695-08CE-440C-BD7F-91BD0005D7DE}" srcOrd="0" destOrd="0" presId="urn:microsoft.com/office/officeart/2005/8/layout/radial6"/>
    <dgm:cxn modelId="{6A3A55D6-3B9E-4916-82C4-99A952BCFB61}" type="presOf" srcId="{9E2BC345-3EC1-4D66-8193-56DD7605D009}" destId="{D4EC0447-7CFB-40F8-804B-8AEB022B1BE5}" srcOrd="0" destOrd="0" presId="urn:microsoft.com/office/officeart/2005/8/layout/radial6"/>
    <dgm:cxn modelId="{404D1248-6D68-4542-AC8F-9297A2888FC4}" type="presOf" srcId="{2CD36CE9-D00B-405D-9724-846166DD9438}" destId="{7660FE6F-DB82-4DF9-B4CD-95C00FC2E12F}" srcOrd="0" destOrd="0" presId="urn:microsoft.com/office/officeart/2005/8/layout/radial6"/>
    <dgm:cxn modelId="{E56909FC-615A-4AFC-B407-71895CFA368F}" type="presParOf" srcId="{7660FE6F-DB82-4DF9-B4CD-95C00FC2E12F}" destId="{DA8F1179-78A0-43D1-A0EC-4C32AAF66018}" srcOrd="0" destOrd="0" presId="urn:microsoft.com/office/officeart/2005/8/layout/radial6"/>
    <dgm:cxn modelId="{B9A8CF97-E16A-4AA3-AAC8-1372F5CA9885}" type="presParOf" srcId="{7660FE6F-DB82-4DF9-B4CD-95C00FC2E12F}" destId="{65E040B9-DCBC-4227-B2C2-D9BE6472B7F5}" srcOrd="1" destOrd="0" presId="urn:microsoft.com/office/officeart/2005/8/layout/radial6"/>
    <dgm:cxn modelId="{646F6DB5-B412-4040-8CC6-1831C02A875A}" type="presParOf" srcId="{7660FE6F-DB82-4DF9-B4CD-95C00FC2E12F}" destId="{2EFF8FF5-BD89-463A-AC50-6EEF64A51754}" srcOrd="2" destOrd="0" presId="urn:microsoft.com/office/officeart/2005/8/layout/radial6"/>
    <dgm:cxn modelId="{58A128DA-F34F-4B73-9720-0043D4F38FEB}" type="presParOf" srcId="{7660FE6F-DB82-4DF9-B4CD-95C00FC2E12F}" destId="{235C1F7B-26E1-4689-996C-C4E591A17166}" srcOrd="3" destOrd="0" presId="urn:microsoft.com/office/officeart/2005/8/layout/radial6"/>
    <dgm:cxn modelId="{DCDA47D2-1A83-42D0-8D84-0D9BEEDDEE67}" type="presParOf" srcId="{7660FE6F-DB82-4DF9-B4CD-95C00FC2E12F}" destId="{D4EC0447-7CFB-40F8-804B-8AEB022B1BE5}" srcOrd="4" destOrd="0" presId="urn:microsoft.com/office/officeart/2005/8/layout/radial6"/>
    <dgm:cxn modelId="{CD01F969-65EC-47F5-BF65-36F1BE9EA03C}" type="presParOf" srcId="{7660FE6F-DB82-4DF9-B4CD-95C00FC2E12F}" destId="{633B5171-F043-4BE1-A95C-D84E5077D3C2}" srcOrd="5" destOrd="0" presId="urn:microsoft.com/office/officeart/2005/8/layout/radial6"/>
    <dgm:cxn modelId="{7544F4E7-F38A-475D-B2BC-F21DC44972EE}" type="presParOf" srcId="{7660FE6F-DB82-4DF9-B4CD-95C00FC2E12F}" destId="{7EECE81F-C4F9-43CD-A71F-F9D042555D9F}" srcOrd="6" destOrd="0" presId="urn:microsoft.com/office/officeart/2005/8/layout/radial6"/>
    <dgm:cxn modelId="{FB8BF9A2-6734-4798-BAFA-B353849351E6}" type="presParOf" srcId="{7660FE6F-DB82-4DF9-B4CD-95C00FC2E12F}" destId="{6119A695-08CE-440C-BD7F-91BD0005D7DE}" srcOrd="7" destOrd="0" presId="urn:microsoft.com/office/officeart/2005/8/layout/radial6"/>
    <dgm:cxn modelId="{DAF21EC1-42DF-4A49-A5A2-647277709EC1}" type="presParOf" srcId="{7660FE6F-DB82-4DF9-B4CD-95C00FC2E12F}" destId="{65940E24-E70B-4F2F-AFE4-12E5E96C71E7}" srcOrd="8" destOrd="0" presId="urn:microsoft.com/office/officeart/2005/8/layout/radial6"/>
    <dgm:cxn modelId="{7A35673F-EC16-4C31-9A8F-9E08A293E30A}" type="presParOf" srcId="{7660FE6F-DB82-4DF9-B4CD-95C00FC2E12F}" destId="{7669395E-23D0-4C31-9CAF-5D63825C2064}" srcOrd="9" destOrd="0" presId="urn:microsoft.com/office/officeart/2005/8/layout/radial6"/>
    <dgm:cxn modelId="{666F41DA-0405-4BA6-932D-3EFB84BB665F}" type="presParOf" srcId="{7660FE6F-DB82-4DF9-B4CD-95C00FC2E12F}" destId="{BD10618A-911A-444A-B89C-9846BB019A95}" srcOrd="10" destOrd="0" presId="urn:microsoft.com/office/officeart/2005/8/layout/radial6"/>
    <dgm:cxn modelId="{314940F7-C5DA-479A-BF95-27367D3B8AB6}" type="presParOf" srcId="{7660FE6F-DB82-4DF9-B4CD-95C00FC2E12F}" destId="{F92B9155-A5C8-4008-BCCB-C78179511E2A}" srcOrd="11" destOrd="0" presId="urn:microsoft.com/office/officeart/2005/8/layout/radial6"/>
    <dgm:cxn modelId="{442744AB-2EE7-4C9A-BE17-B81F5B7510B2}" type="presParOf" srcId="{7660FE6F-DB82-4DF9-B4CD-95C00FC2E12F}" destId="{9DF55B47-08FB-425F-A090-50254EC0F57A}" srcOrd="12" destOrd="0" presId="urn:microsoft.com/office/officeart/2005/8/layout/radial6"/>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D36CE9-D00B-405D-9724-846166DD9438}"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885196D2-38E6-4348-848E-EB7CC4757874}">
      <dgm:prSet phldrT="[文本]" custT="1"/>
      <dgm:spPr>
        <a:solidFill>
          <a:schemeClr val="accent2"/>
        </a:solidFill>
      </dgm:spPr>
      <dgm:t>
        <a:bodyPr/>
        <a:lstStyle/>
        <a:p>
          <a:r>
            <a:rPr lang="zh-CN" altLang="en-US" sz="1000" b="1" dirty="0" smtClean="0"/>
            <a:t>软件定义</a:t>
          </a:r>
          <a:endParaRPr lang="en-US" altLang="zh-CN" sz="1000" b="1" dirty="0" smtClean="0"/>
        </a:p>
        <a:p>
          <a:r>
            <a:rPr lang="zh-CN" altLang="en-US" sz="1000" b="1" dirty="0" smtClean="0"/>
            <a:t>智能决策</a:t>
          </a:r>
          <a:endParaRPr lang="en-US" altLang="zh-CN" sz="1000" b="1" dirty="0" smtClean="0"/>
        </a:p>
        <a:p>
          <a:r>
            <a:rPr lang="zh-CN" altLang="en-US" sz="1000" b="1" dirty="0" smtClean="0"/>
            <a:t>容忍恢复</a:t>
          </a:r>
          <a:endParaRPr lang="zh-CN" altLang="en-US" sz="1000" b="1" dirty="0"/>
        </a:p>
      </dgm:t>
    </dgm:pt>
    <dgm:pt modelId="{CBB8EF2C-6675-416E-AE23-9EE386716832}" type="parTrans" cxnId="{992A0980-3CB7-417B-AC17-A37FBEF76BC5}">
      <dgm:prSet/>
      <dgm:spPr/>
      <dgm:t>
        <a:bodyPr/>
        <a:lstStyle/>
        <a:p>
          <a:endParaRPr lang="zh-CN" altLang="en-US" sz="1000" b="1"/>
        </a:p>
      </dgm:t>
    </dgm:pt>
    <dgm:pt modelId="{2E828C6A-1639-4048-B800-A61E16EC413F}" type="sibTrans" cxnId="{992A0980-3CB7-417B-AC17-A37FBEF76BC5}">
      <dgm:prSet/>
      <dgm:spPr/>
      <dgm:t>
        <a:bodyPr/>
        <a:lstStyle/>
        <a:p>
          <a:endParaRPr lang="zh-CN" altLang="en-US" sz="1000" b="1"/>
        </a:p>
      </dgm:t>
    </dgm:pt>
    <dgm:pt modelId="{A9394A10-5022-4661-91C8-D1075A776C99}">
      <dgm:prSet phldrT="[文本]" custT="1"/>
      <dgm:spPr>
        <a:solidFill>
          <a:schemeClr val="accent2"/>
        </a:solidFill>
      </dgm:spPr>
      <dgm:t>
        <a:bodyPr/>
        <a:lstStyle/>
        <a:p>
          <a:r>
            <a:rPr lang="zh-CN" altLang="en-US" sz="1000" b="1" dirty="0" smtClean="0"/>
            <a:t>防护</a:t>
          </a:r>
          <a:endParaRPr lang="zh-CN" altLang="en-US" sz="1000" b="1" dirty="0"/>
        </a:p>
      </dgm:t>
    </dgm:pt>
    <dgm:pt modelId="{B7C75308-541A-45ED-B498-FCD87F5B1947}" type="parTrans" cxnId="{E8C48D66-5F61-4432-A5AE-8D06F16DB21F}">
      <dgm:prSet/>
      <dgm:spPr/>
      <dgm:t>
        <a:bodyPr/>
        <a:lstStyle/>
        <a:p>
          <a:endParaRPr lang="zh-CN" altLang="en-US" sz="1000" b="1"/>
        </a:p>
      </dgm:t>
    </dgm:pt>
    <dgm:pt modelId="{1CEB5EAA-5DDF-4273-A682-23DC1AEFC575}" type="sibTrans" cxnId="{E8C48D66-5F61-4432-A5AE-8D06F16DB21F}">
      <dgm:prSet/>
      <dgm:spPr/>
      <dgm:t>
        <a:bodyPr/>
        <a:lstStyle/>
        <a:p>
          <a:endParaRPr lang="zh-CN" altLang="en-US" sz="1000" b="1"/>
        </a:p>
      </dgm:t>
    </dgm:pt>
    <dgm:pt modelId="{9E2BC345-3EC1-4D66-8193-56DD7605D009}">
      <dgm:prSet phldrT="[文本]" custT="1"/>
      <dgm:spPr>
        <a:solidFill>
          <a:schemeClr val="accent2"/>
        </a:solidFill>
      </dgm:spPr>
      <dgm:t>
        <a:bodyPr/>
        <a:lstStyle/>
        <a:p>
          <a:r>
            <a:rPr lang="zh-CN" altLang="en-US" sz="1000" b="1" dirty="0" smtClean="0"/>
            <a:t>识别</a:t>
          </a:r>
          <a:endParaRPr lang="zh-CN" altLang="en-US" sz="1000" b="1" dirty="0"/>
        </a:p>
      </dgm:t>
    </dgm:pt>
    <dgm:pt modelId="{8E77005F-3F36-466B-9BDF-2495F3B63B08}" type="parTrans" cxnId="{6EB17B42-5320-40ED-A0BB-A9809AE6B3F0}">
      <dgm:prSet/>
      <dgm:spPr/>
      <dgm:t>
        <a:bodyPr/>
        <a:lstStyle/>
        <a:p>
          <a:endParaRPr lang="zh-CN" altLang="en-US" sz="1000" b="1"/>
        </a:p>
      </dgm:t>
    </dgm:pt>
    <dgm:pt modelId="{A6A1FC06-796A-44BF-A377-3307D67CBCBA}" type="sibTrans" cxnId="{6EB17B42-5320-40ED-A0BB-A9809AE6B3F0}">
      <dgm:prSet/>
      <dgm:spPr/>
      <dgm:t>
        <a:bodyPr/>
        <a:lstStyle/>
        <a:p>
          <a:endParaRPr lang="zh-CN" altLang="en-US" sz="1000" b="1"/>
        </a:p>
      </dgm:t>
    </dgm:pt>
    <dgm:pt modelId="{046144D0-33D6-4252-9549-2CFAFCCFCC0F}">
      <dgm:prSet phldrT="[文本]" custT="1"/>
      <dgm:spPr>
        <a:solidFill>
          <a:schemeClr val="accent2"/>
        </a:solidFill>
      </dgm:spPr>
      <dgm:t>
        <a:bodyPr/>
        <a:lstStyle/>
        <a:p>
          <a:r>
            <a:rPr lang="zh-CN" altLang="en-US" sz="1000" b="1" dirty="0" smtClean="0"/>
            <a:t>生存</a:t>
          </a:r>
          <a:endParaRPr lang="zh-CN" altLang="en-US" sz="1000" b="1" dirty="0"/>
        </a:p>
      </dgm:t>
    </dgm:pt>
    <dgm:pt modelId="{C5801099-02A0-42BA-A396-51C6E8580BAE}" type="parTrans" cxnId="{1065F708-6951-4EE0-9D87-2C7A36ABC3B1}">
      <dgm:prSet/>
      <dgm:spPr/>
      <dgm:t>
        <a:bodyPr/>
        <a:lstStyle/>
        <a:p>
          <a:endParaRPr lang="zh-CN" altLang="en-US" sz="1000" b="1"/>
        </a:p>
      </dgm:t>
    </dgm:pt>
    <dgm:pt modelId="{F11D5EBE-BAEA-4BE6-B488-ACE04C7093BE}" type="sibTrans" cxnId="{1065F708-6951-4EE0-9D87-2C7A36ABC3B1}">
      <dgm:prSet/>
      <dgm:spPr/>
      <dgm:t>
        <a:bodyPr/>
        <a:lstStyle/>
        <a:p>
          <a:endParaRPr lang="zh-CN" altLang="en-US" sz="1000" b="1"/>
        </a:p>
      </dgm:t>
    </dgm:pt>
    <dgm:pt modelId="{7660FE6F-DB82-4DF9-B4CD-95C00FC2E12F}" type="pres">
      <dgm:prSet presAssocID="{2CD36CE9-D00B-405D-9724-846166DD9438}" presName="Name0" presStyleCnt="0">
        <dgm:presLayoutVars>
          <dgm:chMax val="1"/>
          <dgm:dir/>
          <dgm:animLvl val="ctr"/>
          <dgm:resizeHandles val="exact"/>
        </dgm:presLayoutVars>
      </dgm:prSet>
      <dgm:spPr/>
      <dgm:t>
        <a:bodyPr/>
        <a:lstStyle/>
        <a:p>
          <a:endParaRPr lang="zh-CN" altLang="en-US"/>
        </a:p>
      </dgm:t>
    </dgm:pt>
    <dgm:pt modelId="{DA8F1179-78A0-43D1-A0EC-4C32AAF66018}" type="pres">
      <dgm:prSet presAssocID="{885196D2-38E6-4348-848E-EB7CC4757874}" presName="centerShape" presStyleLbl="node0" presStyleIdx="0" presStyleCnt="1"/>
      <dgm:spPr/>
      <dgm:t>
        <a:bodyPr/>
        <a:lstStyle/>
        <a:p>
          <a:endParaRPr lang="zh-CN" altLang="en-US"/>
        </a:p>
      </dgm:t>
    </dgm:pt>
    <dgm:pt modelId="{65E040B9-DCBC-4227-B2C2-D9BE6472B7F5}" type="pres">
      <dgm:prSet presAssocID="{A9394A10-5022-4661-91C8-D1075A776C99}" presName="node" presStyleLbl="node1" presStyleIdx="0" presStyleCnt="3">
        <dgm:presLayoutVars>
          <dgm:bulletEnabled val="1"/>
        </dgm:presLayoutVars>
      </dgm:prSet>
      <dgm:spPr/>
      <dgm:t>
        <a:bodyPr/>
        <a:lstStyle/>
        <a:p>
          <a:endParaRPr lang="zh-CN" altLang="en-US"/>
        </a:p>
      </dgm:t>
    </dgm:pt>
    <dgm:pt modelId="{2EFF8FF5-BD89-463A-AC50-6EEF64A51754}" type="pres">
      <dgm:prSet presAssocID="{A9394A10-5022-4661-91C8-D1075A776C99}" presName="dummy" presStyleCnt="0"/>
      <dgm:spPr/>
    </dgm:pt>
    <dgm:pt modelId="{235C1F7B-26E1-4689-996C-C4E591A17166}" type="pres">
      <dgm:prSet presAssocID="{1CEB5EAA-5DDF-4273-A682-23DC1AEFC575}" presName="sibTrans" presStyleLbl="sibTrans2D1" presStyleIdx="0" presStyleCnt="3"/>
      <dgm:spPr/>
      <dgm:t>
        <a:bodyPr/>
        <a:lstStyle/>
        <a:p>
          <a:endParaRPr lang="zh-CN" altLang="en-US"/>
        </a:p>
      </dgm:t>
    </dgm:pt>
    <dgm:pt modelId="{D4EC0447-7CFB-40F8-804B-8AEB022B1BE5}" type="pres">
      <dgm:prSet presAssocID="{9E2BC345-3EC1-4D66-8193-56DD7605D009}" presName="node" presStyleLbl="node1" presStyleIdx="1" presStyleCnt="3">
        <dgm:presLayoutVars>
          <dgm:bulletEnabled val="1"/>
        </dgm:presLayoutVars>
      </dgm:prSet>
      <dgm:spPr/>
      <dgm:t>
        <a:bodyPr/>
        <a:lstStyle/>
        <a:p>
          <a:endParaRPr lang="zh-CN" altLang="en-US"/>
        </a:p>
      </dgm:t>
    </dgm:pt>
    <dgm:pt modelId="{633B5171-F043-4BE1-A95C-D84E5077D3C2}" type="pres">
      <dgm:prSet presAssocID="{9E2BC345-3EC1-4D66-8193-56DD7605D009}" presName="dummy" presStyleCnt="0"/>
      <dgm:spPr/>
    </dgm:pt>
    <dgm:pt modelId="{7EECE81F-C4F9-43CD-A71F-F9D042555D9F}" type="pres">
      <dgm:prSet presAssocID="{A6A1FC06-796A-44BF-A377-3307D67CBCBA}" presName="sibTrans" presStyleLbl="sibTrans2D1" presStyleIdx="1" presStyleCnt="3"/>
      <dgm:spPr/>
      <dgm:t>
        <a:bodyPr/>
        <a:lstStyle/>
        <a:p>
          <a:endParaRPr lang="zh-CN" altLang="en-US"/>
        </a:p>
      </dgm:t>
    </dgm:pt>
    <dgm:pt modelId="{6119A695-08CE-440C-BD7F-91BD0005D7DE}" type="pres">
      <dgm:prSet presAssocID="{046144D0-33D6-4252-9549-2CFAFCCFCC0F}" presName="node" presStyleLbl="node1" presStyleIdx="2" presStyleCnt="3">
        <dgm:presLayoutVars>
          <dgm:bulletEnabled val="1"/>
        </dgm:presLayoutVars>
      </dgm:prSet>
      <dgm:spPr/>
      <dgm:t>
        <a:bodyPr/>
        <a:lstStyle/>
        <a:p>
          <a:endParaRPr lang="zh-CN" altLang="en-US"/>
        </a:p>
      </dgm:t>
    </dgm:pt>
    <dgm:pt modelId="{65940E24-E70B-4F2F-AFE4-12E5E96C71E7}" type="pres">
      <dgm:prSet presAssocID="{046144D0-33D6-4252-9549-2CFAFCCFCC0F}" presName="dummy" presStyleCnt="0"/>
      <dgm:spPr/>
    </dgm:pt>
    <dgm:pt modelId="{7669395E-23D0-4C31-9CAF-5D63825C2064}" type="pres">
      <dgm:prSet presAssocID="{F11D5EBE-BAEA-4BE6-B488-ACE04C7093BE}" presName="sibTrans" presStyleLbl="sibTrans2D1" presStyleIdx="2" presStyleCnt="3"/>
      <dgm:spPr/>
      <dgm:t>
        <a:bodyPr/>
        <a:lstStyle/>
        <a:p>
          <a:endParaRPr lang="zh-CN" altLang="en-US"/>
        </a:p>
      </dgm:t>
    </dgm:pt>
  </dgm:ptLst>
  <dgm:cxnLst>
    <dgm:cxn modelId="{226F4CCC-E976-4E17-80D3-CD8468651F07}" type="presOf" srcId="{2CD36CE9-D00B-405D-9724-846166DD9438}" destId="{7660FE6F-DB82-4DF9-B4CD-95C00FC2E12F}" srcOrd="0" destOrd="0" presId="urn:microsoft.com/office/officeart/2005/8/layout/radial6"/>
    <dgm:cxn modelId="{38FE710A-4206-4582-9F7E-23967411E314}" type="presOf" srcId="{885196D2-38E6-4348-848E-EB7CC4757874}" destId="{DA8F1179-78A0-43D1-A0EC-4C32AAF66018}" srcOrd="0" destOrd="0" presId="urn:microsoft.com/office/officeart/2005/8/layout/radial6"/>
    <dgm:cxn modelId="{6EB17B42-5320-40ED-A0BB-A9809AE6B3F0}" srcId="{885196D2-38E6-4348-848E-EB7CC4757874}" destId="{9E2BC345-3EC1-4D66-8193-56DD7605D009}" srcOrd="1" destOrd="0" parTransId="{8E77005F-3F36-466B-9BDF-2495F3B63B08}" sibTransId="{A6A1FC06-796A-44BF-A377-3307D67CBCBA}"/>
    <dgm:cxn modelId="{701C9061-1CFC-48F5-81EC-B5F147F64FF0}" type="presOf" srcId="{1CEB5EAA-5DDF-4273-A682-23DC1AEFC575}" destId="{235C1F7B-26E1-4689-996C-C4E591A17166}" srcOrd="0" destOrd="0" presId="urn:microsoft.com/office/officeart/2005/8/layout/radial6"/>
    <dgm:cxn modelId="{E1F2A8F8-7E1B-4654-9C5A-207218492A29}" type="presOf" srcId="{F11D5EBE-BAEA-4BE6-B488-ACE04C7093BE}" destId="{7669395E-23D0-4C31-9CAF-5D63825C2064}" srcOrd="0" destOrd="0" presId="urn:microsoft.com/office/officeart/2005/8/layout/radial6"/>
    <dgm:cxn modelId="{1A5D22D6-A101-45CB-8468-193F744129F6}" type="presOf" srcId="{A9394A10-5022-4661-91C8-D1075A776C99}" destId="{65E040B9-DCBC-4227-B2C2-D9BE6472B7F5}" srcOrd="0" destOrd="0" presId="urn:microsoft.com/office/officeart/2005/8/layout/radial6"/>
    <dgm:cxn modelId="{992A0980-3CB7-417B-AC17-A37FBEF76BC5}" srcId="{2CD36CE9-D00B-405D-9724-846166DD9438}" destId="{885196D2-38E6-4348-848E-EB7CC4757874}" srcOrd="0" destOrd="0" parTransId="{CBB8EF2C-6675-416E-AE23-9EE386716832}" sibTransId="{2E828C6A-1639-4048-B800-A61E16EC413F}"/>
    <dgm:cxn modelId="{1065F708-6951-4EE0-9D87-2C7A36ABC3B1}" srcId="{885196D2-38E6-4348-848E-EB7CC4757874}" destId="{046144D0-33D6-4252-9549-2CFAFCCFCC0F}" srcOrd="2" destOrd="0" parTransId="{C5801099-02A0-42BA-A396-51C6E8580BAE}" sibTransId="{F11D5EBE-BAEA-4BE6-B488-ACE04C7093BE}"/>
    <dgm:cxn modelId="{E8C48D66-5F61-4432-A5AE-8D06F16DB21F}" srcId="{885196D2-38E6-4348-848E-EB7CC4757874}" destId="{A9394A10-5022-4661-91C8-D1075A776C99}" srcOrd="0" destOrd="0" parTransId="{B7C75308-541A-45ED-B498-FCD87F5B1947}" sibTransId="{1CEB5EAA-5DDF-4273-A682-23DC1AEFC575}"/>
    <dgm:cxn modelId="{E92D6DC5-6F5F-4E21-A9C1-B87F2A94FF47}" type="presOf" srcId="{046144D0-33D6-4252-9549-2CFAFCCFCC0F}" destId="{6119A695-08CE-440C-BD7F-91BD0005D7DE}" srcOrd="0" destOrd="0" presId="urn:microsoft.com/office/officeart/2005/8/layout/radial6"/>
    <dgm:cxn modelId="{A2489CEB-4F78-4E73-82C3-D6AF8570853E}" type="presOf" srcId="{A6A1FC06-796A-44BF-A377-3307D67CBCBA}" destId="{7EECE81F-C4F9-43CD-A71F-F9D042555D9F}" srcOrd="0" destOrd="0" presId="urn:microsoft.com/office/officeart/2005/8/layout/radial6"/>
    <dgm:cxn modelId="{792ACD6C-7994-4E76-863C-0B275490FF0B}" type="presOf" srcId="{9E2BC345-3EC1-4D66-8193-56DD7605D009}" destId="{D4EC0447-7CFB-40F8-804B-8AEB022B1BE5}" srcOrd="0" destOrd="0" presId="urn:microsoft.com/office/officeart/2005/8/layout/radial6"/>
    <dgm:cxn modelId="{46B359DA-545D-41F2-B194-047175DC6B52}" type="presParOf" srcId="{7660FE6F-DB82-4DF9-B4CD-95C00FC2E12F}" destId="{DA8F1179-78A0-43D1-A0EC-4C32AAF66018}" srcOrd="0" destOrd="0" presId="urn:microsoft.com/office/officeart/2005/8/layout/radial6"/>
    <dgm:cxn modelId="{5DDF5FEC-8476-44DA-9B2D-4842BBD5A3FF}" type="presParOf" srcId="{7660FE6F-DB82-4DF9-B4CD-95C00FC2E12F}" destId="{65E040B9-DCBC-4227-B2C2-D9BE6472B7F5}" srcOrd="1" destOrd="0" presId="urn:microsoft.com/office/officeart/2005/8/layout/radial6"/>
    <dgm:cxn modelId="{047D552D-26DF-40C7-B677-03F1DCC3ABE0}" type="presParOf" srcId="{7660FE6F-DB82-4DF9-B4CD-95C00FC2E12F}" destId="{2EFF8FF5-BD89-463A-AC50-6EEF64A51754}" srcOrd="2" destOrd="0" presId="urn:microsoft.com/office/officeart/2005/8/layout/radial6"/>
    <dgm:cxn modelId="{54E273DD-7C35-4296-B1BC-DB06800EC8F5}" type="presParOf" srcId="{7660FE6F-DB82-4DF9-B4CD-95C00FC2E12F}" destId="{235C1F7B-26E1-4689-996C-C4E591A17166}" srcOrd="3" destOrd="0" presId="urn:microsoft.com/office/officeart/2005/8/layout/radial6"/>
    <dgm:cxn modelId="{4EB16F14-B57C-485B-BB37-77C84048C0DC}" type="presParOf" srcId="{7660FE6F-DB82-4DF9-B4CD-95C00FC2E12F}" destId="{D4EC0447-7CFB-40F8-804B-8AEB022B1BE5}" srcOrd="4" destOrd="0" presId="urn:microsoft.com/office/officeart/2005/8/layout/radial6"/>
    <dgm:cxn modelId="{B6F3322C-56E5-44CA-8C6C-84E803F528AA}" type="presParOf" srcId="{7660FE6F-DB82-4DF9-B4CD-95C00FC2E12F}" destId="{633B5171-F043-4BE1-A95C-D84E5077D3C2}" srcOrd="5" destOrd="0" presId="urn:microsoft.com/office/officeart/2005/8/layout/radial6"/>
    <dgm:cxn modelId="{3589EE68-BE27-46B7-AF67-C7FFC87AA8F1}" type="presParOf" srcId="{7660FE6F-DB82-4DF9-B4CD-95C00FC2E12F}" destId="{7EECE81F-C4F9-43CD-A71F-F9D042555D9F}" srcOrd="6" destOrd="0" presId="urn:microsoft.com/office/officeart/2005/8/layout/radial6"/>
    <dgm:cxn modelId="{FFC3FB8C-6AD7-41B1-9087-2904959758AA}" type="presParOf" srcId="{7660FE6F-DB82-4DF9-B4CD-95C00FC2E12F}" destId="{6119A695-08CE-440C-BD7F-91BD0005D7DE}" srcOrd="7" destOrd="0" presId="urn:microsoft.com/office/officeart/2005/8/layout/radial6"/>
    <dgm:cxn modelId="{3263DFEF-790E-4896-A192-32BC7DB613C6}" type="presParOf" srcId="{7660FE6F-DB82-4DF9-B4CD-95C00FC2E12F}" destId="{65940E24-E70B-4F2F-AFE4-12E5E96C71E7}" srcOrd="8" destOrd="0" presId="urn:microsoft.com/office/officeart/2005/8/layout/radial6"/>
    <dgm:cxn modelId="{0C9B6771-1DDD-465B-B3DF-EE47C686B765}" type="presParOf" srcId="{7660FE6F-DB82-4DF9-B4CD-95C00FC2E12F}" destId="{7669395E-23D0-4C31-9CAF-5D63825C2064}" srcOrd="9" destOrd="0" presId="urn:microsoft.com/office/officeart/2005/8/layout/radial6"/>
  </dgm:cxnLst>
  <dgm:bg/>
  <dgm:whole/>
  <dgm:extLst>
    <a:ext uri="http://schemas.microsoft.com/office/drawing/2008/diagram">
      <dsp:dataModelExt xmlns:dsp="http://schemas.microsoft.com/office/drawing/2008/diagram" xmlns=""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CD36CE9-D00B-405D-9724-846166DD9438}"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zh-CN" altLang="en-US"/>
        </a:p>
      </dgm:t>
    </dgm:pt>
    <dgm:pt modelId="{885196D2-38E6-4348-848E-EB7CC4757874}">
      <dgm:prSet phldrT="[文本]"/>
      <dgm:spPr/>
      <dgm:t>
        <a:bodyPr/>
        <a:lstStyle/>
        <a:p>
          <a:r>
            <a:rPr lang="en-US" altLang="zh-CN" dirty="0" smtClean="0"/>
            <a:t>IA</a:t>
          </a:r>
          <a:endParaRPr lang="zh-CN" altLang="en-US" dirty="0"/>
        </a:p>
      </dgm:t>
    </dgm:pt>
    <dgm:pt modelId="{CBB8EF2C-6675-416E-AE23-9EE386716832}" type="parTrans" cxnId="{992A0980-3CB7-417B-AC17-A37FBEF76BC5}">
      <dgm:prSet/>
      <dgm:spPr/>
      <dgm:t>
        <a:bodyPr/>
        <a:lstStyle/>
        <a:p>
          <a:endParaRPr lang="zh-CN" altLang="en-US"/>
        </a:p>
      </dgm:t>
    </dgm:pt>
    <dgm:pt modelId="{2E828C6A-1639-4048-B800-A61E16EC413F}" type="sibTrans" cxnId="{992A0980-3CB7-417B-AC17-A37FBEF76BC5}">
      <dgm:prSet/>
      <dgm:spPr/>
      <dgm:t>
        <a:bodyPr/>
        <a:lstStyle/>
        <a:p>
          <a:endParaRPr lang="zh-CN" altLang="en-US"/>
        </a:p>
      </dgm:t>
    </dgm:pt>
    <dgm:pt modelId="{A9394A10-5022-4661-91C8-D1075A776C99}">
      <dgm:prSet phldrT="[文本]"/>
      <dgm:spPr/>
      <dgm:t>
        <a:bodyPr/>
        <a:lstStyle/>
        <a:p>
          <a:r>
            <a:rPr lang="zh-CN" altLang="en-US" dirty="0" smtClean="0"/>
            <a:t>防护</a:t>
          </a:r>
          <a:endParaRPr lang="zh-CN" altLang="en-US" dirty="0"/>
        </a:p>
      </dgm:t>
    </dgm:pt>
    <dgm:pt modelId="{B7C75308-541A-45ED-B498-FCD87F5B1947}" type="parTrans" cxnId="{E8C48D66-5F61-4432-A5AE-8D06F16DB21F}">
      <dgm:prSet/>
      <dgm:spPr/>
      <dgm:t>
        <a:bodyPr/>
        <a:lstStyle/>
        <a:p>
          <a:endParaRPr lang="zh-CN" altLang="en-US"/>
        </a:p>
      </dgm:t>
    </dgm:pt>
    <dgm:pt modelId="{1CEB5EAA-5DDF-4273-A682-23DC1AEFC575}" type="sibTrans" cxnId="{E8C48D66-5F61-4432-A5AE-8D06F16DB21F}">
      <dgm:prSet/>
      <dgm:spPr/>
      <dgm:t>
        <a:bodyPr/>
        <a:lstStyle/>
        <a:p>
          <a:endParaRPr lang="zh-CN" altLang="en-US"/>
        </a:p>
      </dgm:t>
    </dgm:pt>
    <dgm:pt modelId="{9E2BC345-3EC1-4D66-8193-56DD7605D009}">
      <dgm:prSet phldrT="[文本]"/>
      <dgm:spPr/>
      <dgm:t>
        <a:bodyPr/>
        <a:lstStyle/>
        <a:p>
          <a:r>
            <a:rPr lang="zh-CN" altLang="en-US" dirty="0" smtClean="0"/>
            <a:t>检测</a:t>
          </a:r>
          <a:endParaRPr lang="zh-CN" altLang="en-US" dirty="0"/>
        </a:p>
      </dgm:t>
    </dgm:pt>
    <dgm:pt modelId="{8E77005F-3F36-466B-9BDF-2495F3B63B08}" type="parTrans" cxnId="{6EB17B42-5320-40ED-A0BB-A9809AE6B3F0}">
      <dgm:prSet/>
      <dgm:spPr/>
      <dgm:t>
        <a:bodyPr/>
        <a:lstStyle/>
        <a:p>
          <a:endParaRPr lang="zh-CN" altLang="en-US"/>
        </a:p>
      </dgm:t>
    </dgm:pt>
    <dgm:pt modelId="{A6A1FC06-796A-44BF-A377-3307D67CBCBA}" type="sibTrans" cxnId="{6EB17B42-5320-40ED-A0BB-A9809AE6B3F0}">
      <dgm:prSet/>
      <dgm:spPr/>
      <dgm:t>
        <a:bodyPr/>
        <a:lstStyle/>
        <a:p>
          <a:endParaRPr lang="zh-CN" altLang="en-US"/>
        </a:p>
      </dgm:t>
    </dgm:pt>
    <dgm:pt modelId="{046144D0-33D6-4252-9549-2CFAFCCFCC0F}">
      <dgm:prSet phldrT="[文本]"/>
      <dgm:spPr/>
      <dgm:t>
        <a:bodyPr/>
        <a:lstStyle/>
        <a:p>
          <a:r>
            <a:rPr lang="zh-CN" altLang="en-US" dirty="0" smtClean="0"/>
            <a:t>响应</a:t>
          </a:r>
          <a:endParaRPr lang="zh-CN" altLang="en-US" dirty="0"/>
        </a:p>
      </dgm:t>
    </dgm:pt>
    <dgm:pt modelId="{C5801099-02A0-42BA-A396-51C6E8580BAE}" type="parTrans" cxnId="{1065F708-6951-4EE0-9D87-2C7A36ABC3B1}">
      <dgm:prSet/>
      <dgm:spPr/>
      <dgm:t>
        <a:bodyPr/>
        <a:lstStyle/>
        <a:p>
          <a:endParaRPr lang="zh-CN" altLang="en-US"/>
        </a:p>
      </dgm:t>
    </dgm:pt>
    <dgm:pt modelId="{F11D5EBE-BAEA-4BE6-B488-ACE04C7093BE}" type="sibTrans" cxnId="{1065F708-6951-4EE0-9D87-2C7A36ABC3B1}">
      <dgm:prSet/>
      <dgm:spPr/>
      <dgm:t>
        <a:bodyPr/>
        <a:lstStyle/>
        <a:p>
          <a:endParaRPr lang="zh-CN" altLang="en-US"/>
        </a:p>
      </dgm:t>
    </dgm:pt>
    <dgm:pt modelId="{FAE1EB95-10D0-4A20-81E4-AA5792C5B95D}">
      <dgm:prSet phldrT="[文本]"/>
      <dgm:spPr/>
      <dgm:t>
        <a:bodyPr/>
        <a:lstStyle/>
        <a:p>
          <a:r>
            <a:rPr lang="zh-CN" altLang="en-US" dirty="0" smtClean="0"/>
            <a:t>恢复</a:t>
          </a:r>
          <a:endParaRPr lang="zh-CN" altLang="en-US" dirty="0"/>
        </a:p>
      </dgm:t>
    </dgm:pt>
    <dgm:pt modelId="{D91C338A-8DB2-43E6-8B80-44EB7A07C16F}" type="parTrans" cxnId="{0C6BBFF6-B203-4E53-9EA8-7AD8D0C49015}">
      <dgm:prSet/>
      <dgm:spPr/>
      <dgm:t>
        <a:bodyPr/>
        <a:lstStyle/>
        <a:p>
          <a:endParaRPr lang="zh-CN" altLang="en-US"/>
        </a:p>
      </dgm:t>
    </dgm:pt>
    <dgm:pt modelId="{3CE2A208-65D7-4C1F-84D6-BBDC7134DCB0}" type="sibTrans" cxnId="{0C6BBFF6-B203-4E53-9EA8-7AD8D0C49015}">
      <dgm:prSet/>
      <dgm:spPr/>
      <dgm:t>
        <a:bodyPr/>
        <a:lstStyle/>
        <a:p>
          <a:endParaRPr lang="zh-CN" altLang="en-US"/>
        </a:p>
      </dgm:t>
    </dgm:pt>
    <dgm:pt modelId="{7660FE6F-DB82-4DF9-B4CD-95C00FC2E12F}" type="pres">
      <dgm:prSet presAssocID="{2CD36CE9-D00B-405D-9724-846166DD9438}" presName="Name0" presStyleCnt="0">
        <dgm:presLayoutVars>
          <dgm:chMax val="1"/>
          <dgm:dir/>
          <dgm:animLvl val="ctr"/>
          <dgm:resizeHandles val="exact"/>
        </dgm:presLayoutVars>
      </dgm:prSet>
      <dgm:spPr/>
      <dgm:t>
        <a:bodyPr/>
        <a:lstStyle/>
        <a:p>
          <a:endParaRPr lang="zh-CN" altLang="en-US"/>
        </a:p>
      </dgm:t>
    </dgm:pt>
    <dgm:pt modelId="{DA8F1179-78A0-43D1-A0EC-4C32AAF66018}" type="pres">
      <dgm:prSet presAssocID="{885196D2-38E6-4348-848E-EB7CC4757874}" presName="centerShape" presStyleLbl="node0" presStyleIdx="0" presStyleCnt="1"/>
      <dgm:spPr/>
      <dgm:t>
        <a:bodyPr/>
        <a:lstStyle/>
        <a:p>
          <a:endParaRPr lang="zh-CN" altLang="en-US"/>
        </a:p>
      </dgm:t>
    </dgm:pt>
    <dgm:pt modelId="{65E040B9-DCBC-4227-B2C2-D9BE6472B7F5}" type="pres">
      <dgm:prSet presAssocID="{A9394A10-5022-4661-91C8-D1075A776C99}" presName="node" presStyleLbl="node1" presStyleIdx="0" presStyleCnt="4">
        <dgm:presLayoutVars>
          <dgm:bulletEnabled val="1"/>
        </dgm:presLayoutVars>
      </dgm:prSet>
      <dgm:spPr/>
      <dgm:t>
        <a:bodyPr/>
        <a:lstStyle/>
        <a:p>
          <a:endParaRPr lang="zh-CN" altLang="en-US"/>
        </a:p>
      </dgm:t>
    </dgm:pt>
    <dgm:pt modelId="{2EFF8FF5-BD89-463A-AC50-6EEF64A51754}" type="pres">
      <dgm:prSet presAssocID="{A9394A10-5022-4661-91C8-D1075A776C99}" presName="dummy" presStyleCnt="0"/>
      <dgm:spPr/>
    </dgm:pt>
    <dgm:pt modelId="{235C1F7B-26E1-4689-996C-C4E591A17166}" type="pres">
      <dgm:prSet presAssocID="{1CEB5EAA-5DDF-4273-A682-23DC1AEFC575}" presName="sibTrans" presStyleLbl="sibTrans2D1" presStyleIdx="0" presStyleCnt="4"/>
      <dgm:spPr/>
      <dgm:t>
        <a:bodyPr/>
        <a:lstStyle/>
        <a:p>
          <a:endParaRPr lang="zh-CN" altLang="en-US"/>
        </a:p>
      </dgm:t>
    </dgm:pt>
    <dgm:pt modelId="{D4EC0447-7CFB-40F8-804B-8AEB022B1BE5}" type="pres">
      <dgm:prSet presAssocID="{9E2BC345-3EC1-4D66-8193-56DD7605D009}" presName="node" presStyleLbl="node1" presStyleIdx="1" presStyleCnt="4">
        <dgm:presLayoutVars>
          <dgm:bulletEnabled val="1"/>
        </dgm:presLayoutVars>
      </dgm:prSet>
      <dgm:spPr/>
      <dgm:t>
        <a:bodyPr/>
        <a:lstStyle/>
        <a:p>
          <a:endParaRPr lang="zh-CN" altLang="en-US"/>
        </a:p>
      </dgm:t>
    </dgm:pt>
    <dgm:pt modelId="{633B5171-F043-4BE1-A95C-D84E5077D3C2}" type="pres">
      <dgm:prSet presAssocID="{9E2BC345-3EC1-4D66-8193-56DD7605D009}" presName="dummy" presStyleCnt="0"/>
      <dgm:spPr/>
    </dgm:pt>
    <dgm:pt modelId="{7EECE81F-C4F9-43CD-A71F-F9D042555D9F}" type="pres">
      <dgm:prSet presAssocID="{A6A1FC06-796A-44BF-A377-3307D67CBCBA}" presName="sibTrans" presStyleLbl="sibTrans2D1" presStyleIdx="1" presStyleCnt="4"/>
      <dgm:spPr/>
      <dgm:t>
        <a:bodyPr/>
        <a:lstStyle/>
        <a:p>
          <a:endParaRPr lang="zh-CN" altLang="en-US"/>
        </a:p>
      </dgm:t>
    </dgm:pt>
    <dgm:pt modelId="{6119A695-08CE-440C-BD7F-91BD0005D7DE}" type="pres">
      <dgm:prSet presAssocID="{046144D0-33D6-4252-9549-2CFAFCCFCC0F}" presName="node" presStyleLbl="node1" presStyleIdx="2" presStyleCnt="4">
        <dgm:presLayoutVars>
          <dgm:bulletEnabled val="1"/>
        </dgm:presLayoutVars>
      </dgm:prSet>
      <dgm:spPr/>
      <dgm:t>
        <a:bodyPr/>
        <a:lstStyle/>
        <a:p>
          <a:endParaRPr lang="zh-CN" altLang="en-US"/>
        </a:p>
      </dgm:t>
    </dgm:pt>
    <dgm:pt modelId="{65940E24-E70B-4F2F-AFE4-12E5E96C71E7}" type="pres">
      <dgm:prSet presAssocID="{046144D0-33D6-4252-9549-2CFAFCCFCC0F}" presName="dummy" presStyleCnt="0"/>
      <dgm:spPr/>
    </dgm:pt>
    <dgm:pt modelId="{7669395E-23D0-4C31-9CAF-5D63825C2064}" type="pres">
      <dgm:prSet presAssocID="{F11D5EBE-BAEA-4BE6-B488-ACE04C7093BE}" presName="sibTrans" presStyleLbl="sibTrans2D1" presStyleIdx="2" presStyleCnt="4"/>
      <dgm:spPr/>
      <dgm:t>
        <a:bodyPr/>
        <a:lstStyle/>
        <a:p>
          <a:endParaRPr lang="zh-CN" altLang="en-US"/>
        </a:p>
      </dgm:t>
    </dgm:pt>
    <dgm:pt modelId="{BD10618A-911A-444A-B89C-9846BB019A95}" type="pres">
      <dgm:prSet presAssocID="{FAE1EB95-10D0-4A20-81E4-AA5792C5B95D}" presName="node" presStyleLbl="node1" presStyleIdx="3" presStyleCnt="4">
        <dgm:presLayoutVars>
          <dgm:bulletEnabled val="1"/>
        </dgm:presLayoutVars>
      </dgm:prSet>
      <dgm:spPr/>
      <dgm:t>
        <a:bodyPr/>
        <a:lstStyle/>
        <a:p>
          <a:endParaRPr lang="zh-CN" altLang="en-US"/>
        </a:p>
      </dgm:t>
    </dgm:pt>
    <dgm:pt modelId="{F92B9155-A5C8-4008-BCCB-C78179511E2A}" type="pres">
      <dgm:prSet presAssocID="{FAE1EB95-10D0-4A20-81E4-AA5792C5B95D}" presName="dummy" presStyleCnt="0"/>
      <dgm:spPr/>
    </dgm:pt>
    <dgm:pt modelId="{9DF55B47-08FB-425F-A090-50254EC0F57A}" type="pres">
      <dgm:prSet presAssocID="{3CE2A208-65D7-4C1F-84D6-BBDC7134DCB0}" presName="sibTrans" presStyleLbl="sibTrans2D1" presStyleIdx="3" presStyleCnt="4" custLinFactNeighborX="-685" custLinFactNeighborY="1619"/>
      <dgm:spPr/>
      <dgm:t>
        <a:bodyPr/>
        <a:lstStyle/>
        <a:p>
          <a:endParaRPr lang="zh-CN" altLang="en-US"/>
        </a:p>
      </dgm:t>
    </dgm:pt>
  </dgm:ptLst>
  <dgm:cxnLst>
    <dgm:cxn modelId="{3D366642-9C58-4A39-B2B2-80D85F401D2C}" type="presOf" srcId="{9E2BC345-3EC1-4D66-8193-56DD7605D009}" destId="{D4EC0447-7CFB-40F8-804B-8AEB022B1BE5}" srcOrd="0" destOrd="0" presId="urn:microsoft.com/office/officeart/2005/8/layout/radial6"/>
    <dgm:cxn modelId="{1065F708-6951-4EE0-9D87-2C7A36ABC3B1}" srcId="{885196D2-38E6-4348-848E-EB7CC4757874}" destId="{046144D0-33D6-4252-9549-2CFAFCCFCC0F}" srcOrd="2" destOrd="0" parTransId="{C5801099-02A0-42BA-A396-51C6E8580BAE}" sibTransId="{F11D5EBE-BAEA-4BE6-B488-ACE04C7093BE}"/>
    <dgm:cxn modelId="{F8FCEEE8-94D4-4C7F-83CF-9D4D54C67BA4}" type="presOf" srcId="{046144D0-33D6-4252-9549-2CFAFCCFCC0F}" destId="{6119A695-08CE-440C-BD7F-91BD0005D7DE}" srcOrd="0" destOrd="0" presId="urn:microsoft.com/office/officeart/2005/8/layout/radial6"/>
    <dgm:cxn modelId="{A01C51BF-4B6D-481F-A210-704C9CE7BD4E}" type="presOf" srcId="{F11D5EBE-BAEA-4BE6-B488-ACE04C7093BE}" destId="{7669395E-23D0-4C31-9CAF-5D63825C2064}" srcOrd="0" destOrd="0" presId="urn:microsoft.com/office/officeart/2005/8/layout/radial6"/>
    <dgm:cxn modelId="{6EB17B42-5320-40ED-A0BB-A9809AE6B3F0}" srcId="{885196D2-38E6-4348-848E-EB7CC4757874}" destId="{9E2BC345-3EC1-4D66-8193-56DD7605D009}" srcOrd="1" destOrd="0" parTransId="{8E77005F-3F36-466B-9BDF-2495F3B63B08}" sibTransId="{A6A1FC06-796A-44BF-A377-3307D67CBCBA}"/>
    <dgm:cxn modelId="{0C6BBFF6-B203-4E53-9EA8-7AD8D0C49015}" srcId="{885196D2-38E6-4348-848E-EB7CC4757874}" destId="{FAE1EB95-10D0-4A20-81E4-AA5792C5B95D}" srcOrd="3" destOrd="0" parTransId="{D91C338A-8DB2-43E6-8B80-44EB7A07C16F}" sibTransId="{3CE2A208-65D7-4C1F-84D6-BBDC7134DCB0}"/>
    <dgm:cxn modelId="{A15CAB0E-5460-4271-834B-9CD524A67698}" type="presOf" srcId="{A9394A10-5022-4661-91C8-D1075A776C99}" destId="{65E040B9-DCBC-4227-B2C2-D9BE6472B7F5}" srcOrd="0" destOrd="0" presId="urn:microsoft.com/office/officeart/2005/8/layout/radial6"/>
    <dgm:cxn modelId="{2B17E260-DE2A-4E78-8253-6E90EEDD34A9}" type="presOf" srcId="{A6A1FC06-796A-44BF-A377-3307D67CBCBA}" destId="{7EECE81F-C4F9-43CD-A71F-F9D042555D9F}" srcOrd="0" destOrd="0" presId="urn:microsoft.com/office/officeart/2005/8/layout/radial6"/>
    <dgm:cxn modelId="{B82664BB-D80C-4659-B316-797FF7FDE857}" type="presOf" srcId="{2CD36CE9-D00B-405D-9724-846166DD9438}" destId="{7660FE6F-DB82-4DF9-B4CD-95C00FC2E12F}" srcOrd="0" destOrd="0" presId="urn:microsoft.com/office/officeart/2005/8/layout/radial6"/>
    <dgm:cxn modelId="{AFDB87A8-2F44-4D7E-AB33-076F89965AA2}" type="presOf" srcId="{885196D2-38E6-4348-848E-EB7CC4757874}" destId="{DA8F1179-78A0-43D1-A0EC-4C32AAF66018}" srcOrd="0" destOrd="0" presId="urn:microsoft.com/office/officeart/2005/8/layout/radial6"/>
    <dgm:cxn modelId="{E8C48D66-5F61-4432-A5AE-8D06F16DB21F}" srcId="{885196D2-38E6-4348-848E-EB7CC4757874}" destId="{A9394A10-5022-4661-91C8-D1075A776C99}" srcOrd="0" destOrd="0" parTransId="{B7C75308-541A-45ED-B498-FCD87F5B1947}" sibTransId="{1CEB5EAA-5DDF-4273-A682-23DC1AEFC575}"/>
    <dgm:cxn modelId="{992A0980-3CB7-417B-AC17-A37FBEF76BC5}" srcId="{2CD36CE9-D00B-405D-9724-846166DD9438}" destId="{885196D2-38E6-4348-848E-EB7CC4757874}" srcOrd="0" destOrd="0" parTransId="{CBB8EF2C-6675-416E-AE23-9EE386716832}" sibTransId="{2E828C6A-1639-4048-B800-A61E16EC413F}"/>
    <dgm:cxn modelId="{DCCFAA39-90F3-4101-B04F-97AA472CA922}" type="presOf" srcId="{3CE2A208-65D7-4C1F-84D6-BBDC7134DCB0}" destId="{9DF55B47-08FB-425F-A090-50254EC0F57A}" srcOrd="0" destOrd="0" presId="urn:microsoft.com/office/officeart/2005/8/layout/radial6"/>
    <dgm:cxn modelId="{D9E90D1D-C66E-4969-A0F4-728BAD31F582}" type="presOf" srcId="{1CEB5EAA-5DDF-4273-A682-23DC1AEFC575}" destId="{235C1F7B-26E1-4689-996C-C4E591A17166}" srcOrd="0" destOrd="0" presId="urn:microsoft.com/office/officeart/2005/8/layout/radial6"/>
    <dgm:cxn modelId="{C7A4B088-C33E-4599-B0A5-82032D55268F}" type="presOf" srcId="{FAE1EB95-10D0-4A20-81E4-AA5792C5B95D}" destId="{BD10618A-911A-444A-B89C-9846BB019A95}" srcOrd="0" destOrd="0" presId="urn:microsoft.com/office/officeart/2005/8/layout/radial6"/>
    <dgm:cxn modelId="{E5CA82F6-1DC1-4FD2-BD3E-E69021CFA562}" type="presParOf" srcId="{7660FE6F-DB82-4DF9-B4CD-95C00FC2E12F}" destId="{DA8F1179-78A0-43D1-A0EC-4C32AAF66018}" srcOrd="0" destOrd="0" presId="urn:microsoft.com/office/officeart/2005/8/layout/radial6"/>
    <dgm:cxn modelId="{41777ACC-754C-4AF6-957D-D20FB42F3FE6}" type="presParOf" srcId="{7660FE6F-DB82-4DF9-B4CD-95C00FC2E12F}" destId="{65E040B9-DCBC-4227-B2C2-D9BE6472B7F5}" srcOrd="1" destOrd="0" presId="urn:microsoft.com/office/officeart/2005/8/layout/radial6"/>
    <dgm:cxn modelId="{A55CD99E-B7D5-4E0F-90D5-806D5CCD5436}" type="presParOf" srcId="{7660FE6F-DB82-4DF9-B4CD-95C00FC2E12F}" destId="{2EFF8FF5-BD89-463A-AC50-6EEF64A51754}" srcOrd="2" destOrd="0" presId="urn:microsoft.com/office/officeart/2005/8/layout/radial6"/>
    <dgm:cxn modelId="{E1DC2D8C-DE92-4AD4-8946-A17536287969}" type="presParOf" srcId="{7660FE6F-DB82-4DF9-B4CD-95C00FC2E12F}" destId="{235C1F7B-26E1-4689-996C-C4E591A17166}" srcOrd="3" destOrd="0" presId="urn:microsoft.com/office/officeart/2005/8/layout/radial6"/>
    <dgm:cxn modelId="{85AB9A9C-3CD9-4DAB-87AC-8A01B6D9EB3C}" type="presParOf" srcId="{7660FE6F-DB82-4DF9-B4CD-95C00FC2E12F}" destId="{D4EC0447-7CFB-40F8-804B-8AEB022B1BE5}" srcOrd="4" destOrd="0" presId="urn:microsoft.com/office/officeart/2005/8/layout/radial6"/>
    <dgm:cxn modelId="{E543CCD0-D5C2-423E-88C2-265CABF85A6D}" type="presParOf" srcId="{7660FE6F-DB82-4DF9-B4CD-95C00FC2E12F}" destId="{633B5171-F043-4BE1-A95C-D84E5077D3C2}" srcOrd="5" destOrd="0" presId="urn:microsoft.com/office/officeart/2005/8/layout/radial6"/>
    <dgm:cxn modelId="{ECF05921-51B5-4FFE-BABD-E7251DC661B3}" type="presParOf" srcId="{7660FE6F-DB82-4DF9-B4CD-95C00FC2E12F}" destId="{7EECE81F-C4F9-43CD-A71F-F9D042555D9F}" srcOrd="6" destOrd="0" presId="urn:microsoft.com/office/officeart/2005/8/layout/radial6"/>
    <dgm:cxn modelId="{C6BED044-61AA-4B79-86B6-D6C60384C364}" type="presParOf" srcId="{7660FE6F-DB82-4DF9-B4CD-95C00FC2E12F}" destId="{6119A695-08CE-440C-BD7F-91BD0005D7DE}" srcOrd="7" destOrd="0" presId="urn:microsoft.com/office/officeart/2005/8/layout/radial6"/>
    <dgm:cxn modelId="{B7D7D404-2204-4577-8FD2-7E9CCE0B49DA}" type="presParOf" srcId="{7660FE6F-DB82-4DF9-B4CD-95C00FC2E12F}" destId="{65940E24-E70B-4F2F-AFE4-12E5E96C71E7}" srcOrd="8" destOrd="0" presId="urn:microsoft.com/office/officeart/2005/8/layout/radial6"/>
    <dgm:cxn modelId="{2D0B25F2-5630-484C-A9E9-1B19CE43E771}" type="presParOf" srcId="{7660FE6F-DB82-4DF9-B4CD-95C00FC2E12F}" destId="{7669395E-23D0-4C31-9CAF-5D63825C2064}" srcOrd="9" destOrd="0" presId="urn:microsoft.com/office/officeart/2005/8/layout/radial6"/>
    <dgm:cxn modelId="{50E32ECE-1FC6-48CD-B96D-6992EEC9E246}" type="presParOf" srcId="{7660FE6F-DB82-4DF9-B4CD-95C00FC2E12F}" destId="{BD10618A-911A-444A-B89C-9846BB019A95}" srcOrd="10" destOrd="0" presId="urn:microsoft.com/office/officeart/2005/8/layout/radial6"/>
    <dgm:cxn modelId="{941F1E25-5E9C-4EFE-9813-66399B2B0FD0}" type="presParOf" srcId="{7660FE6F-DB82-4DF9-B4CD-95C00FC2E12F}" destId="{F92B9155-A5C8-4008-BCCB-C78179511E2A}" srcOrd="11" destOrd="0" presId="urn:microsoft.com/office/officeart/2005/8/layout/radial6"/>
    <dgm:cxn modelId="{060903A7-29A8-4898-BB49-05569231B4AC}" type="presParOf" srcId="{7660FE6F-DB82-4DF9-B4CD-95C00FC2E12F}" destId="{9DF55B47-08FB-425F-A090-50254EC0F57A}" srcOrd="12" destOrd="0" presId="urn:microsoft.com/office/officeart/2005/8/layout/radial6"/>
  </dgm:cxnLst>
  <dgm:bg/>
  <dgm:whole/>
  <dgm:extLst>
    <a:ext uri="http://schemas.microsoft.com/office/drawing/2008/diagram">
      <dsp:dataModelExt xmlns:dsp="http://schemas.microsoft.com/office/drawing/2008/diagram" xmlns=""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5B47-08FB-425F-A090-50254EC0F57A}">
      <dsp:nvSpPr>
        <dsp:cNvPr id="0" name=""/>
        <dsp:cNvSpPr/>
      </dsp:nvSpPr>
      <dsp:spPr>
        <a:xfrm>
          <a:off x="1027318" y="268602"/>
          <a:ext cx="1619232" cy="1619232"/>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69395E-23D0-4C31-9CAF-5D63825C2064}">
      <dsp:nvSpPr>
        <dsp:cNvPr id="0" name=""/>
        <dsp:cNvSpPr/>
      </dsp:nvSpPr>
      <dsp:spPr>
        <a:xfrm>
          <a:off x="1038410" y="242386"/>
          <a:ext cx="1619232" cy="1619232"/>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ECE81F-C4F9-43CD-A71F-F9D042555D9F}">
      <dsp:nvSpPr>
        <dsp:cNvPr id="0" name=""/>
        <dsp:cNvSpPr/>
      </dsp:nvSpPr>
      <dsp:spPr>
        <a:xfrm>
          <a:off x="1038410" y="242386"/>
          <a:ext cx="1619232" cy="1619232"/>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5C1F7B-26E1-4689-996C-C4E591A17166}">
      <dsp:nvSpPr>
        <dsp:cNvPr id="0" name=""/>
        <dsp:cNvSpPr/>
      </dsp:nvSpPr>
      <dsp:spPr>
        <a:xfrm>
          <a:off x="1038410" y="242386"/>
          <a:ext cx="1619232" cy="1619232"/>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8F1179-78A0-43D1-A0EC-4C32AAF66018}">
      <dsp:nvSpPr>
        <dsp:cNvPr id="0" name=""/>
        <dsp:cNvSpPr/>
      </dsp:nvSpPr>
      <dsp:spPr>
        <a:xfrm>
          <a:off x="1475353" y="679329"/>
          <a:ext cx="745346" cy="7453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zh-CN" altLang="en-US" sz="1800" kern="1200" dirty="0" smtClean="0"/>
            <a:t>策略</a:t>
          </a:r>
          <a:endParaRPr lang="zh-CN" altLang="en-US" sz="1800" kern="1200" dirty="0"/>
        </a:p>
      </dsp:txBody>
      <dsp:txXfrm>
        <a:off x="1584506" y="788482"/>
        <a:ext cx="527040" cy="527040"/>
      </dsp:txXfrm>
    </dsp:sp>
    <dsp:sp modelId="{65E040B9-DCBC-4227-B2C2-D9BE6472B7F5}">
      <dsp:nvSpPr>
        <dsp:cNvPr id="0" name=""/>
        <dsp:cNvSpPr/>
      </dsp:nvSpPr>
      <dsp:spPr>
        <a:xfrm>
          <a:off x="1587155" y="297"/>
          <a:ext cx="521742" cy="5217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smtClean="0"/>
            <a:t>防护</a:t>
          </a:r>
          <a:endParaRPr lang="zh-CN" altLang="en-US" sz="1300" kern="1200" dirty="0"/>
        </a:p>
      </dsp:txBody>
      <dsp:txXfrm>
        <a:off x="1663562" y="76704"/>
        <a:ext cx="368928" cy="368928"/>
      </dsp:txXfrm>
    </dsp:sp>
    <dsp:sp modelId="{D4EC0447-7CFB-40F8-804B-8AEB022B1BE5}">
      <dsp:nvSpPr>
        <dsp:cNvPr id="0" name=""/>
        <dsp:cNvSpPr/>
      </dsp:nvSpPr>
      <dsp:spPr>
        <a:xfrm>
          <a:off x="2377989" y="791131"/>
          <a:ext cx="521742" cy="5217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smtClean="0"/>
            <a:t>检测</a:t>
          </a:r>
          <a:endParaRPr lang="zh-CN" altLang="en-US" sz="1300" kern="1200" dirty="0"/>
        </a:p>
      </dsp:txBody>
      <dsp:txXfrm>
        <a:off x="2454396" y="867538"/>
        <a:ext cx="368928" cy="368928"/>
      </dsp:txXfrm>
    </dsp:sp>
    <dsp:sp modelId="{6119A695-08CE-440C-BD7F-91BD0005D7DE}">
      <dsp:nvSpPr>
        <dsp:cNvPr id="0" name=""/>
        <dsp:cNvSpPr/>
      </dsp:nvSpPr>
      <dsp:spPr>
        <a:xfrm>
          <a:off x="1587155" y="1581965"/>
          <a:ext cx="521742" cy="5217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smtClean="0"/>
            <a:t>响应</a:t>
          </a:r>
          <a:endParaRPr lang="zh-CN" altLang="en-US" sz="1300" kern="1200" dirty="0"/>
        </a:p>
      </dsp:txBody>
      <dsp:txXfrm>
        <a:off x="1663562" y="1658372"/>
        <a:ext cx="368928" cy="368928"/>
      </dsp:txXfrm>
    </dsp:sp>
    <dsp:sp modelId="{BD10618A-911A-444A-B89C-9846BB019A95}">
      <dsp:nvSpPr>
        <dsp:cNvPr id="0" name=""/>
        <dsp:cNvSpPr/>
      </dsp:nvSpPr>
      <dsp:spPr>
        <a:xfrm>
          <a:off x="796321" y="791131"/>
          <a:ext cx="521742" cy="5217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smtClean="0"/>
            <a:t>恢复</a:t>
          </a:r>
          <a:endParaRPr lang="zh-CN" altLang="en-US" sz="1300" kern="1200" dirty="0"/>
        </a:p>
      </dsp:txBody>
      <dsp:txXfrm>
        <a:off x="872728" y="867538"/>
        <a:ext cx="368928" cy="3689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9395E-23D0-4C31-9CAF-5D63825C2064}">
      <dsp:nvSpPr>
        <dsp:cNvPr id="0" name=""/>
        <dsp:cNvSpPr/>
      </dsp:nvSpPr>
      <dsp:spPr>
        <a:xfrm>
          <a:off x="981344" y="259852"/>
          <a:ext cx="1733364" cy="1733364"/>
        </a:xfrm>
        <a:prstGeom prst="blockArc">
          <a:avLst>
            <a:gd name="adj1" fmla="val 9000000"/>
            <a:gd name="adj2" fmla="val 1620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ECE81F-C4F9-43CD-A71F-F9D042555D9F}">
      <dsp:nvSpPr>
        <dsp:cNvPr id="0" name=""/>
        <dsp:cNvSpPr/>
      </dsp:nvSpPr>
      <dsp:spPr>
        <a:xfrm>
          <a:off x="981344" y="259852"/>
          <a:ext cx="1733364" cy="1733364"/>
        </a:xfrm>
        <a:prstGeom prst="blockArc">
          <a:avLst>
            <a:gd name="adj1" fmla="val 1800000"/>
            <a:gd name="adj2" fmla="val 900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5C1F7B-26E1-4689-996C-C4E591A17166}">
      <dsp:nvSpPr>
        <dsp:cNvPr id="0" name=""/>
        <dsp:cNvSpPr/>
      </dsp:nvSpPr>
      <dsp:spPr>
        <a:xfrm>
          <a:off x="981344" y="259852"/>
          <a:ext cx="1733364" cy="1733364"/>
        </a:xfrm>
        <a:prstGeom prst="blockArc">
          <a:avLst>
            <a:gd name="adj1" fmla="val 16200000"/>
            <a:gd name="adj2" fmla="val 1800000"/>
            <a:gd name="adj3" fmla="val 463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8F1179-78A0-43D1-A0EC-4C32AAF66018}">
      <dsp:nvSpPr>
        <dsp:cNvPr id="0" name=""/>
        <dsp:cNvSpPr/>
      </dsp:nvSpPr>
      <dsp:spPr>
        <a:xfrm>
          <a:off x="1449185" y="727692"/>
          <a:ext cx="797683" cy="797683"/>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1" kern="1200" dirty="0" smtClean="0"/>
            <a:t>软件定义</a:t>
          </a:r>
          <a:endParaRPr lang="en-US" altLang="zh-CN" sz="1000" b="1" kern="1200" dirty="0" smtClean="0"/>
        </a:p>
        <a:p>
          <a:pPr lvl="0" algn="ctr" defTabSz="444500">
            <a:lnSpc>
              <a:spcPct val="90000"/>
            </a:lnSpc>
            <a:spcBef>
              <a:spcPct val="0"/>
            </a:spcBef>
            <a:spcAft>
              <a:spcPct val="35000"/>
            </a:spcAft>
          </a:pPr>
          <a:r>
            <a:rPr lang="zh-CN" altLang="en-US" sz="1000" b="1" kern="1200" dirty="0" smtClean="0"/>
            <a:t>智能决策</a:t>
          </a:r>
          <a:endParaRPr lang="en-US" altLang="zh-CN" sz="1000" b="1" kern="1200" dirty="0" smtClean="0"/>
        </a:p>
        <a:p>
          <a:pPr lvl="0" algn="ctr" defTabSz="444500">
            <a:lnSpc>
              <a:spcPct val="90000"/>
            </a:lnSpc>
            <a:spcBef>
              <a:spcPct val="0"/>
            </a:spcBef>
            <a:spcAft>
              <a:spcPct val="35000"/>
            </a:spcAft>
          </a:pPr>
          <a:r>
            <a:rPr lang="zh-CN" altLang="en-US" sz="1000" b="1" kern="1200" dirty="0" smtClean="0"/>
            <a:t>容忍恢复</a:t>
          </a:r>
          <a:endParaRPr lang="zh-CN" altLang="en-US" sz="1000" b="1" kern="1200" dirty="0"/>
        </a:p>
      </dsp:txBody>
      <dsp:txXfrm>
        <a:off x="1566003" y="844510"/>
        <a:ext cx="564047" cy="564047"/>
      </dsp:txXfrm>
    </dsp:sp>
    <dsp:sp modelId="{65E040B9-DCBC-4227-B2C2-D9BE6472B7F5}">
      <dsp:nvSpPr>
        <dsp:cNvPr id="0" name=""/>
        <dsp:cNvSpPr/>
      </dsp:nvSpPr>
      <dsp:spPr>
        <a:xfrm>
          <a:off x="1568837" y="764"/>
          <a:ext cx="558378" cy="558378"/>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1" kern="1200" dirty="0" smtClean="0"/>
            <a:t>防护</a:t>
          </a:r>
          <a:endParaRPr lang="zh-CN" altLang="en-US" sz="1000" b="1" kern="1200" dirty="0"/>
        </a:p>
      </dsp:txBody>
      <dsp:txXfrm>
        <a:off x="1650610" y="82537"/>
        <a:ext cx="394832" cy="394832"/>
      </dsp:txXfrm>
    </dsp:sp>
    <dsp:sp modelId="{D4EC0447-7CFB-40F8-804B-8AEB022B1BE5}">
      <dsp:nvSpPr>
        <dsp:cNvPr id="0" name=""/>
        <dsp:cNvSpPr/>
      </dsp:nvSpPr>
      <dsp:spPr>
        <a:xfrm>
          <a:off x="2301998" y="1270635"/>
          <a:ext cx="558378" cy="558378"/>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1" kern="1200" dirty="0" smtClean="0"/>
            <a:t>识别</a:t>
          </a:r>
          <a:endParaRPr lang="zh-CN" altLang="en-US" sz="1000" b="1" kern="1200" dirty="0"/>
        </a:p>
      </dsp:txBody>
      <dsp:txXfrm>
        <a:off x="2383771" y="1352408"/>
        <a:ext cx="394832" cy="394832"/>
      </dsp:txXfrm>
    </dsp:sp>
    <dsp:sp modelId="{6119A695-08CE-440C-BD7F-91BD0005D7DE}">
      <dsp:nvSpPr>
        <dsp:cNvPr id="0" name=""/>
        <dsp:cNvSpPr/>
      </dsp:nvSpPr>
      <dsp:spPr>
        <a:xfrm>
          <a:off x="835677" y="1270635"/>
          <a:ext cx="558378" cy="558378"/>
        </a:xfrm>
        <a:prstGeom prst="ellipse">
          <a:avLst/>
        </a:prstGeom>
        <a:solidFill>
          <a:schemeClr val="accent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444500">
            <a:lnSpc>
              <a:spcPct val="90000"/>
            </a:lnSpc>
            <a:spcBef>
              <a:spcPct val="0"/>
            </a:spcBef>
            <a:spcAft>
              <a:spcPct val="35000"/>
            </a:spcAft>
          </a:pPr>
          <a:r>
            <a:rPr lang="zh-CN" altLang="en-US" sz="1000" b="1" kern="1200" dirty="0" smtClean="0"/>
            <a:t>生存</a:t>
          </a:r>
          <a:endParaRPr lang="zh-CN" altLang="en-US" sz="1000" b="1" kern="1200" dirty="0"/>
        </a:p>
      </dsp:txBody>
      <dsp:txXfrm>
        <a:off x="917450" y="1352408"/>
        <a:ext cx="394832" cy="39483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F55B47-08FB-425F-A090-50254EC0F57A}">
      <dsp:nvSpPr>
        <dsp:cNvPr id="0" name=""/>
        <dsp:cNvSpPr/>
      </dsp:nvSpPr>
      <dsp:spPr>
        <a:xfrm>
          <a:off x="1027318" y="268602"/>
          <a:ext cx="1619232" cy="1619232"/>
        </a:xfrm>
        <a:prstGeom prst="blockArc">
          <a:avLst>
            <a:gd name="adj1" fmla="val 10800000"/>
            <a:gd name="adj2" fmla="val 162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669395E-23D0-4C31-9CAF-5D63825C2064}">
      <dsp:nvSpPr>
        <dsp:cNvPr id="0" name=""/>
        <dsp:cNvSpPr/>
      </dsp:nvSpPr>
      <dsp:spPr>
        <a:xfrm>
          <a:off x="1038410" y="242386"/>
          <a:ext cx="1619232" cy="1619232"/>
        </a:xfrm>
        <a:prstGeom prst="blockArc">
          <a:avLst>
            <a:gd name="adj1" fmla="val 5400000"/>
            <a:gd name="adj2" fmla="val 108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EECE81F-C4F9-43CD-A71F-F9D042555D9F}">
      <dsp:nvSpPr>
        <dsp:cNvPr id="0" name=""/>
        <dsp:cNvSpPr/>
      </dsp:nvSpPr>
      <dsp:spPr>
        <a:xfrm>
          <a:off x="1038410" y="242386"/>
          <a:ext cx="1619232" cy="1619232"/>
        </a:xfrm>
        <a:prstGeom prst="blockArc">
          <a:avLst>
            <a:gd name="adj1" fmla="val 0"/>
            <a:gd name="adj2" fmla="val 540000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35C1F7B-26E1-4689-996C-C4E591A17166}">
      <dsp:nvSpPr>
        <dsp:cNvPr id="0" name=""/>
        <dsp:cNvSpPr/>
      </dsp:nvSpPr>
      <dsp:spPr>
        <a:xfrm>
          <a:off x="1038410" y="242386"/>
          <a:ext cx="1619232" cy="1619232"/>
        </a:xfrm>
        <a:prstGeom prst="blockArc">
          <a:avLst>
            <a:gd name="adj1" fmla="val 16200000"/>
            <a:gd name="adj2" fmla="val 0"/>
            <a:gd name="adj3" fmla="val 464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A8F1179-78A0-43D1-A0EC-4C32AAF66018}">
      <dsp:nvSpPr>
        <dsp:cNvPr id="0" name=""/>
        <dsp:cNvSpPr/>
      </dsp:nvSpPr>
      <dsp:spPr>
        <a:xfrm>
          <a:off x="1475353" y="679329"/>
          <a:ext cx="745346" cy="74534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altLang="zh-CN" sz="3100" kern="1200" dirty="0" smtClean="0"/>
            <a:t>IA</a:t>
          </a:r>
          <a:endParaRPr lang="zh-CN" altLang="en-US" sz="3100" kern="1200" dirty="0"/>
        </a:p>
      </dsp:txBody>
      <dsp:txXfrm>
        <a:off x="1584506" y="788482"/>
        <a:ext cx="527040" cy="527040"/>
      </dsp:txXfrm>
    </dsp:sp>
    <dsp:sp modelId="{65E040B9-DCBC-4227-B2C2-D9BE6472B7F5}">
      <dsp:nvSpPr>
        <dsp:cNvPr id="0" name=""/>
        <dsp:cNvSpPr/>
      </dsp:nvSpPr>
      <dsp:spPr>
        <a:xfrm>
          <a:off x="1587155" y="297"/>
          <a:ext cx="521742" cy="5217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smtClean="0"/>
            <a:t>防护</a:t>
          </a:r>
          <a:endParaRPr lang="zh-CN" altLang="en-US" sz="1300" kern="1200" dirty="0"/>
        </a:p>
      </dsp:txBody>
      <dsp:txXfrm>
        <a:off x="1663562" y="76704"/>
        <a:ext cx="368928" cy="368928"/>
      </dsp:txXfrm>
    </dsp:sp>
    <dsp:sp modelId="{D4EC0447-7CFB-40F8-804B-8AEB022B1BE5}">
      <dsp:nvSpPr>
        <dsp:cNvPr id="0" name=""/>
        <dsp:cNvSpPr/>
      </dsp:nvSpPr>
      <dsp:spPr>
        <a:xfrm>
          <a:off x="2377989" y="791131"/>
          <a:ext cx="521742" cy="5217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smtClean="0"/>
            <a:t>检测</a:t>
          </a:r>
          <a:endParaRPr lang="zh-CN" altLang="en-US" sz="1300" kern="1200" dirty="0"/>
        </a:p>
      </dsp:txBody>
      <dsp:txXfrm>
        <a:off x="2454396" y="867538"/>
        <a:ext cx="368928" cy="368928"/>
      </dsp:txXfrm>
    </dsp:sp>
    <dsp:sp modelId="{6119A695-08CE-440C-BD7F-91BD0005D7DE}">
      <dsp:nvSpPr>
        <dsp:cNvPr id="0" name=""/>
        <dsp:cNvSpPr/>
      </dsp:nvSpPr>
      <dsp:spPr>
        <a:xfrm>
          <a:off x="1587155" y="1581965"/>
          <a:ext cx="521742" cy="5217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smtClean="0"/>
            <a:t>响应</a:t>
          </a:r>
          <a:endParaRPr lang="zh-CN" altLang="en-US" sz="1300" kern="1200" dirty="0"/>
        </a:p>
      </dsp:txBody>
      <dsp:txXfrm>
        <a:off x="1663562" y="1658372"/>
        <a:ext cx="368928" cy="368928"/>
      </dsp:txXfrm>
    </dsp:sp>
    <dsp:sp modelId="{BD10618A-911A-444A-B89C-9846BB019A95}">
      <dsp:nvSpPr>
        <dsp:cNvPr id="0" name=""/>
        <dsp:cNvSpPr/>
      </dsp:nvSpPr>
      <dsp:spPr>
        <a:xfrm>
          <a:off x="796321" y="791131"/>
          <a:ext cx="521742" cy="52174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zh-CN" altLang="en-US" sz="1300" kern="1200" dirty="0" smtClean="0"/>
            <a:t>恢复</a:t>
          </a:r>
          <a:endParaRPr lang="zh-CN" altLang="en-US" sz="1300" kern="1200" dirty="0"/>
        </a:p>
      </dsp:txBody>
      <dsp:txXfrm>
        <a:off x="872728" y="867538"/>
        <a:ext cx="368928" cy="368928"/>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defRPr sz="1200" noProof="1"/>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defRPr sz="1200" noProof="1" smtClean="0">
                <a:latin typeface="+mn-lt"/>
                <a:ea typeface="+mn-ea"/>
              </a:defRPr>
            </a:lvl1pPr>
          </a:lstStyle>
          <a:p>
            <a:fld id="{A5FEC62E-B8D3-48EB-8319-4E43BAF45964}" type="datetimeFigureOut">
              <a:rPr lang="zh-CN" altLang="en-US"/>
              <a:pPr/>
              <a:t>2020/10/21</a:t>
            </a:fld>
            <a:endParaRPr lang="zh-CN" altLang="en-US"/>
          </a:p>
        </p:txBody>
      </p:sp>
      <p:sp>
        <p:nvSpPr>
          <p:cNvPr id="4100" name="幻灯片图像占位符 3"/>
          <p:cNvSpPr>
            <a:spLocks noGrp="1" noRot="1" noChangeAspect="1" noChangeArrowheads="1"/>
          </p:cNvSpPr>
          <p:nvPr>
            <p:ph type="sldImg" idx="4294967295"/>
          </p:nvPr>
        </p:nvSpPr>
        <p:spPr bwMode="auto">
          <a:xfrm>
            <a:off x="1143000" y="685800"/>
            <a:ext cx="4572000" cy="3429000"/>
          </a:xfrm>
          <a:prstGeom prst="rect">
            <a:avLst/>
          </a:prstGeom>
          <a:noFill/>
          <a:ln w="12700">
            <a:solidFill>
              <a:srgbClr val="000000"/>
            </a:solidFill>
            <a:round/>
          </a:ln>
        </p:spPr>
      </p:sp>
      <p:sp>
        <p:nvSpPr>
          <p:cNvPr id="4101" name="备注占位符 4"/>
          <p:cNvSpPr>
            <a:spLocks noGrp="1" noChangeArrowheads="1"/>
          </p:cNvSpPr>
          <p:nvPr>
            <p:ph type="body" sz="quarter" idx="9"/>
          </p:nvPr>
        </p:nvSpPr>
        <p:spPr bwMode="auto">
          <a:xfrm>
            <a:off x="685800" y="4343400"/>
            <a:ext cx="5486400" cy="4114800"/>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defRPr sz="1200" noProof="1"/>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ECF4D4A2-DC93-44A0-B70F-79C489C630AC}" type="slidenum">
              <a:rPr lang="zh-CN" altLang="en-US"/>
              <a:pPr/>
              <a:t>‹#›</a:t>
            </a:fld>
            <a:endParaRPr lang="en-US" altLang="zh-CN"/>
          </a:p>
        </p:txBody>
      </p:sp>
    </p:spTree>
    <p:extLst>
      <p:ext uri="{BB962C8B-B14F-4D97-AF65-F5344CB8AC3E}">
        <p14:creationId xmlns:p14="http://schemas.microsoft.com/office/powerpoint/2010/main" xmlns="" val="3975264630"/>
      </p:ext>
    </p:extLst>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幻灯片图像占位符 1"/>
          <p:cNvSpPr>
            <a:spLocks noGrp="1" noRot="1" noChangeAspect="1" noChangeArrowheads="1"/>
          </p:cNvSpPr>
          <p:nvPr>
            <p:ph type="sldImg" idx="4294967295"/>
          </p:nvPr>
        </p:nvSpPr>
        <p:spPr>
          <a:ln>
            <a:miter lim="800000"/>
          </a:ln>
        </p:spPr>
      </p:sp>
      <p:sp>
        <p:nvSpPr>
          <p:cNvPr id="6146" name="备注占位符 2"/>
          <p:cNvSpPr>
            <a:spLocks noGrp="1" noChangeArrowheads="1"/>
          </p:cNvSpPr>
          <p:nvPr>
            <p:ph type="body" idx="4294967295"/>
          </p:nvPr>
        </p:nvSpPr>
        <p:spPr/>
        <p:txBody>
          <a:bodyPr/>
          <a:lstStyle/>
          <a:p>
            <a:endParaRPr lang="zh-CN" altLang="en-US" dirty="0" smtClean="0"/>
          </a:p>
        </p:txBody>
      </p:sp>
      <p:sp>
        <p:nvSpPr>
          <p:cNvPr id="6147" name="灯片编号占位符 3"/>
          <p:cNvSpPr>
            <a:spLocks noGrp="1" noChangeArrowheads="1"/>
          </p:cNvSpPr>
          <p:nvPr>
            <p:ph type="sldNum" sz="quarter" idx="5"/>
          </p:nvPr>
        </p:nvSpPr>
        <p:spPr bwMode="auto">
          <a:noFill/>
          <a:ln>
            <a:miter lim="800000"/>
          </a:ln>
        </p:spPr>
        <p:txBody>
          <a:bodyPr/>
          <a:lstStyle/>
          <a:p>
            <a:fld id="{C9D692AC-603E-41E9-99EA-121AB2C10D98}" type="slidenum">
              <a:rPr lang="zh-CN" altLang="en-US"/>
              <a:pPr/>
              <a:t>1</a:t>
            </a:fld>
            <a:endParaRPr lang="en-US" altLang="zh-CN"/>
          </a:p>
        </p:txBody>
      </p:sp>
    </p:spTree>
    <p:extLst>
      <p:ext uri="{BB962C8B-B14F-4D97-AF65-F5344CB8AC3E}">
        <p14:creationId xmlns:p14="http://schemas.microsoft.com/office/powerpoint/2010/main" xmlns="" val="3116092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幻灯片图像占位符 1"/>
          <p:cNvSpPr>
            <a:spLocks noGrp="1" noRot="1" noChangeAspect="1"/>
          </p:cNvSpPr>
          <p:nvPr>
            <p:ph type="sldImg"/>
          </p:nvPr>
        </p:nvSpPr>
        <p:spPr/>
      </p:sp>
      <p:sp>
        <p:nvSpPr>
          <p:cNvPr id="12290" name="文本占位符 2"/>
          <p:cNvSpPr>
            <a:spLocks noGrp="1"/>
          </p:cNvSpPr>
          <p:nvPr>
            <p:ph type="body"/>
          </p:nvPr>
        </p:nvSpPr>
        <p:spPr/>
        <p:txBody>
          <a:bodyPr wrap="square" lIns="92492" tIns="46246" rIns="92492" bIns="46246" anchor="t"/>
          <a:lstStyle/>
          <a:p>
            <a:endParaRPr lang="zh-CN" altLang="en-US" dirty="0"/>
          </a:p>
        </p:txBody>
      </p:sp>
      <p:sp>
        <p:nvSpPr>
          <p:cNvPr id="12291" name="灯片编号占位符 3"/>
          <p:cNvSpPr>
            <a:spLocks noGrp="1"/>
          </p:cNvSpPr>
          <p:nvPr>
            <p:ph type="sldNum" sz="quarter"/>
          </p:nvPr>
        </p:nvSpPr>
        <p:spPr>
          <a:xfrm>
            <a:off x="3776663" y="9429750"/>
            <a:ext cx="2890837" cy="496888"/>
          </a:xfrm>
          <a:prstGeom prst="rect">
            <a:avLst/>
          </a:prstGeom>
          <a:noFill/>
          <a:ln w="9525">
            <a:noFill/>
          </a:ln>
        </p:spPr>
        <p:txBody>
          <a:bodyPr wrap="square" lIns="92492" tIns="46246" rIns="92492" bIns="46246" anchor="b"/>
          <a:lstStyle/>
          <a:p>
            <a:pPr lvl="0" algn="r"/>
            <a:fld id="{9A0DB2DC-4C9A-4742-B13C-FB6460FD3503}" type="slidenum">
              <a:rPr lang="en-US" altLang="zh-CN" sz="1200" b="0" dirty="0">
                <a:latin typeface="Arial" panose="020B0604020202020204" pitchFamily="34" charset="0"/>
                <a:ea typeface="宋体" panose="02010600030101010101" pitchFamily="2" charset="-122"/>
              </a:rPr>
              <a:pPr lvl="0" algn="r"/>
              <a:t>20</a:t>
            </a:fld>
            <a:endParaRPr lang="en-US" altLang="zh-CN" sz="1200" b="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xmlns="" val="3955520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2008</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美国第</a:t>
            </a:r>
            <a:r>
              <a:rPr lang="en-US" altLang="zh-CN" sz="1200" b="0" i="0" kern="1200" dirty="0" smtClean="0">
                <a:solidFill>
                  <a:schemeClr val="tx1"/>
                </a:solidFill>
                <a:effectLst/>
                <a:latin typeface="+mn-lt"/>
                <a:ea typeface="+mn-ea"/>
                <a:cs typeface="+mn-cs"/>
              </a:rPr>
              <a:t>54</a:t>
            </a:r>
            <a:r>
              <a:rPr lang="zh-CN" altLang="en-US" sz="1200" b="0" i="0" kern="1200" dirty="0" smtClean="0">
                <a:solidFill>
                  <a:schemeClr val="tx1"/>
                </a:solidFill>
                <a:effectLst/>
                <a:latin typeface="+mn-lt"/>
                <a:ea typeface="+mn-ea"/>
                <a:cs typeface="+mn-cs"/>
              </a:rPr>
              <a:t>号总统令对</a:t>
            </a:r>
            <a:r>
              <a:rPr lang="en-US" altLang="zh-CN" sz="1200" b="0" i="0" kern="1200" dirty="0" smtClean="0">
                <a:solidFill>
                  <a:schemeClr val="tx1"/>
                </a:solidFill>
                <a:effectLst/>
                <a:latin typeface="+mn-lt"/>
                <a:ea typeface="+mn-ea"/>
                <a:cs typeface="+mn-cs"/>
              </a:rPr>
              <a:t>Cyberspace</a:t>
            </a:r>
            <a:r>
              <a:rPr lang="zh-CN" altLang="en-US" sz="1200" b="0" i="0" kern="1200" dirty="0" smtClean="0">
                <a:solidFill>
                  <a:schemeClr val="tx1"/>
                </a:solidFill>
                <a:effectLst/>
                <a:latin typeface="+mn-lt"/>
                <a:ea typeface="+mn-ea"/>
                <a:cs typeface="+mn-cs"/>
              </a:rPr>
              <a:t>进行了定义</a:t>
            </a:r>
            <a:r>
              <a:rPr lang="en-US" altLang="zh-CN" sz="1200" b="0" i="0" kern="1200" dirty="0" smtClean="0">
                <a:solidFill>
                  <a:schemeClr val="tx1"/>
                </a:solidFill>
                <a:effectLst/>
                <a:latin typeface="+mn-lt"/>
                <a:ea typeface="+mn-ea"/>
                <a:cs typeface="+mn-cs"/>
              </a:rPr>
              <a:t>:Cyberspace</a:t>
            </a:r>
            <a:r>
              <a:rPr lang="zh-CN" altLang="en-US" sz="1200" b="0" i="0" kern="1200" dirty="0" smtClean="0">
                <a:solidFill>
                  <a:schemeClr val="tx1"/>
                </a:solidFill>
                <a:effectLst/>
                <a:latin typeface="+mn-lt"/>
                <a:ea typeface="+mn-ea"/>
                <a:cs typeface="+mn-cs"/>
              </a:rPr>
              <a:t>是信息环境中的一个整体域</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它由独立且互相依存的信息基础设施和网络组成：包括互联网、电信网、计算机系统、嵌入式处理器和控制器系统。</a:t>
            </a:r>
            <a:endParaRPr lang="en-US" altLang="zh-CN" sz="1200" b="0" i="0" kern="1200" dirty="0" smtClean="0">
              <a:solidFill>
                <a:schemeClr val="tx1"/>
              </a:solidFill>
              <a:effectLst/>
              <a:latin typeface="+mn-lt"/>
              <a:ea typeface="+mn-ea"/>
              <a:cs typeface="+mn-cs"/>
            </a:endParaRPr>
          </a:p>
          <a:p>
            <a:r>
              <a:rPr lang="en-US" altLang="zh-CN" dirty="0" smtClean="0"/>
              <a:t>http://theory.people.com.cn/n1/2017/0413/c40531-29206879.html </a:t>
            </a:r>
          </a:p>
          <a:p>
            <a:r>
              <a:rPr lang="zh-CN" altLang="en-US" dirty="0" smtClean="0">
                <a:effectLst/>
              </a:rPr>
              <a:t>在美国，</a:t>
            </a:r>
            <a:r>
              <a:rPr lang="en-US" altLang="zh-CN" dirty="0" smtClean="0">
                <a:effectLst/>
              </a:rPr>
              <a:t>90%</a:t>
            </a:r>
            <a:r>
              <a:rPr lang="zh-CN" altLang="en-US" dirty="0" smtClean="0">
                <a:effectLst/>
              </a:rPr>
              <a:t>的网络空间基础设施归私营部门所有和控制。</a:t>
            </a:r>
            <a:endParaRPr lang="en-US" altLang="zh-CN" dirty="0" smtClean="0">
              <a:effectLst/>
            </a:endParaRPr>
          </a:p>
          <a:p>
            <a:r>
              <a:rPr lang="en-US" altLang="zh-CN" dirty="0" smtClean="0">
                <a:effectLst/>
              </a:rPr>
              <a:t>2017</a:t>
            </a:r>
            <a:r>
              <a:rPr lang="zh-CN" altLang="en-US" dirty="0" smtClean="0">
                <a:effectLst/>
              </a:rPr>
              <a:t>年</a:t>
            </a:r>
            <a:r>
              <a:rPr lang="en-US" altLang="zh-CN" dirty="0" smtClean="0">
                <a:effectLst/>
              </a:rPr>
              <a:t>1</a:t>
            </a:r>
            <a:r>
              <a:rPr lang="zh-CN" altLang="en-US" dirty="0" smtClean="0">
                <a:effectLst/>
              </a:rPr>
              <a:t>月，特朗普上台后，（</a:t>
            </a:r>
            <a:r>
              <a:rPr lang="en-US" altLang="zh-CN" dirty="0" smtClean="0">
                <a:effectLst/>
              </a:rPr>
              <a:t>1</a:t>
            </a:r>
            <a:r>
              <a:rPr lang="zh-CN" altLang="en-US" dirty="0" smtClean="0">
                <a:effectLst/>
              </a:rPr>
              <a:t>）即提出将建立由军方、执法机构和私营部门组成的网络审查小组，审查包括关键基础设施在内的美国网络防御的状况。</a:t>
            </a:r>
            <a:endParaRPr lang="en-US" altLang="zh-CN" dirty="0" smtClean="0">
              <a:effectLst/>
            </a:endParaRPr>
          </a:p>
          <a:p>
            <a:r>
              <a:rPr lang="zh-CN" altLang="en-US" dirty="0" smtClean="0">
                <a:effectLst/>
              </a:rPr>
              <a:t>（</a:t>
            </a:r>
            <a:r>
              <a:rPr lang="en-US" altLang="zh-CN" dirty="0" smtClean="0">
                <a:effectLst/>
              </a:rPr>
              <a:t>2</a:t>
            </a:r>
            <a:r>
              <a:rPr lang="zh-CN" altLang="en-US" dirty="0" smtClean="0">
                <a:effectLst/>
              </a:rPr>
              <a:t>）为保护重要的关键基础设施，政府将公开所有网络漏洞，并建立先进的网络攻防系统。可以看出，美国政府对网络空间关键基础设施将采取更加积极的保护措施。</a:t>
            </a:r>
            <a:endParaRPr lang="en-US" altLang="zh-CN" dirty="0" smtClean="0">
              <a:effectLst/>
            </a:endParaRPr>
          </a:p>
          <a:p>
            <a:r>
              <a:rPr lang="zh-CN" altLang="en-US" dirty="0" smtClean="0">
                <a:effectLst/>
              </a:rPr>
              <a:t>（</a:t>
            </a:r>
            <a:r>
              <a:rPr lang="en-US" altLang="zh-CN" dirty="0" smtClean="0">
                <a:effectLst/>
              </a:rPr>
              <a:t>3</a:t>
            </a:r>
            <a:r>
              <a:rPr lang="zh-CN" altLang="en-US" dirty="0" smtClean="0">
                <a:effectLst/>
              </a:rPr>
              <a:t>）进攻性网络战略：“</a:t>
            </a:r>
            <a:r>
              <a:rPr lang="en-US" altLang="zh-CN" dirty="0" smtClean="0">
                <a:effectLst/>
              </a:rPr>
              <a:t>2017</a:t>
            </a:r>
            <a:r>
              <a:rPr lang="zh-CN" altLang="en-US" dirty="0" smtClean="0">
                <a:effectLst/>
              </a:rPr>
              <a:t>年国防授权法案”。该法案提出，网络空间司令部将升级为一级联合司令部。这将使美军网络作战指挥体制更加扁平高效，也使网络部队的作战地位得到进一步提升。</a:t>
            </a:r>
            <a:endParaRPr lang="en-US" altLang="zh-CN" dirty="0" smtClean="0">
              <a:effectLst/>
            </a:endParaRPr>
          </a:p>
          <a:p>
            <a:pPr marL="0" marR="0" indent="0" algn="l" defTabSz="914400" rtl="0" eaLnBrk="1" fontAlgn="base" latinLnBrk="0" hangingPunct="1">
              <a:lnSpc>
                <a:spcPct val="100000"/>
              </a:lnSpc>
              <a:spcBef>
                <a:spcPct val="0"/>
              </a:spcBef>
              <a:spcAft>
                <a:spcPct val="0"/>
              </a:spcAft>
              <a:buClrTx/>
              <a:buSzTx/>
              <a:buFontTx/>
              <a:buNone/>
              <a:tabLst/>
              <a:defRPr/>
            </a:pPr>
            <a:r>
              <a:rPr lang="zh-CN" altLang="en-US" dirty="0" smtClean="0">
                <a:effectLst/>
              </a:rPr>
              <a:t>（</a:t>
            </a:r>
            <a:r>
              <a:rPr lang="en-US" altLang="zh-CN" dirty="0" smtClean="0">
                <a:effectLst/>
              </a:rPr>
              <a:t>4</a:t>
            </a:r>
            <a:r>
              <a:rPr lang="zh-CN" altLang="en-US" dirty="0" smtClean="0">
                <a:effectLst/>
              </a:rPr>
              <a:t>）</a:t>
            </a:r>
            <a:r>
              <a:rPr lang="zh-CN" altLang="en-US" b="1" dirty="0" smtClean="0">
                <a:effectLst/>
              </a:rPr>
              <a:t>积极抢占网络空间国际规则制定权</a:t>
            </a:r>
            <a:endParaRPr lang="zh-CN" altLang="en-US" dirty="0" smtClean="0">
              <a:effectLst/>
            </a:endParaRPr>
          </a:p>
          <a:p>
            <a:r>
              <a:rPr lang="zh-CN" altLang="en-US" dirty="0" smtClean="0">
                <a:effectLst/>
              </a:rPr>
              <a:t>（</a:t>
            </a:r>
            <a:r>
              <a:rPr lang="en-US" altLang="zh-CN" dirty="0" smtClean="0">
                <a:effectLst/>
              </a:rPr>
              <a:t>5</a:t>
            </a:r>
            <a:r>
              <a:rPr lang="zh-CN" altLang="en-US" dirty="0" smtClean="0">
                <a:effectLst/>
              </a:rPr>
              <a:t>）</a:t>
            </a:r>
            <a:r>
              <a:rPr lang="zh-CN" altLang="en-US" b="1" dirty="0" smtClean="0">
                <a:effectLst/>
              </a:rPr>
              <a:t>打造以美国为核心的国际网络联盟</a:t>
            </a:r>
            <a:endParaRPr lang="en-US" altLang="zh-CN" dirty="0" smtClean="0">
              <a:effectLst/>
            </a:endParaRPr>
          </a:p>
          <a:p>
            <a:endParaRPr lang="en-US" altLang="zh-CN" dirty="0" smtClean="0">
              <a:effectLst/>
            </a:endParaRPr>
          </a:p>
          <a:p>
            <a:r>
              <a:rPr lang="en-US" altLang="zh-CN" dirty="0" smtClean="0">
                <a:effectLst/>
              </a:rPr>
              <a:t>https://baijiahao.baidu.com/s?id=1566248798809662&amp;wfr=spider&amp;for=pc</a:t>
            </a:r>
          </a:p>
          <a:p>
            <a:r>
              <a:rPr lang="zh-CN" altLang="en-US" dirty="0" smtClean="0">
                <a:effectLst/>
              </a:rPr>
              <a:t>北约网络防御合作卓越中心（</a:t>
            </a:r>
            <a:r>
              <a:rPr lang="en-US" altLang="zh-CN" dirty="0" smtClean="0">
                <a:effectLst/>
              </a:rPr>
              <a:t>CCDCOE</a:t>
            </a:r>
            <a:r>
              <a:rPr lang="zh-CN" altLang="en-US" dirty="0" smtClean="0">
                <a:effectLst/>
              </a:rPr>
              <a:t>）  “塔林手册” 的制定者，</a:t>
            </a:r>
            <a:r>
              <a:rPr lang="zh-CN" altLang="en-US" sz="1200" b="0" i="0" kern="1200" dirty="0" smtClean="0">
                <a:solidFill>
                  <a:schemeClr val="tx1"/>
                </a:solidFill>
                <a:effectLst/>
                <a:latin typeface="+mn-lt"/>
                <a:ea typeface="+mn-ea"/>
                <a:cs typeface="+mn-cs"/>
              </a:rPr>
              <a:t>全球首部网络空间国际法规则</a:t>
            </a:r>
            <a:r>
              <a:rPr lang="zh-CN" altLang="en-US" dirty="0" smtClean="0">
                <a:effectLst/>
              </a:rPr>
              <a:t>：</a:t>
            </a:r>
            <a:endParaRPr lang="en-US" altLang="zh-CN" dirty="0" smtClean="0">
              <a:effectLst/>
            </a:endParaRPr>
          </a:p>
          <a:p>
            <a:r>
              <a:rPr lang="en-US" altLang="zh-CN" dirty="0" smtClean="0"/>
              <a:t>2018</a:t>
            </a:r>
            <a:r>
              <a:rPr lang="zh-CN" altLang="en-US" dirty="0" smtClean="0"/>
              <a:t>年的“锁盾”演习以俄罗斯为假想敌，将模拟针对大型民用互联网服务提供商和军事空军基地的协调性网络攻击。</a:t>
            </a:r>
            <a:r>
              <a:rPr lang="en-US" altLang="zh-CN" dirty="0" smtClean="0"/>
              <a:t>2017</a:t>
            </a:r>
            <a:r>
              <a:rPr lang="zh-CN" altLang="en-US" dirty="0" smtClean="0"/>
              <a:t>年“锁盾”演习模拟的敌对国是“</a:t>
            </a:r>
            <a:r>
              <a:rPr lang="en-US" altLang="zh-CN" dirty="0" err="1" smtClean="0"/>
              <a:t>Crimsonia</a:t>
            </a:r>
            <a:r>
              <a:rPr lang="en-US" altLang="zh-CN" dirty="0" smtClean="0"/>
              <a:t>”</a:t>
            </a:r>
            <a:r>
              <a:rPr lang="zh-CN" altLang="en-US" dirty="0" smtClean="0"/>
              <a:t>。</a:t>
            </a:r>
            <a:endParaRPr lang="en-US" altLang="zh-CN" dirty="0" smtClean="0"/>
          </a:p>
          <a:p>
            <a:r>
              <a:rPr lang="zh-CN" altLang="en-US" dirty="0" smtClean="0"/>
              <a:t>这场演习将解决关键服务和关键基础设施的保护问题。</a:t>
            </a:r>
            <a:endParaRPr lang="en-US" altLang="zh-CN" dirty="0" smtClean="0"/>
          </a:p>
          <a:p>
            <a:endParaRPr lang="en-US" altLang="zh-CN" dirty="0" smtClean="0"/>
          </a:p>
          <a:p>
            <a:r>
              <a:rPr lang="zh-CN" altLang="en-US" dirty="0" smtClean="0"/>
              <a:t>战略追踪、场景注入、取证挑战</a:t>
            </a:r>
            <a:endParaRPr lang="en-US" altLang="zh-CN" dirty="0" smtClean="0"/>
          </a:p>
          <a:p>
            <a:endParaRPr lang="en-US" altLang="zh-CN" dirty="0" smtClean="0"/>
          </a:p>
          <a:p>
            <a:r>
              <a:rPr lang="zh-CN" altLang="en-US" dirty="0" smtClean="0"/>
              <a:t>此次演习涉及对虚拟基础设施进行技术防御，处理和报告事件、解决取证挑战，对法律和战略沟通的响应，以及场景注入。其中美国和其他部分国家扮演“蓝队”角色，不仅负责维护虚拟国家网络安全，还需回应媒体和法律问题。据报道，今年演习还包含“假新闻”一项，参与者必须应对来自敌对势力散布的虚假新闻消息。</a:t>
            </a:r>
          </a:p>
          <a:p>
            <a:r>
              <a:rPr lang="zh-CN" altLang="en-US" dirty="0" smtClean="0"/>
              <a:t>演习设置了一个虚拟的国家空军基地，模拟其电网系统、无人机、军事指挥控制系统、关键信息基础设施和其他基础设施等遭遇网络攻击的场景。据北约信息技术人员透露，专家们对“蓝队”进行了至少 </a:t>
            </a:r>
            <a:r>
              <a:rPr lang="en-US" altLang="zh-CN" dirty="0" smtClean="0"/>
              <a:t>2500 </a:t>
            </a:r>
            <a:r>
              <a:rPr lang="zh-CN" altLang="en-US" dirty="0" smtClean="0"/>
              <a:t>多次网络攻击，在演习中部署了 </a:t>
            </a:r>
            <a:r>
              <a:rPr lang="en-US" altLang="zh-CN" dirty="0" smtClean="0"/>
              <a:t>3000 </a:t>
            </a:r>
            <a:r>
              <a:rPr lang="zh-CN" altLang="en-US" dirty="0" smtClean="0"/>
              <a:t>多个虚拟化系统。</a:t>
            </a:r>
          </a:p>
          <a:p>
            <a:r>
              <a:rPr lang="zh-CN" altLang="en-US" dirty="0" smtClean="0"/>
              <a:t>消息显示，今年的演习还涉及西门子、</a:t>
            </a:r>
            <a:r>
              <a:rPr lang="en-US" altLang="zh-CN" dirty="0" err="1" smtClean="0"/>
              <a:t>Threod</a:t>
            </a:r>
            <a:r>
              <a:rPr lang="en-US" altLang="zh-CN" dirty="0" smtClean="0"/>
              <a:t> </a:t>
            </a:r>
            <a:r>
              <a:rPr lang="zh-CN" altLang="en-US" dirty="0" smtClean="0"/>
              <a:t>、 </a:t>
            </a:r>
            <a:r>
              <a:rPr lang="en-US" altLang="zh-CN" dirty="0" smtClean="0"/>
              <a:t>Cyber Test Systems </a:t>
            </a:r>
            <a:r>
              <a:rPr lang="zh-CN" altLang="en-US" dirty="0" smtClean="0"/>
              <a:t>、</a:t>
            </a:r>
            <a:r>
              <a:rPr lang="en-US" altLang="zh-CN" dirty="0" smtClean="0"/>
              <a:t>Clarified Security </a:t>
            </a:r>
            <a:r>
              <a:rPr lang="zh-CN" altLang="en-US" dirty="0" smtClean="0"/>
              <a:t>、</a:t>
            </a:r>
            <a:r>
              <a:rPr lang="en-US" altLang="zh-CN" dirty="0" err="1" smtClean="0"/>
              <a:t>Iptron</a:t>
            </a:r>
            <a:r>
              <a:rPr lang="en-US" altLang="zh-CN" dirty="0" smtClean="0"/>
              <a:t> </a:t>
            </a:r>
            <a:r>
              <a:rPr lang="zh-CN" altLang="en-US" dirty="0" smtClean="0"/>
              <a:t>、</a:t>
            </a:r>
            <a:r>
              <a:rPr lang="en-US" altLang="zh-CN" dirty="0" err="1" smtClean="0"/>
              <a:t>Bytelife</a:t>
            </a:r>
            <a:r>
              <a:rPr lang="en-US" altLang="zh-CN" dirty="0" smtClean="0"/>
              <a:t> </a:t>
            </a:r>
            <a:r>
              <a:rPr lang="zh-CN" altLang="en-US" dirty="0" smtClean="0"/>
              <a:t>、</a:t>
            </a:r>
            <a:r>
              <a:rPr lang="en-US" altLang="zh-CN" dirty="0" smtClean="0"/>
              <a:t>BHC </a:t>
            </a:r>
            <a:r>
              <a:rPr lang="zh-CN" altLang="en-US" dirty="0" smtClean="0"/>
              <a:t>实验室、</a:t>
            </a:r>
            <a:r>
              <a:rPr lang="en-US" altLang="zh-CN" dirty="0" smtClean="0"/>
              <a:t>openvpn.net </a:t>
            </a:r>
            <a:r>
              <a:rPr lang="zh-CN" altLang="en-US" dirty="0" smtClean="0"/>
              <a:t>、</a:t>
            </a:r>
            <a:r>
              <a:rPr lang="en-US" altLang="zh-CN" dirty="0" err="1" smtClean="0"/>
              <a:t>GuardTime</a:t>
            </a:r>
            <a:r>
              <a:rPr lang="en-US" altLang="zh-CN" dirty="0" smtClean="0"/>
              <a:t> </a:t>
            </a:r>
            <a:r>
              <a:rPr lang="zh-CN" altLang="en-US" dirty="0" smtClean="0"/>
              <a:t>等众多行业合作伙伴。</a:t>
            </a:r>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22</a:t>
            </a:fld>
            <a:endParaRPr lang="en-US" altLang="zh-CN"/>
          </a:p>
        </p:txBody>
      </p:sp>
    </p:spTree>
    <p:extLst>
      <p:ext uri="{BB962C8B-B14F-4D97-AF65-F5344CB8AC3E}">
        <p14:creationId xmlns:p14="http://schemas.microsoft.com/office/powerpoint/2010/main" xmlns="" val="8930863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网络安全威胁和风险日益突出，并日益向政治、经济、文化、社会、生态、国防等领域传导渗透。特别是国家关键信息基础设施面临较大风险隐患，网络安全防控能力薄弱，难以有效应对国家级、有组织的高强度网络攻击</a:t>
            </a:r>
            <a:endParaRPr lang="zh-CN" altLang="en-US" dirty="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23</a:t>
            </a:fld>
            <a:endParaRPr lang="en-US" altLang="zh-CN"/>
          </a:p>
        </p:txBody>
      </p:sp>
    </p:spTree>
    <p:extLst>
      <p:ext uri="{BB962C8B-B14F-4D97-AF65-F5344CB8AC3E}">
        <p14:creationId xmlns:p14="http://schemas.microsoft.com/office/powerpoint/2010/main" xmlns="" val="3662336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https://news.zoneidc.com/687.html</a:t>
            </a:r>
            <a:endParaRPr lang="zh-CN" altLang="en-US" dirty="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24</a:t>
            </a:fld>
            <a:endParaRPr lang="en-US" altLang="zh-CN"/>
          </a:p>
        </p:txBody>
      </p:sp>
    </p:spTree>
    <p:extLst>
      <p:ext uri="{BB962C8B-B14F-4D97-AF65-F5344CB8AC3E}">
        <p14:creationId xmlns:p14="http://schemas.microsoft.com/office/powerpoint/2010/main" xmlns="" val="42303718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394" name="日期占位符 2"/>
          <p:cNvSpPr txBox="1">
            <a:spLocks noGrp="1" noChangeArrowheads="1"/>
          </p:cNvSpPr>
          <p:nvPr/>
        </p:nvSpPr>
        <p:spPr bwMode="auto">
          <a:xfrm>
            <a:off x="3776663" y="0"/>
            <a:ext cx="2890837"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Char char="•"/>
            </a:pPr>
            <a:fld id="{96A2AEC5-EC05-4EB0-84A1-41FBC44FDC07}" type="datetime1">
              <a:rPr lang="zh-CN" altLang="en-US" sz="1800" b="0">
                <a:solidFill>
                  <a:srgbClr val="000000"/>
                </a:solidFill>
                <a:latin typeface="黑体" panose="02010609060101010101" pitchFamily="49" charset="-122"/>
                <a:ea typeface="宋体" panose="02010600030101010101" pitchFamily="2" charset="-122"/>
              </a:rPr>
              <a:pPr algn="r" eaLnBrk="1" hangingPunct="1">
                <a:buFont typeface="Arial" panose="020B0604020202020204" pitchFamily="34" charset="0"/>
                <a:buChar char="•"/>
              </a:pPr>
              <a:t>2020/10/21</a:t>
            </a:fld>
            <a:endParaRPr lang="en-US" altLang="zh-CN" sz="1800" b="0">
              <a:solidFill>
                <a:srgbClr val="000000"/>
              </a:solidFill>
              <a:latin typeface="黑体" panose="02010609060101010101" pitchFamily="49" charset="-122"/>
              <a:ea typeface="宋体" panose="02010600030101010101" pitchFamily="2" charset="-122"/>
            </a:endParaRPr>
          </a:p>
        </p:txBody>
      </p:sp>
      <p:sp>
        <p:nvSpPr>
          <p:cNvPr id="443395" name="灯片编号占位符 6"/>
          <p:cNvSpPr txBox="1">
            <a:spLocks noGrp="1" noChangeArrowheads="1"/>
          </p:cNvSpPr>
          <p:nvPr/>
        </p:nvSpPr>
        <p:spPr bwMode="auto">
          <a:xfrm>
            <a:off x="3776663" y="9429750"/>
            <a:ext cx="2890837"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Char char="•"/>
            </a:pPr>
            <a:fld id="{ADBC1CCC-07FE-4B27-BCE1-92B4FCB8D49C}" type="slidenum">
              <a:rPr lang="zh-CN" altLang="en-US" sz="1800" b="0">
                <a:solidFill>
                  <a:srgbClr val="000000"/>
                </a:solidFill>
                <a:latin typeface="黑体" panose="02010609060101010101" pitchFamily="49" charset="-122"/>
                <a:ea typeface="宋体" panose="02010600030101010101" pitchFamily="2" charset="-122"/>
              </a:rPr>
              <a:pPr algn="r" eaLnBrk="1" hangingPunct="1">
                <a:buFont typeface="Arial" panose="020B0604020202020204" pitchFamily="34" charset="0"/>
                <a:buChar char="•"/>
              </a:pPr>
              <a:t>28</a:t>
            </a:fld>
            <a:endParaRPr lang="en-US" altLang="zh-CN" sz="1800" b="0">
              <a:solidFill>
                <a:srgbClr val="000000"/>
              </a:solidFill>
              <a:latin typeface="黑体" panose="02010609060101010101" pitchFamily="49" charset="-122"/>
              <a:ea typeface="宋体" panose="02010600030101010101" pitchFamily="2" charset="-122"/>
            </a:endParaRPr>
          </a:p>
        </p:txBody>
      </p:sp>
      <p:sp>
        <p:nvSpPr>
          <p:cNvPr id="443396" name="幻灯片图像占位符 1"/>
          <p:cNvSpPr>
            <a:spLocks noGrp="1" noRot="1" noChangeAspect="1" noChangeArrowheads="1" noTextEdit="1"/>
          </p:cNvSpPr>
          <p:nvPr>
            <p:ph type="sldImg" idx="4294967295"/>
          </p:nvPr>
        </p:nvSpPr>
        <p:spPr>
          <a:xfrm>
            <a:off x="852488" y="744538"/>
            <a:ext cx="4964112" cy="3722687"/>
          </a:xfrm>
        </p:spPr>
      </p:sp>
      <p:sp>
        <p:nvSpPr>
          <p:cNvPr id="443397" name="备注占位符 2"/>
          <p:cNvSpPr>
            <a:spLocks noGrp="1" noChangeArrowheads="1"/>
          </p:cNvSpPr>
          <p:nvPr>
            <p:ph type="body" idx="4294967295"/>
          </p:nvPr>
        </p:nvSpPr>
        <p:spPr>
          <a:xfrm>
            <a:off x="654050" y="4716463"/>
            <a:ext cx="5233988" cy="4468812"/>
          </a:xfrm>
          <a:solidFill>
            <a:srgbClr val="FFFFFF"/>
          </a:solidFill>
          <a:ln>
            <a:solidFill>
              <a:srgbClr val="000000"/>
            </a:solidFill>
            <a:headEnd/>
            <a:tailEnd/>
          </a:ln>
        </p:spPr>
        <p:txBody>
          <a:bodyPr>
            <a:prstTxWarp prst="textNoShape">
              <a:avLst/>
            </a:prstTxWarp>
          </a:bodyPr>
          <a:lstStyle/>
          <a:p>
            <a:pPr>
              <a:spcBef>
                <a:spcPct val="0"/>
              </a:spcBef>
            </a:pPr>
            <a:r>
              <a:rPr lang="zh-CN" altLang="en-US" smtClean="0"/>
              <a:t>来源：绿盟工业控制系统安全风险及对策，</a:t>
            </a:r>
            <a:r>
              <a:rPr lang="en-US" altLang="zh-CN" smtClean="0"/>
              <a:t>CCF YOCSEF</a:t>
            </a:r>
            <a:r>
              <a:rPr lang="zh-CN" altLang="en-US" smtClean="0"/>
              <a:t>报告会</a:t>
            </a:r>
            <a:endParaRPr lang="en-US" altLang="zh-CN" smtClean="0"/>
          </a:p>
          <a:p>
            <a:pPr>
              <a:spcBef>
                <a:spcPct val="0"/>
              </a:spcBef>
            </a:pPr>
            <a:endParaRPr lang="zh-CN" altLang="en-US" smtClean="0"/>
          </a:p>
        </p:txBody>
      </p:sp>
      <p:sp>
        <p:nvSpPr>
          <p:cNvPr id="443398" name="灯片编号占位符 3"/>
          <p:cNvSpPr txBox="1">
            <a:spLocks noGrp="1" noChangeArrowheads="1"/>
          </p:cNvSpPr>
          <p:nvPr/>
        </p:nvSpPr>
        <p:spPr bwMode="auto">
          <a:xfrm>
            <a:off x="3706813" y="9431338"/>
            <a:ext cx="2835275"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None/>
            </a:pPr>
            <a:fld id="{3311F96A-4D37-4DDD-AFE7-437AE52D946A}" type="slidenum">
              <a:rPr lang="zh-CN" altLang="en-US" sz="1200" b="0">
                <a:solidFill>
                  <a:srgbClr val="000000"/>
                </a:solidFill>
                <a:latin typeface="Calibri" panose="020F0502020204030204" pitchFamily="34" charset="0"/>
                <a:ea typeface="宋体" panose="02010600030101010101" pitchFamily="2" charset="-122"/>
              </a:rPr>
              <a:pPr algn="r" eaLnBrk="1" hangingPunct="1">
                <a:buFont typeface="Arial" panose="020B0604020202020204" pitchFamily="34" charset="0"/>
                <a:buNone/>
              </a:pPr>
              <a:t>28</a:t>
            </a:fld>
            <a:endParaRPr lang="en-US" altLang="zh-CN" sz="1200" b="0">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2273947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日期占位符 2"/>
          <p:cNvSpPr txBox="1">
            <a:spLocks noGrp="1" noChangeArrowheads="1"/>
          </p:cNvSpPr>
          <p:nvPr/>
        </p:nvSpPr>
        <p:spPr bwMode="auto">
          <a:xfrm>
            <a:off x="3776663" y="0"/>
            <a:ext cx="2890837"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492" tIns="46246" rIns="92492" bIns="46246"/>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None/>
            </a:pPr>
            <a:fld id="{345829BC-5474-47F9-A0A4-FABFF8419AC7}" type="datetime1">
              <a:rPr lang="zh-CN" altLang="en-US" sz="1200" b="0">
                <a:solidFill>
                  <a:srgbClr val="000000"/>
                </a:solidFill>
                <a:latin typeface="黑体" panose="02010609060101010101" pitchFamily="49" charset="-122"/>
                <a:ea typeface="宋体" panose="02010600030101010101" pitchFamily="2" charset="-122"/>
              </a:rPr>
              <a:pPr algn="r" eaLnBrk="1" hangingPunct="1">
                <a:buFont typeface="Arial" panose="020B0604020202020204" pitchFamily="34" charset="0"/>
                <a:buNone/>
              </a:pPr>
              <a:t>2020/10/21</a:t>
            </a:fld>
            <a:endParaRPr lang="en-US" altLang="zh-CN" sz="1200" b="0">
              <a:solidFill>
                <a:srgbClr val="000000"/>
              </a:solidFill>
              <a:latin typeface="黑体" panose="02010609060101010101" pitchFamily="49" charset="-122"/>
              <a:ea typeface="宋体" panose="02010600030101010101" pitchFamily="2" charset="-122"/>
            </a:endParaRPr>
          </a:p>
        </p:txBody>
      </p:sp>
      <p:sp>
        <p:nvSpPr>
          <p:cNvPr id="445443" name="灯片编号占位符 6"/>
          <p:cNvSpPr txBox="1">
            <a:spLocks noGrp="1" noChangeArrowheads="1"/>
          </p:cNvSpPr>
          <p:nvPr/>
        </p:nvSpPr>
        <p:spPr bwMode="auto">
          <a:xfrm>
            <a:off x="3776663" y="9429750"/>
            <a:ext cx="2890837"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492" tIns="46246" rIns="92492" bIns="46246" anchor="b"/>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None/>
            </a:pPr>
            <a:fld id="{736F499B-9FC8-4424-8B72-6D65BCC021A0}" type="slidenum">
              <a:rPr lang="zh-CN" altLang="en-US" sz="1200" b="0">
                <a:solidFill>
                  <a:srgbClr val="000000"/>
                </a:solidFill>
                <a:latin typeface="黑体" panose="02010609060101010101" pitchFamily="49" charset="-122"/>
                <a:ea typeface="宋体" panose="02010600030101010101" pitchFamily="2" charset="-122"/>
              </a:rPr>
              <a:pPr algn="r" eaLnBrk="1" hangingPunct="1">
                <a:buFont typeface="Arial" panose="020B0604020202020204" pitchFamily="34" charset="0"/>
                <a:buNone/>
              </a:pPr>
              <a:t>29</a:t>
            </a:fld>
            <a:endParaRPr lang="en-US" altLang="zh-CN" sz="1200" b="0">
              <a:solidFill>
                <a:srgbClr val="000000"/>
              </a:solidFill>
              <a:latin typeface="黑体" panose="02010609060101010101" pitchFamily="49" charset="-122"/>
              <a:ea typeface="宋体" panose="02010600030101010101" pitchFamily="2" charset="-122"/>
            </a:endParaRPr>
          </a:p>
        </p:txBody>
      </p:sp>
      <p:sp>
        <p:nvSpPr>
          <p:cNvPr id="445444" name="幻灯片图像占位符 1"/>
          <p:cNvSpPr>
            <a:spLocks noGrp="1" noRot="1" noChangeAspect="1" noTextEdit="1"/>
          </p:cNvSpPr>
          <p:nvPr>
            <p:ph type="sldImg"/>
          </p:nvPr>
        </p:nvSpPr>
        <p:spPr/>
      </p:sp>
      <p:sp>
        <p:nvSpPr>
          <p:cNvPr id="445445" name="备注占位符 2"/>
          <p:cNvSpPr>
            <a:spLocks noGrp="1"/>
          </p:cNvSpPr>
          <p:nvPr>
            <p:ph type="body" idx="1"/>
          </p:nvPr>
        </p:nvSpPr>
        <p:spPr>
          <a:xfrm>
            <a:off x="654050" y="4716463"/>
            <a:ext cx="5233988" cy="4468812"/>
          </a:xfrm>
          <a:solidFill>
            <a:srgbClr val="FFFFFF"/>
          </a:solidFill>
          <a:ln>
            <a:solidFill>
              <a:srgbClr val="000000"/>
            </a:solidFill>
            <a:headEnd/>
            <a:tailEnd/>
          </a:ln>
        </p:spPr>
        <p:txBody>
          <a:bodyPr>
            <a:prstTxWarp prst="textNoShape">
              <a:avLst/>
            </a:prstTxWarp>
          </a:bodyPr>
          <a:lstStyle/>
          <a:p>
            <a:pPr>
              <a:spcBef>
                <a:spcPct val="0"/>
              </a:spcBef>
            </a:pPr>
            <a:r>
              <a:rPr lang="zh-CN" altLang="en-US" smtClean="0"/>
              <a:t>来源：绿盟工业控制系统安全风险及对策，</a:t>
            </a:r>
            <a:r>
              <a:rPr lang="en-US" altLang="zh-CN" smtClean="0"/>
              <a:t>CCF YOCSEF</a:t>
            </a:r>
            <a:r>
              <a:rPr lang="zh-CN" altLang="en-US" smtClean="0"/>
              <a:t>报告会</a:t>
            </a:r>
            <a:endParaRPr lang="en-US" altLang="zh-CN" smtClean="0"/>
          </a:p>
          <a:p>
            <a:pPr>
              <a:spcBef>
                <a:spcPct val="0"/>
              </a:spcBef>
            </a:pPr>
            <a:endParaRPr lang="zh-CN" altLang="en-US" smtClean="0"/>
          </a:p>
        </p:txBody>
      </p:sp>
      <p:sp>
        <p:nvSpPr>
          <p:cNvPr id="445446" name="灯片编号占位符 3"/>
          <p:cNvSpPr txBox="1">
            <a:spLocks noGrp="1"/>
          </p:cNvSpPr>
          <p:nvPr/>
        </p:nvSpPr>
        <p:spPr bwMode="auto">
          <a:xfrm>
            <a:off x="3706813" y="9431338"/>
            <a:ext cx="2835275"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a:buFont typeface="Arial" panose="020B0604020202020204" pitchFamily="34" charset="0"/>
              <a:buNone/>
            </a:pPr>
            <a:fld id="{9C3417A5-30C6-4F7C-98DB-40C747FB1D66}" type="slidenum">
              <a:rPr lang="zh-CN" altLang="en-US" sz="1200" b="0">
                <a:solidFill>
                  <a:srgbClr val="000000"/>
                </a:solidFill>
                <a:latin typeface="Calibri" panose="020F0502020204030204" pitchFamily="34" charset="0"/>
                <a:ea typeface="宋体" panose="02010600030101010101" pitchFamily="2" charset="-122"/>
              </a:rPr>
              <a:pPr algn="r">
                <a:buFont typeface="Arial" panose="020B0604020202020204" pitchFamily="34" charset="0"/>
                <a:buNone/>
              </a:pPr>
              <a:t>29</a:t>
            </a:fld>
            <a:endParaRPr lang="en-US" altLang="zh-CN" sz="1200" b="0">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19944318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日期占位符 2"/>
          <p:cNvSpPr txBox="1">
            <a:spLocks noGrp="1" noChangeArrowheads="1"/>
          </p:cNvSpPr>
          <p:nvPr/>
        </p:nvSpPr>
        <p:spPr bwMode="auto">
          <a:xfrm>
            <a:off x="3776663" y="0"/>
            <a:ext cx="2890837"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Char char="•"/>
            </a:pPr>
            <a:fld id="{4A4C459B-02B8-4472-B1AD-2F7AFB49ED55}" type="datetime1">
              <a:rPr lang="zh-CN" altLang="en-US" sz="1800" b="0">
                <a:solidFill>
                  <a:srgbClr val="000000"/>
                </a:solidFill>
                <a:latin typeface="黑体" panose="02010609060101010101" pitchFamily="49" charset="-122"/>
                <a:ea typeface="宋体" panose="02010600030101010101" pitchFamily="2" charset="-122"/>
              </a:rPr>
              <a:pPr algn="r" eaLnBrk="1" hangingPunct="1">
                <a:buFont typeface="Arial" panose="020B0604020202020204" pitchFamily="34" charset="0"/>
                <a:buChar char="•"/>
              </a:pPr>
              <a:t>2020/10/21</a:t>
            </a:fld>
            <a:endParaRPr lang="en-US" altLang="zh-CN" sz="1800" b="0">
              <a:solidFill>
                <a:srgbClr val="000000"/>
              </a:solidFill>
              <a:latin typeface="黑体" panose="02010609060101010101" pitchFamily="49" charset="-122"/>
              <a:ea typeface="宋体" panose="02010600030101010101" pitchFamily="2" charset="-122"/>
            </a:endParaRPr>
          </a:p>
        </p:txBody>
      </p:sp>
      <p:sp>
        <p:nvSpPr>
          <p:cNvPr id="451587" name="灯片编号占位符 6"/>
          <p:cNvSpPr txBox="1">
            <a:spLocks noGrp="1" noChangeArrowheads="1"/>
          </p:cNvSpPr>
          <p:nvPr/>
        </p:nvSpPr>
        <p:spPr bwMode="auto">
          <a:xfrm>
            <a:off x="3776663" y="9429750"/>
            <a:ext cx="2890837"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Char char="•"/>
            </a:pPr>
            <a:fld id="{82C1D30B-1F1E-4D87-AA35-4D58384DC5B4}" type="slidenum">
              <a:rPr lang="zh-CN" altLang="en-US" sz="1800" b="0">
                <a:solidFill>
                  <a:srgbClr val="000000"/>
                </a:solidFill>
                <a:latin typeface="黑体" panose="02010609060101010101" pitchFamily="49" charset="-122"/>
                <a:ea typeface="宋体" panose="02010600030101010101" pitchFamily="2" charset="-122"/>
              </a:rPr>
              <a:pPr algn="r" eaLnBrk="1" hangingPunct="1">
                <a:buFont typeface="Arial" panose="020B0604020202020204" pitchFamily="34" charset="0"/>
                <a:buChar char="•"/>
              </a:pPr>
              <a:t>31</a:t>
            </a:fld>
            <a:endParaRPr lang="en-US" altLang="zh-CN" sz="1800" b="0">
              <a:solidFill>
                <a:srgbClr val="000000"/>
              </a:solidFill>
              <a:latin typeface="黑体" panose="02010609060101010101" pitchFamily="49" charset="-122"/>
              <a:ea typeface="宋体" panose="02010600030101010101" pitchFamily="2" charset="-122"/>
            </a:endParaRPr>
          </a:p>
        </p:txBody>
      </p:sp>
      <p:sp>
        <p:nvSpPr>
          <p:cNvPr id="451588" name="幻灯片图像占位符 1"/>
          <p:cNvSpPr>
            <a:spLocks noGrp="1" noRot="1" noChangeAspect="1" noChangeArrowheads="1" noTextEdit="1"/>
          </p:cNvSpPr>
          <p:nvPr>
            <p:ph type="sldImg" idx="4294967295"/>
          </p:nvPr>
        </p:nvSpPr>
        <p:spPr>
          <a:xfrm>
            <a:off x="852488" y="744538"/>
            <a:ext cx="4964112" cy="3722687"/>
          </a:xfrm>
        </p:spPr>
      </p:sp>
      <p:sp>
        <p:nvSpPr>
          <p:cNvPr id="451589" name="备注占位符 2"/>
          <p:cNvSpPr>
            <a:spLocks noGrp="1" noChangeArrowheads="1"/>
          </p:cNvSpPr>
          <p:nvPr>
            <p:ph type="body" idx="4294967295"/>
          </p:nvPr>
        </p:nvSpPr>
        <p:spPr>
          <a:xfrm>
            <a:off x="654050" y="4716463"/>
            <a:ext cx="5233988" cy="4468812"/>
          </a:xfrm>
          <a:solidFill>
            <a:srgbClr val="FFFFFF"/>
          </a:solidFill>
          <a:ln>
            <a:solidFill>
              <a:srgbClr val="000000"/>
            </a:solidFill>
            <a:headEnd/>
            <a:tailEnd/>
          </a:ln>
        </p:spPr>
        <p:txBody>
          <a:bodyPr>
            <a:prstTxWarp prst="textNoShape">
              <a:avLst/>
            </a:prstTxWarp>
          </a:bodyPr>
          <a:lstStyle/>
          <a:p>
            <a:pPr>
              <a:spcBef>
                <a:spcPct val="0"/>
              </a:spcBef>
            </a:pPr>
            <a:r>
              <a:rPr lang="zh-CN" altLang="en-US" smtClean="0"/>
              <a:t>来源：绿盟工业控制系统安全风险及对策，</a:t>
            </a:r>
            <a:r>
              <a:rPr lang="en-US" altLang="zh-CN" smtClean="0"/>
              <a:t>CCF YOCSEF</a:t>
            </a:r>
            <a:r>
              <a:rPr lang="zh-CN" altLang="en-US" smtClean="0"/>
              <a:t>报告会</a:t>
            </a:r>
            <a:endParaRPr lang="en-US" altLang="zh-CN" smtClean="0"/>
          </a:p>
          <a:p>
            <a:pPr>
              <a:spcBef>
                <a:spcPct val="0"/>
              </a:spcBef>
            </a:pPr>
            <a:endParaRPr lang="zh-CN" altLang="en-US" smtClean="0"/>
          </a:p>
        </p:txBody>
      </p:sp>
      <p:sp>
        <p:nvSpPr>
          <p:cNvPr id="451590" name="灯片编号占位符 3"/>
          <p:cNvSpPr txBox="1">
            <a:spLocks noGrp="1" noChangeArrowheads="1"/>
          </p:cNvSpPr>
          <p:nvPr/>
        </p:nvSpPr>
        <p:spPr bwMode="auto">
          <a:xfrm>
            <a:off x="3706813" y="9431338"/>
            <a:ext cx="2835275"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None/>
            </a:pPr>
            <a:fld id="{6D357002-416F-4E97-8224-A6442C41F3F0}" type="slidenum">
              <a:rPr lang="zh-CN" altLang="en-US" sz="1200" b="0">
                <a:solidFill>
                  <a:srgbClr val="000000"/>
                </a:solidFill>
                <a:latin typeface="Calibri" panose="020F0502020204030204" pitchFamily="34" charset="0"/>
                <a:ea typeface="宋体" panose="02010600030101010101" pitchFamily="2" charset="-122"/>
              </a:rPr>
              <a:pPr algn="r" eaLnBrk="1" hangingPunct="1">
                <a:buFont typeface="Arial" panose="020B0604020202020204" pitchFamily="34" charset="0"/>
                <a:buNone/>
              </a:pPr>
              <a:t>31</a:t>
            </a:fld>
            <a:endParaRPr lang="en-US" altLang="zh-CN" sz="1200" b="0">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3561535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日期占位符 2"/>
          <p:cNvSpPr txBox="1">
            <a:spLocks noGrp="1" noChangeArrowheads="1"/>
          </p:cNvSpPr>
          <p:nvPr/>
        </p:nvSpPr>
        <p:spPr bwMode="auto">
          <a:xfrm>
            <a:off x="3776663" y="0"/>
            <a:ext cx="2890837"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492" tIns="46246" rIns="92492" bIns="46246"/>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None/>
            </a:pPr>
            <a:fld id="{44FAA5EA-D99E-411E-B1EE-B1A759E0902B}" type="datetime1">
              <a:rPr lang="zh-CN" altLang="en-US" sz="1200" b="0">
                <a:solidFill>
                  <a:srgbClr val="000000"/>
                </a:solidFill>
                <a:latin typeface="黑体" panose="02010609060101010101" pitchFamily="49" charset="-122"/>
                <a:ea typeface="宋体" panose="02010600030101010101" pitchFamily="2" charset="-122"/>
              </a:rPr>
              <a:pPr algn="r" eaLnBrk="1" hangingPunct="1">
                <a:buFont typeface="Arial" panose="020B0604020202020204" pitchFamily="34" charset="0"/>
                <a:buNone/>
              </a:pPr>
              <a:t>2020/10/21</a:t>
            </a:fld>
            <a:endParaRPr lang="en-US" altLang="zh-CN" sz="1200" b="0">
              <a:solidFill>
                <a:srgbClr val="000000"/>
              </a:solidFill>
              <a:latin typeface="黑体" panose="02010609060101010101" pitchFamily="49" charset="-122"/>
              <a:ea typeface="宋体" panose="02010600030101010101" pitchFamily="2" charset="-122"/>
            </a:endParaRPr>
          </a:p>
        </p:txBody>
      </p:sp>
      <p:sp>
        <p:nvSpPr>
          <p:cNvPr id="453635" name="灯片编号占位符 6"/>
          <p:cNvSpPr txBox="1">
            <a:spLocks noGrp="1" noChangeArrowheads="1"/>
          </p:cNvSpPr>
          <p:nvPr/>
        </p:nvSpPr>
        <p:spPr bwMode="auto">
          <a:xfrm>
            <a:off x="3776663" y="9429750"/>
            <a:ext cx="2890837"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2492" tIns="46246" rIns="92492" bIns="46246" anchor="b"/>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None/>
            </a:pPr>
            <a:fld id="{F7DDB2AD-86EE-43B9-A86E-C7DE9B7916C0}" type="slidenum">
              <a:rPr lang="zh-CN" altLang="en-US" sz="1200" b="0">
                <a:solidFill>
                  <a:srgbClr val="000000"/>
                </a:solidFill>
                <a:latin typeface="黑体" panose="02010609060101010101" pitchFamily="49" charset="-122"/>
                <a:ea typeface="宋体" panose="02010600030101010101" pitchFamily="2" charset="-122"/>
              </a:rPr>
              <a:pPr algn="r" eaLnBrk="1" hangingPunct="1">
                <a:buFont typeface="Arial" panose="020B0604020202020204" pitchFamily="34" charset="0"/>
                <a:buNone/>
              </a:pPr>
              <a:t>32</a:t>
            </a:fld>
            <a:endParaRPr lang="en-US" altLang="zh-CN" sz="1200" b="0">
              <a:solidFill>
                <a:srgbClr val="000000"/>
              </a:solidFill>
              <a:latin typeface="黑体" panose="02010609060101010101" pitchFamily="49" charset="-122"/>
              <a:ea typeface="宋体" panose="02010600030101010101" pitchFamily="2" charset="-122"/>
            </a:endParaRPr>
          </a:p>
        </p:txBody>
      </p:sp>
      <p:sp>
        <p:nvSpPr>
          <p:cNvPr id="453636" name="幻灯片图像占位符 1"/>
          <p:cNvSpPr>
            <a:spLocks noGrp="1" noRot="1" noChangeAspect="1" noTextEdit="1"/>
          </p:cNvSpPr>
          <p:nvPr>
            <p:ph type="sldImg"/>
          </p:nvPr>
        </p:nvSpPr>
        <p:spPr/>
      </p:sp>
      <p:sp>
        <p:nvSpPr>
          <p:cNvPr id="453637" name="备注占位符 2"/>
          <p:cNvSpPr>
            <a:spLocks noGrp="1"/>
          </p:cNvSpPr>
          <p:nvPr>
            <p:ph type="body" idx="1"/>
          </p:nvPr>
        </p:nvSpPr>
        <p:spPr>
          <a:xfrm>
            <a:off x="654050" y="4716463"/>
            <a:ext cx="5233988" cy="4468812"/>
          </a:xfrm>
          <a:solidFill>
            <a:srgbClr val="FFFFFF"/>
          </a:solidFill>
          <a:ln>
            <a:solidFill>
              <a:srgbClr val="000000"/>
            </a:solidFill>
            <a:headEnd/>
            <a:tailEnd/>
          </a:ln>
        </p:spPr>
        <p:txBody>
          <a:bodyPr>
            <a:prstTxWarp prst="textNoShape">
              <a:avLst/>
            </a:prstTxWarp>
          </a:bodyPr>
          <a:lstStyle/>
          <a:p>
            <a:pPr>
              <a:spcBef>
                <a:spcPct val="0"/>
              </a:spcBef>
            </a:pPr>
            <a:r>
              <a:rPr lang="zh-CN" altLang="en-US" smtClean="0"/>
              <a:t>来源：绿盟工业控制系统安全风险及对策，</a:t>
            </a:r>
            <a:r>
              <a:rPr lang="en-US" altLang="zh-CN" smtClean="0"/>
              <a:t>CCF YOCSEF</a:t>
            </a:r>
            <a:r>
              <a:rPr lang="zh-CN" altLang="en-US" smtClean="0"/>
              <a:t>报告会</a:t>
            </a:r>
            <a:endParaRPr lang="en-US" altLang="zh-CN" smtClean="0"/>
          </a:p>
          <a:p>
            <a:pPr>
              <a:spcBef>
                <a:spcPct val="0"/>
              </a:spcBef>
            </a:pPr>
            <a:endParaRPr lang="zh-CN" altLang="en-US" smtClean="0"/>
          </a:p>
        </p:txBody>
      </p:sp>
      <p:sp>
        <p:nvSpPr>
          <p:cNvPr id="453638" name="灯片编号占位符 3"/>
          <p:cNvSpPr txBox="1">
            <a:spLocks noGrp="1"/>
          </p:cNvSpPr>
          <p:nvPr/>
        </p:nvSpPr>
        <p:spPr bwMode="auto">
          <a:xfrm>
            <a:off x="3706813" y="9431338"/>
            <a:ext cx="2835275"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a:buFont typeface="Arial" panose="020B0604020202020204" pitchFamily="34" charset="0"/>
              <a:buNone/>
            </a:pPr>
            <a:fld id="{BBEA289F-CDA4-43A7-9279-EF96C8160FDE}" type="slidenum">
              <a:rPr lang="zh-CN" altLang="en-US" sz="1200" b="0">
                <a:solidFill>
                  <a:srgbClr val="000000"/>
                </a:solidFill>
                <a:latin typeface="Calibri" panose="020F0502020204030204" pitchFamily="34" charset="0"/>
                <a:ea typeface="宋体" panose="02010600030101010101" pitchFamily="2" charset="-122"/>
              </a:rPr>
              <a:pPr algn="r">
                <a:buFont typeface="Arial" panose="020B0604020202020204" pitchFamily="34" charset="0"/>
                <a:buNone/>
              </a:pPr>
              <a:t>32</a:t>
            </a:fld>
            <a:endParaRPr lang="en-US" altLang="zh-CN" sz="1200" b="0">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33033888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日期占位符 2"/>
          <p:cNvSpPr txBox="1">
            <a:spLocks noGrp="1" noChangeArrowheads="1"/>
          </p:cNvSpPr>
          <p:nvPr/>
        </p:nvSpPr>
        <p:spPr bwMode="auto">
          <a:xfrm>
            <a:off x="3776663" y="0"/>
            <a:ext cx="2890837"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Char char="•"/>
            </a:pPr>
            <a:fld id="{9690E267-5F62-406E-9536-F4545244443A}" type="datetime1">
              <a:rPr lang="zh-CN" altLang="en-US" sz="1800" b="0">
                <a:solidFill>
                  <a:srgbClr val="000000"/>
                </a:solidFill>
                <a:latin typeface="黑体" panose="02010609060101010101" pitchFamily="49" charset="-122"/>
                <a:ea typeface="宋体" panose="02010600030101010101" pitchFamily="2" charset="-122"/>
              </a:rPr>
              <a:pPr algn="r" eaLnBrk="1" hangingPunct="1">
                <a:buFont typeface="Arial" panose="020B0604020202020204" pitchFamily="34" charset="0"/>
                <a:buChar char="•"/>
              </a:pPr>
              <a:t>2020/10/21</a:t>
            </a:fld>
            <a:endParaRPr lang="en-US" altLang="zh-CN" sz="1800" b="0">
              <a:solidFill>
                <a:srgbClr val="000000"/>
              </a:solidFill>
              <a:latin typeface="黑体" panose="02010609060101010101" pitchFamily="49" charset="-122"/>
              <a:ea typeface="宋体" panose="02010600030101010101" pitchFamily="2" charset="-122"/>
            </a:endParaRPr>
          </a:p>
        </p:txBody>
      </p:sp>
      <p:sp>
        <p:nvSpPr>
          <p:cNvPr id="455683" name="灯片编号占位符 6"/>
          <p:cNvSpPr txBox="1">
            <a:spLocks noGrp="1" noChangeArrowheads="1"/>
          </p:cNvSpPr>
          <p:nvPr/>
        </p:nvSpPr>
        <p:spPr bwMode="auto">
          <a:xfrm>
            <a:off x="3776663" y="9429750"/>
            <a:ext cx="2890837" cy="496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Char char="•"/>
            </a:pPr>
            <a:fld id="{AED82E5F-9ED2-48C6-A861-F46C4D1B3A50}" type="slidenum">
              <a:rPr lang="zh-CN" altLang="en-US" sz="1800" b="0">
                <a:solidFill>
                  <a:srgbClr val="000000"/>
                </a:solidFill>
                <a:latin typeface="黑体" panose="02010609060101010101" pitchFamily="49" charset="-122"/>
                <a:ea typeface="宋体" panose="02010600030101010101" pitchFamily="2" charset="-122"/>
              </a:rPr>
              <a:pPr algn="r" eaLnBrk="1" hangingPunct="1">
                <a:buFont typeface="Arial" panose="020B0604020202020204" pitchFamily="34" charset="0"/>
                <a:buChar char="•"/>
              </a:pPr>
              <a:t>33</a:t>
            </a:fld>
            <a:endParaRPr lang="en-US" altLang="zh-CN" sz="1800" b="0">
              <a:solidFill>
                <a:srgbClr val="000000"/>
              </a:solidFill>
              <a:latin typeface="黑体" panose="02010609060101010101" pitchFamily="49" charset="-122"/>
              <a:ea typeface="宋体" panose="02010600030101010101" pitchFamily="2" charset="-122"/>
            </a:endParaRPr>
          </a:p>
        </p:txBody>
      </p:sp>
      <p:sp>
        <p:nvSpPr>
          <p:cNvPr id="455684" name="幻灯片图像占位符 1"/>
          <p:cNvSpPr>
            <a:spLocks noGrp="1" noRot="1" noChangeAspect="1" noChangeArrowheads="1" noTextEdit="1"/>
          </p:cNvSpPr>
          <p:nvPr>
            <p:ph type="sldImg" idx="4294967295"/>
          </p:nvPr>
        </p:nvSpPr>
        <p:spPr>
          <a:xfrm>
            <a:off x="852488" y="744538"/>
            <a:ext cx="4964112" cy="3722687"/>
          </a:xfrm>
        </p:spPr>
      </p:sp>
      <p:sp>
        <p:nvSpPr>
          <p:cNvPr id="455685" name="备注占位符 2"/>
          <p:cNvSpPr>
            <a:spLocks noGrp="1" noChangeArrowheads="1"/>
          </p:cNvSpPr>
          <p:nvPr>
            <p:ph type="body" idx="4294967295"/>
          </p:nvPr>
        </p:nvSpPr>
        <p:spPr>
          <a:xfrm>
            <a:off x="654050" y="4716463"/>
            <a:ext cx="5233988" cy="4468812"/>
          </a:xfrm>
          <a:solidFill>
            <a:srgbClr val="FFFFFF"/>
          </a:solidFill>
          <a:ln>
            <a:solidFill>
              <a:srgbClr val="000000"/>
            </a:solidFill>
            <a:headEnd/>
            <a:tailEnd/>
          </a:ln>
        </p:spPr>
        <p:txBody>
          <a:bodyPr>
            <a:prstTxWarp prst="textNoShape">
              <a:avLst/>
            </a:prstTxWarp>
          </a:bodyPr>
          <a:lstStyle/>
          <a:p>
            <a:pPr>
              <a:spcBef>
                <a:spcPct val="0"/>
              </a:spcBef>
            </a:pPr>
            <a:r>
              <a:rPr lang="zh-CN" altLang="en-US" smtClean="0"/>
              <a:t>来源：绿盟工业控制系统安全风险及对策，</a:t>
            </a:r>
            <a:r>
              <a:rPr lang="en-US" altLang="zh-CN" smtClean="0"/>
              <a:t>CCF YOCSEF</a:t>
            </a:r>
            <a:r>
              <a:rPr lang="zh-CN" altLang="en-US" smtClean="0"/>
              <a:t>报告会</a:t>
            </a:r>
            <a:endParaRPr lang="en-US" altLang="zh-CN" smtClean="0"/>
          </a:p>
          <a:p>
            <a:pPr>
              <a:spcBef>
                <a:spcPct val="0"/>
              </a:spcBef>
            </a:pPr>
            <a:endParaRPr lang="zh-CN" altLang="en-US" smtClean="0"/>
          </a:p>
        </p:txBody>
      </p:sp>
      <p:sp>
        <p:nvSpPr>
          <p:cNvPr id="455686" name="灯片编号占位符 3"/>
          <p:cNvSpPr txBox="1">
            <a:spLocks noGrp="1" noChangeArrowheads="1"/>
          </p:cNvSpPr>
          <p:nvPr/>
        </p:nvSpPr>
        <p:spPr bwMode="auto">
          <a:xfrm>
            <a:off x="3706813" y="9431338"/>
            <a:ext cx="2835275" cy="496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pPr algn="r" eaLnBrk="1" hangingPunct="1">
              <a:buFont typeface="Arial" panose="020B0604020202020204" pitchFamily="34" charset="0"/>
              <a:buNone/>
            </a:pPr>
            <a:fld id="{5A634D74-D0EF-48D5-AACC-C226FAFF8953}" type="slidenum">
              <a:rPr lang="zh-CN" altLang="en-US" sz="1200" b="0">
                <a:solidFill>
                  <a:srgbClr val="000000"/>
                </a:solidFill>
                <a:latin typeface="Calibri" panose="020F0502020204030204" pitchFamily="34" charset="0"/>
                <a:ea typeface="宋体" panose="02010600030101010101" pitchFamily="2" charset="-122"/>
              </a:rPr>
              <a:pPr algn="r" eaLnBrk="1" hangingPunct="1">
                <a:buFont typeface="Arial" panose="020B0604020202020204" pitchFamily="34" charset="0"/>
                <a:buNone/>
              </a:pPr>
              <a:t>33</a:t>
            </a:fld>
            <a:endParaRPr lang="en-US" altLang="zh-CN" sz="1200" b="0">
              <a:solidFill>
                <a:srgbClr val="000000"/>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xmlns="" val="2120966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3874" name="幻灯片图像占位符 1"/>
          <p:cNvSpPr>
            <a:spLocks noGrp="1" noRot="1" noChangeAspect="1" noChangeArrowheads="1" noTextEdit="1"/>
          </p:cNvSpPr>
          <p:nvPr>
            <p:ph type="sldImg" idx="4294967295"/>
          </p:nvPr>
        </p:nvSpPr>
        <p:spPr/>
      </p:sp>
      <p:sp>
        <p:nvSpPr>
          <p:cNvPr id="463875" name="文本占位符 2"/>
          <p:cNvSpPr>
            <a:spLocks noGrp="1" noChangeArrowheads="1"/>
          </p:cNvSpPr>
          <p:nvPr>
            <p:ph type="body" idx="429496729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prstTxWarp prst="textNoShape">
              <a:avLst/>
            </a:prstTxWarp>
          </a:bodyPr>
          <a:lstStyle/>
          <a:p>
            <a:r>
              <a:rPr lang="en-US" altLang="zh-CN" smtClean="0">
                <a:latin typeface="Calibri" panose="020F0502020204030204" pitchFamily="34" charset="0"/>
                <a:sym typeface="Arial" panose="020B0604020202020204" pitchFamily="34" charset="0"/>
              </a:rPr>
              <a:t>1.</a:t>
            </a:r>
            <a:r>
              <a:rPr lang="zh-CN" altLang="en-US" smtClean="0">
                <a:latin typeface="Calibri" panose="020F0502020204030204" pitchFamily="34" charset="0"/>
                <a:sym typeface="Arial" panose="020B0604020202020204" pitchFamily="34" charset="0"/>
              </a:rPr>
              <a:t>截至</a:t>
            </a:r>
            <a:r>
              <a:rPr lang="en-US" altLang="zh-CN" smtClean="0">
                <a:latin typeface="Calibri" panose="020F0502020204030204" pitchFamily="34" charset="0"/>
                <a:sym typeface="Arial" panose="020B0604020202020204" pitchFamily="34" charset="0"/>
              </a:rPr>
              <a:t>2015</a:t>
            </a:r>
            <a:r>
              <a:rPr lang="zh-CN" altLang="en-US" smtClean="0">
                <a:latin typeface="Calibri" panose="020F0502020204030204" pitchFamily="34" charset="0"/>
                <a:sym typeface="Arial" panose="020B0604020202020204" pitchFamily="34" charset="0"/>
              </a:rPr>
              <a:t>年</a:t>
            </a:r>
            <a:r>
              <a:rPr lang="en-US" altLang="zh-CN" smtClean="0">
                <a:latin typeface="Calibri" panose="020F0502020204030204" pitchFamily="34" charset="0"/>
                <a:sym typeface="Arial" panose="020B0604020202020204" pitchFamily="34" charset="0"/>
              </a:rPr>
              <a:t>9</a:t>
            </a:r>
            <a:r>
              <a:rPr lang="zh-CN" altLang="en-US" smtClean="0">
                <a:latin typeface="Calibri" panose="020F0502020204030204" pitchFamily="34" charset="0"/>
                <a:sym typeface="Arial" panose="020B0604020202020204" pitchFamily="34" charset="0"/>
              </a:rPr>
              <a:t>月，</a:t>
            </a:r>
            <a:r>
              <a:rPr lang="zh-CN" altLang="zh-CN" smtClean="0">
                <a:latin typeface="Calibri" panose="020F0502020204030204" pitchFamily="34" charset="0"/>
                <a:sym typeface="Arial" panose="020B0604020202020204" pitchFamily="34" charset="0"/>
              </a:rPr>
              <a:t>国际权威漏洞库维护组织</a:t>
            </a:r>
            <a:r>
              <a:rPr lang="zh-CN" altLang="en-US" smtClean="0">
                <a:latin typeface="Calibri" panose="020F0502020204030204" pitchFamily="34" charset="0"/>
                <a:sym typeface="Arial" panose="020B0604020202020204" pitchFamily="34" charset="0"/>
              </a:rPr>
              <a:t>、</a:t>
            </a:r>
            <a:r>
              <a:rPr lang="zh-CN" altLang="zh-CN" smtClean="0">
                <a:latin typeface="Calibri" panose="020F0502020204030204" pitchFamily="34" charset="0"/>
                <a:sym typeface="Arial" panose="020B0604020202020204" pitchFamily="34" charset="0"/>
              </a:rPr>
              <a:t>美国工业控制系统应急响应小组</a:t>
            </a:r>
            <a:r>
              <a:rPr lang="zh-CN" altLang="en-US" smtClean="0">
                <a:latin typeface="Calibri" panose="020F0502020204030204" pitchFamily="34" charset="0"/>
                <a:sym typeface="Arial" panose="020B0604020202020204" pitchFamily="34" charset="0"/>
              </a:rPr>
              <a:t>以及</a:t>
            </a:r>
            <a:r>
              <a:rPr lang="zh-CN" altLang="zh-CN" smtClean="0">
                <a:latin typeface="Calibri" panose="020F0502020204030204" pitchFamily="34" charset="0"/>
                <a:sym typeface="Arial" panose="020B0604020202020204" pitchFamily="34" charset="0"/>
              </a:rPr>
              <a:t>中国国家信息安全漏洞库</a:t>
            </a:r>
            <a:r>
              <a:rPr lang="zh-CN" altLang="en-US" smtClean="0">
                <a:latin typeface="Calibri" panose="020F0502020204030204" pitchFamily="34" charset="0"/>
                <a:sym typeface="Arial" panose="020B0604020202020204" pitchFamily="34" charset="0"/>
              </a:rPr>
              <a:t>，</a:t>
            </a:r>
            <a:r>
              <a:rPr lang="zh-CN" altLang="zh-CN" smtClean="0">
                <a:latin typeface="Calibri" panose="020F0502020204030204" pitchFamily="34" charset="0"/>
                <a:sym typeface="Arial" panose="020B0604020202020204" pitchFamily="34" charset="0"/>
              </a:rPr>
              <a:t>公开发布的与工业控制系统相关漏洞数量</a:t>
            </a:r>
            <a:r>
              <a:rPr lang="zh-CN" altLang="en-US" smtClean="0">
                <a:latin typeface="Calibri" panose="020F0502020204030204" pitchFamily="34" charset="0"/>
                <a:sym typeface="Arial" panose="020B0604020202020204" pitchFamily="34" charset="0"/>
              </a:rPr>
              <a:t>高达</a:t>
            </a:r>
            <a:r>
              <a:rPr lang="en-US" altLang="zh-CN" b="1" smtClean="0">
                <a:solidFill>
                  <a:srgbClr val="FF0000"/>
                </a:solidFill>
                <a:latin typeface="Calibri" panose="020F0502020204030204" pitchFamily="34" charset="0"/>
                <a:sym typeface="Arial" panose="020B0604020202020204" pitchFamily="34" charset="0"/>
              </a:rPr>
              <a:t>568</a:t>
            </a:r>
            <a:r>
              <a:rPr lang="zh-CN" altLang="zh-CN" smtClean="0">
                <a:latin typeface="Calibri" panose="020F0502020204030204" pitchFamily="34" charset="0"/>
                <a:sym typeface="Arial" panose="020B0604020202020204" pitchFamily="34" charset="0"/>
              </a:rPr>
              <a:t>个</a:t>
            </a:r>
            <a:r>
              <a:rPr lang="zh-CN" altLang="en-US" smtClean="0">
                <a:latin typeface="Calibri" panose="020F0502020204030204" pitchFamily="34" charset="0"/>
                <a:sym typeface="Arial" panose="020B0604020202020204" pitchFamily="34" charset="0"/>
              </a:rPr>
              <a:t>，涉及国内外相关厂商</a:t>
            </a:r>
            <a:r>
              <a:rPr lang="en-US" altLang="zh-CN" smtClean="0">
                <a:latin typeface="Calibri" panose="020F0502020204030204" pitchFamily="34" charset="0"/>
                <a:sym typeface="Arial" panose="020B0604020202020204" pitchFamily="34" charset="0"/>
              </a:rPr>
              <a:t>120</a:t>
            </a:r>
            <a:r>
              <a:rPr lang="zh-CN" altLang="en-US" smtClean="0">
                <a:latin typeface="Calibri" panose="020F0502020204030204" pitchFamily="34" charset="0"/>
                <a:sym typeface="Arial" panose="020B0604020202020204" pitchFamily="34" charset="0"/>
              </a:rPr>
              <a:t>个</a:t>
            </a:r>
          </a:p>
          <a:p>
            <a:r>
              <a:rPr lang="en-US" altLang="zh-CN" b="1" smtClean="0">
                <a:sym typeface="Arial" panose="020B0604020202020204" pitchFamily="34" charset="0"/>
              </a:rPr>
              <a:t>2.</a:t>
            </a:r>
            <a:r>
              <a:rPr lang="zh-CN" altLang="zh-CN" b="1" smtClean="0">
                <a:sym typeface="Arial" panose="020B0604020202020204" pitchFamily="34" charset="0"/>
              </a:rPr>
              <a:t>管理网和生产控制网的双向信息交互，使得生产控制权限不断上移，工业控制系统的采集执行层、现场控制层、集中监控层、管理调度层以及企业内网和互联网等都成为潜在攻击发起点，大大增加了攻击点、攻击面和信任网络边界</a:t>
            </a:r>
          </a:p>
          <a:p>
            <a:r>
              <a:rPr lang="en-US" altLang="zh-CN" b="1" smtClean="0">
                <a:sym typeface="Arial" panose="020B0604020202020204" pitchFamily="34" charset="0"/>
              </a:rPr>
              <a:t>3.</a:t>
            </a:r>
          </a:p>
          <a:p>
            <a:endParaRPr lang="zh-CN" altLang="en-US" smtClean="0"/>
          </a:p>
        </p:txBody>
      </p:sp>
      <p:sp>
        <p:nvSpPr>
          <p:cNvPr id="463876" name="灯片编号占位符 3"/>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prstTxWarp prst="textNoShape">
              <a:avLst/>
            </a:prstTxWarp>
          </a:bodyPr>
          <a:lstStyle>
            <a:lvl1pPr>
              <a:defRPr sz="2000" b="1">
                <a:solidFill>
                  <a:schemeClr val="tx1"/>
                </a:solidFill>
                <a:latin typeface="微软雅黑" panose="020B0503020204020204" pitchFamily="34" charset="-122"/>
                <a:ea typeface="微软雅黑" panose="020B0503020204020204" pitchFamily="34" charset="-122"/>
              </a:defRPr>
            </a:lvl1pPr>
            <a:lvl2pPr marL="742950" indent="-285750">
              <a:defRPr sz="2000" b="1">
                <a:solidFill>
                  <a:schemeClr val="tx1"/>
                </a:solidFill>
                <a:latin typeface="微软雅黑" panose="020B0503020204020204" pitchFamily="34" charset="-122"/>
                <a:ea typeface="微软雅黑" panose="020B0503020204020204" pitchFamily="34" charset="-122"/>
              </a:defRPr>
            </a:lvl2pPr>
            <a:lvl3pPr marL="1143000" indent="-228600">
              <a:defRPr sz="2000" b="1">
                <a:solidFill>
                  <a:schemeClr val="tx1"/>
                </a:solidFill>
                <a:latin typeface="微软雅黑" panose="020B0503020204020204" pitchFamily="34" charset="-122"/>
                <a:ea typeface="微软雅黑" panose="020B0503020204020204" pitchFamily="34" charset="-122"/>
              </a:defRPr>
            </a:lvl3pPr>
            <a:lvl4pPr marL="1600200" indent="-228600">
              <a:defRPr sz="2000" b="1">
                <a:solidFill>
                  <a:schemeClr val="tx1"/>
                </a:solidFill>
                <a:latin typeface="微软雅黑" panose="020B0503020204020204" pitchFamily="34" charset="-122"/>
                <a:ea typeface="微软雅黑" panose="020B0503020204020204" pitchFamily="34" charset="-122"/>
              </a:defRPr>
            </a:lvl4pPr>
            <a:lvl5pPr marL="2057400" indent="-228600">
              <a:defRPr sz="2000"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sz="2000" b="1">
                <a:solidFill>
                  <a:schemeClr val="tx1"/>
                </a:solidFill>
                <a:latin typeface="微软雅黑" panose="020B0503020204020204" pitchFamily="34" charset="-122"/>
                <a:ea typeface="微软雅黑" panose="020B0503020204020204" pitchFamily="34" charset="-122"/>
              </a:defRPr>
            </a:lvl9pPr>
          </a:lstStyle>
          <a:p>
            <a:fld id="{7E98C9C2-D67D-4405-AE59-6EFAE5DBE0B0}" type="slidenum">
              <a:rPr lang="en-US" altLang="zh-CN" sz="1200" b="0" smtClean="0">
                <a:solidFill>
                  <a:srgbClr val="000000"/>
                </a:solidFill>
                <a:latin typeface="Arial" panose="020B0604020202020204" pitchFamily="34" charset="0"/>
                <a:ea typeface="宋体" panose="02010600030101010101" pitchFamily="2" charset="-122"/>
              </a:rPr>
              <a:pPr/>
              <a:t>35</a:t>
            </a:fld>
            <a:endParaRPr lang="en-US" altLang="zh-CN" sz="1200" b="0" smtClean="0">
              <a:solidFill>
                <a:srgbClr val="000000"/>
              </a:solidFill>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xmlns="" val="20552258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主要脉络：</a:t>
            </a:r>
            <a:endParaRPr lang="en-US" altLang="zh-CN" dirty="0" smtClean="0"/>
          </a:p>
          <a:p>
            <a:r>
              <a:rPr lang="en-US" altLang="zh-CN" dirty="0" smtClean="0"/>
              <a:t>1.</a:t>
            </a:r>
            <a:r>
              <a:rPr lang="zh-CN" altLang="en-US" dirty="0" smtClean="0"/>
              <a:t>背景</a:t>
            </a:r>
            <a:endParaRPr lang="en-US" altLang="zh-CN" dirty="0" smtClean="0"/>
          </a:p>
          <a:p>
            <a:r>
              <a:rPr lang="zh-CN" altLang="en-US" dirty="0" smtClean="0"/>
              <a:t>（</a:t>
            </a:r>
            <a:r>
              <a:rPr lang="en-US" altLang="zh-CN" dirty="0" smtClean="0"/>
              <a:t>1</a:t>
            </a:r>
            <a:r>
              <a:rPr lang="zh-CN" altLang="en-US" dirty="0" smtClean="0"/>
              <a:t>）</a:t>
            </a:r>
            <a:endParaRPr lang="en-US" altLang="zh-CN" dirty="0" smtClean="0"/>
          </a:p>
          <a:p>
            <a:r>
              <a:rPr lang="zh-CN" altLang="en-US" dirty="0" smtClean="0"/>
              <a:t>（</a:t>
            </a:r>
            <a:r>
              <a:rPr lang="en-US" altLang="zh-CN" dirty="0" smtClean="0"/>
              <a:t>2</a:t>
            </a:r>
            <a:r>
              <a:rPr lang="zh-CN" altLang="en-US" dirty="0" smtClean="0"/>
              <a:t>）安全已进入</a:t>
            </a:r>
            <a:r>
              <a:rPr lang="en-US" altLang="zh-CN" dirty="0" smtClean="0"/>
              <a:t>4.0</a:t>
            </a:r>
            <a:r>
              <a:rPr lang="zh-CN" altLang="en-US" dirty="0" smtClean="0"/>
              <a:t>时代：信物融合安全</a:t>
            </a:r>
            <a:endParaRPr lang="zh-CN" altLang="en-US" dirty="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2</a:t>
            </a:fld>
            <a:endParaRPr lang="en-US" altLang="zh-CN"/>
          </a:p>
        </p:txBody>
      </p:sp>
    </p:spTree>
    <p:extLst>
      <p:ext uri="{BB962C8B-B14F-4D97-AF65-F5344CB8AC3E}">
        <p14:creationId xmlns:p14="http://schemas.microsoft.com/office/powerpoint/2010/main" xmlns="" val="22293341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aseline="0" dirty="0" smtClean="0"/>
              <a:t>纵深防御是构建在“有边界网络” 基础上的。</a:t>
            </a:r>
            <a:r>
              <a:rPr lang="zh-CN" altLang="en-US" dirty="0" smtClean="0"/>
              <a:t>在“纵深防御”策略中，网络基础设施、计算环境、飞地边界、支撑性设施是美军确定的</a:t>
            </a:r>
            <a:r>
              <a:rPr lang="en-US" altLang="zh-CN" dirty="0" smtClean="0"/>
              <a:t>4</a:t>
            </a:r>
            <a:r>
              <a:rPr lang="zh-CN" altLang="en-US" dirty="0" smtClean="0"/>
              <a:t>个重点防护层面。</a:t>
            </a:r>
            <a:endParaRPr lang="en-US" altLang="zh-CN" baseline="0" dirty="0" smtClean="0"/>
          </a:p>
          <a:p>
            <a:endParaRPr lang="en-US" altLang="zh-CN" baseline="0" dirty="0" smtClean="0"/>
          </a:p>
          <a:p>
            <a:endParaRPr lang="en-US" altLang="zh-CN" baseline="0" dirty="0" smtClean="0"/>
          </a:p>
          <a:p>
            <a:r>
              <a:rPr lang="zh-CN" altLang="en-US" baseline="0" dirty="0" smtClean="0"/>
              <a:t>软件存在的环境；</a:t>
            </a:r>
            <a:endParaRPr lang="en-US" altLang="zh-CN" baseline="0" dirty="0" smtClean="0"/>
          </a:p>
          <a:p>
            <a:endParaRPr lang="en-US" altLang="zh-CN" baseline="0" dirty="0" smtClean="0"/>
          </a:p>
          <a:p>
            <a:r>
              <a:rPr lang="zh-CN" altLang="en-US" baseline="0" dirty="0" smtClean="0"/>
              <a:t>用户；</a:t>
            </a:r>
            <a:endParaRPr lang="en-US" altLang="zh-CN" baseline="0" dirty="0" smtClean="0"/>
          </a:p>
          <a:p>
            <a:endParaRPr lang="en-US" altLang="zh-CN" baseline="0" dirty="0" smtClean="0"/>
          </a:p>
          <a:p>
            <a:r>
              <a:rPr lang="zh-CN" altLang="en-US" baseline="0" dirty="0" smtClean="0"/>
              <a:t>软件本身；</a:t>
            </a:r>
            <a:endParaRPr lang="en-US" altLang="zh-CN" baseline="0" dirty="0" smtClean="0"/>
          </a:p>
          <a:p>
            <a:endParaRPr lang="en-US" altLang="zh-CN" baseline="0" dirty="0" smtClean="0"/>
          </a:p>
          <a:p>
            <a:r>
              <a:rPr lang="en-US" altLang="zh-CN" baseline="0" dirty="0" smtClean="0"/>
              <a:t>1.0 </a:t>
            </a:r>
            <a:r>
              <a:rPr lang="zh-CN" altLang="en-US" baseline="0" dirty="0" smtClean="0"/>
              <a:t>三者实体  互相没有互作用  </a:t>
            </a:r>
            <a:r>
              <a:rPr lang="en-US" altLang="zh-CN" baseline="0" dirty="0" smtClean="0"/>
              <a:t>2.0 </a:t>
            </a:r>
            <a:r>
              <a:rPr lang="zh-CN" altLang="en-US" baseline="0" dirty="0" smtClean="0"/>
              <a:t>用户和软件影响 环境影响   </a:t>
            </a:r>
            <a:r>
              <a:rPr lang="en-US" altLang="zh-CN" baseline="0" dirty="0" smtClean="0"/>
              <a:t>3.0 </a:t>
            </a:r>
            <a:r>
              <a:rPr lang="zh-CN" altLang="en-US" baseline="0" dirty="0" smtClean="0"/>
              <a:t>网络扩大化，多网融合  </a:t>
            </a:r>
            <a:endParaRPr lang="en-US" altLang="zh-CN" baseline="0" dirty="0" smtClean="0"/>
          </a:p>
          <a:p>
            <a:endParaRPr lang="en-US" altLang="zh-CN" baseline="0" dirty="0" smtClean="0"/>
          </a:p>
          <a:p>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38</a:t>
            </a:fld>
            <a:endParaRPr lang="en-US" altLang="zh-CN"/>
          </a:p>
        </p:txBody>
      </p:sp>
    </p:spTree>
    <p:extLst>
      <p:ext uri="{BB962C8B-B14F-4D97-AF65-F5344CB8AC3E}">
        <p14:creationId xmlns:p14="http://schemas.microsoft.com/office/powerpoint/2010/main" xmlns="" val="18438004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从复杂网络的视角</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现代电力系统可视为信息网和物理网相互依存的超大规模二元复合网络</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研究其安全理论特别是信息安全对整个电力系统运行的影响</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在这种情况下</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就需要分析网络安全事件引起信息网故障</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进而作用到物理网的动态过程与内在机理</a:t>
            </a:r>
            <a:r>
              <a:rPr lang="en-US" altLang="zh-CN" sz="1200" b="0" i="0" u="none" strike="noStrike" kern="1200" baseline="0" dirty="0" smtClean="0">
                <a:solidFill>
                  <a:schemeClr val="tx1"/>
                </a:solidFill>
                <a:latin typeface="+mn-lt"/>
                <a:ea typeface="+mn-ea"/>
                <a:cs typeface="+mn-cs"/>
              </a:rPr>
              <a:t>.</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39</a:t>
            </a:fld>
            <a:endParaRPr lang="en-US" altLang="zh-CN"/>
          </a:p>
        </p:txBody>
      </p:sp>
    </p:spTree>
    <p:extLst>
      <p:ext uri="{BB962C8B-B14F-4D97-AF65-F5344CB8AC3E}">
        <p14:creationId xmlns:p14="http://schemas.microsoft.com/office/powerpoint/2010/main" xmlns="" val="34360637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从复杂网络的视角</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现代电力系统可视为信息网和物理网相互依存的超大规模二元复合网络</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研究其安全理论特别是信息安全对整个电力系统运行的影响</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在这种情况下</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就需要分析网络安全事件引起信息网故障</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进而作用到物理网的动态过程与内在机理</a:t>
            </a:r>
            <a:r>
              <a:rPr lang="en-US" altLang="zh-CN" sz="1200" b="0" i="0" u="none" strike="noStrike" kern="1200" baseline="0" dirty="0" smtClean="0">
                <a:solidFill>
                  <a:schemeClr val="tx1"/>
                </a:solidFill>
                <a:latin typeface="+mn-lt"/>
                <a:ea typeface="+mn-ea"/>
                <a:cs typeface="+mn-cs"/>
              </a:rPr>
              <a:t>.</a:t>
            </a:r>
            <a:endParaRPr lang="zh-CN" altLang="en-US" smtClean="0"/>
          </a:p>
          <a:p>
            <a:endParaRPr lang="zh-CN" altLang="en-US"/>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40</a:t>
            </a:fld>
            <a:endParaRPr lang="en-US" altLang="zh-CN"/>
          </a:p>
        </p:txBody>
      </p:sp>
    </p:spTree>
    <p:extLst>
      <p:ext uri="{BB962C8B-B14F-4D97-AF65-F5344CB8AC3E}">
        <p14:creationId xmlns:p14="http://schemas.microsoft.com/office/powerpoint/2010/main" xmlns="" val="3436063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从复杂网络的视角</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现代电力系统可视为信息网和物理网相互依存的超大规模二元复合网络</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研究其安全理论特别是信息安全对整个电力系统运行的影响</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在这种情况下</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就需要分析网络安全事件引起信息网故障</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进而作用到物理网的动态过程与内在机理</a:t>
            </a:r>
            <a:r>
              <a:rPr lang="en-US" altLang="zh-CN" sz="1200" b="0" i="0" u="none" strike="noStrike" kern="1200" baseline="0" dirty="0" smtClean="0">
                <a:solidFill>
                  <a:schemeClr val="tx1"/>
                </a:solidFill>
                <a:latin typeface="+mn-lt"/>
                <a:ea typeface="+mn-ea"/>
                <a:cs typeface="+mn-cs"/>
              </a:rPr>
              <a:t>.</a:t>
            </a:r>
            <a:endParaRPr lang="zh-CN" altLang="en-US" smtClean="0"/>
          </a:p>
          <a:p>
            <a:endParaRPr lang="zh-CN" altLang="en-US"/>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41</a:t>
            </a:fld>
            <a:endParaRPr lang="en-US" altLang="zh-CN"/>
          </a:p>
        </p:txBody>
      </p:sp>
    </p:spTree>
    <p:extLst>
      <p:ext uri="{BB962C8B-B14F-4D97-AF65-F5344CB8AC3E}">
        <p14:creationId xmlns:p14="http://schemas.microsoft.com/office/powerpoint/2010/main" xmlns="" val="3436063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smtClean="0">
                <a:latin typeface="Cambria Math"/>
                <a:ea typeface="微软雅黑" pitchFamily="34" charset="-122"/>
              </a:rPr>
              <a:t>软件定义安全边界</a:t>
            </a:r>
            <a:endParaRPr lang="zh-CN" altLang="en-US" dirty="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44</a:t>
            </a:fld>
            <a:endParaRPr lang="en-US" altLang="zh-CN"/>
          </a:p>
        </p:txBody>
      </p:sp>
    </p:spTree>
    <p:extLst>
      <p:ext uri="{BB962C8B-B14F-4D97-AF65-F5344CB8AC3E}">
        <p14:creationId xmlns:p14="http://schemas.microsoft.com/office/powerpoint/2010/main" xmlns="" val="1606389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漏洞库，知识库，仿真平台</a:t>
            </a:r>
            <a:endParaRPr lang="en-US" altLang="zh-CN" dirty="0" smtClean="0"/>
          </a:p>
          <a:p>
            <a:r>
              <a:rPr lang="zh-CN" altLang="en-US" dirty="0" smtClean="0"/>
              <a:t>离线在线</a:t>
            </a:r>
            <a:endParaRPr lang="en-US" altLang="zh-CN" dirty="0" smtClean="0"/>
          </a:p>
          <a:p>
            <a:r>
              <a:rPr lang="zh-CN" altLang="en-US" dirty="0" smtClean="0"/>
              <a:t>反馈闭环</a:t>
            </a:r>
            <a:endParaRPr lang="en-US" altLang="zh-CN" dirty="0" smtClean="0"/>
          </a:p>
          <a:p>
            <a:r>
              <a:rPr lang="zh-CN" altLang="en-US" dirty="0" smtClean="0"/>
              <a:t>三网融合：软件行为网，工控系统，互联网</a:t>
            </a:r>
            <a:endParaRPr lang="en-US" altLang="zh-CN" dirty="0" smtClean="0"/>
          </a:p>
          <a:p>
            <a:endParaRPr lang="en-US" altLang="zh-CN" dirty="0" smtClean="0"/>
          </a:p>
          <a:p>
            <a:r>
              <a:rPr lang="zh-CN" altLang="en-US" dirty="0" smtClean="0"/>
              <a:t>探针，或生产系统参数：态势感知、设施协议控制、设施状态分析</a:t>
            </a:r>
          </a:p>
          <a:p>
            <a:r>
              <a:rPr lang="zh-CN" altLang="en-US" dirty="0" smtClean="0"/>
              <a:t>资源图谱构建：</a:t>
            </a:r>
          </a:p>
          <a:p>
            <a:r>
              <a:rPr lang="en-US" altLang="zh-CN" dirty="0" smtClean="0"/>
              <a:t>http://192.168.1.174:8080/ihome/home.html</a:t>
            </a:r>
          </a:p>
          <a:p>
            <a:r>
              <a:rPr lang="en-US" altLang="zh-CN" dirty="0" smtClean="0"/>
              <a:t>http://192.168.7.4/event?wd=</a:t>
            </a:r>
          </a:p>
          <a:p>
            <a:endParaRPr lang="en-US" altLang="zh-CN" dirty="0" smtClean="0"/>
          </a:p>
          <a:p>
            <a:endParaRPr lang="en-US" altLang="zh-CN" dirty="0" smtClean="0"/>
          </a:p>
          <a:p>
            <a:r>
              <a:rPr lang="zh-CN" altLang="en-US" dirty="0" smtClean="0"/>
              <a:t>美国：一个人发现漏洞，</a:t>
            </a:r>
          </a:p>
          <a:p>
            <a:r>
              <a:rPr lang="zh-CN" altLang="en-US" dirty="0" smtClean="0"/>
              <a:t>大数据技术“捞鱼”，小渔民调研，托追网 </a:t>
            </a:r>
            <a:r>
              <a:rPr lang="en-US" altLang="zh-CN" dirty="0" err="1" smtClean="0"/>
              <a:t>Fairi</a:t>
            </a:r>
            <a:endParaRPr lang="en-US" altLang="zh-CN" dirty="0" smtClean="0"/>
          </a:p>
          <a:p>
            <a:endParaRPr lang="en-US" altLang="zh-CN" dirty="0" smtClean="0"/>
          </a:p>
          <a:p>
            <a:r>
              <a:rPr lang="en-US" altLang="zh-CN" dirty="0" err="1" smtClean="0"/>
              <a:t>Goolge</a:t>
            </a:r>
            <a:r>
              <a:rPr lang="zh-CN" altLang="en-US" dirty="0" smtClean="0"/>
              <a:t>前端：赠送设备，数据回传</a:t>
            </a:r>
          </a:p>
          <a:p>
            <a:endParaRPr lang="zh-CN" altLang="en-US" dirty="0" smtClean="0"/>
          </a:p>
          <a:p>
            <a:r>
              <a:rPr lang="zh-CN" altLang="en-US" dirty="0" smtClean="0"/>
              <a:t>工控数据探测：</a:t>
            </a:r>
            <a:r>
              <a:rPr lang="en-US" altLang="zh-CN" dirty="0" smtClean="0"/>
              <a:t>GB</a:t>
            </a:r>
            <a:r>
              <a:rPr lang="zh-CN" altLang="en-US" dirty="0" smtClean="0"/>
              <a:t>增量</a:t>
            </a:r>
            <a:r>
              <a:rPr lang="en-US" altLang="zh-CN" dirty="0" smtClean="0"/>
              <a:t>/</a:t>
            </a:r>
            <a:r>
              <a:rPr lang="zh-CN" altLang="en-US" dirty="0" smtClean="0"/>
              <a:t>，</a:t>
            </a:r>
            <a:r>
              <a:rPr lang="en-US" altLang="zh-CN" dirty="0" smtClean="0"/>
              <a:t>40</a:t>
            </a:r>
            <a:r>
              <a:rPr lang="zh-CN" altLang="en-US" dirty="0" smtClean="0"/>
              <a:t>万， </a:t>
            </a:r>
            <a:r>
              <a:rPr lang="en-US" altLang="zh-CN" dirty="0" smtClean="0"/>
              <a:t>1500</a:t>
            </a:r>
            <a:r>
              <a:rPr lang="zh-CN" altLang="en-US" dirty="0" smtClean="0"/>
              <a:t>台</a:t>
            </a:r>
          </a:p>
          <a:p>
            <a:r>
              <a:rPr lang="zh-CN" altLang="en-US" dirty="0" smtClean="0"/>
              <a:t>工业终端：</a:t>
            </a:r>
            <a:r>
              <a:rPr lang="en-US" altLang="zh-CN" dirty="0" smtClean="0"/>
              <a:t>IP</a:t>
            </a:r>
            <a:r>
              <a:rPr lang="zh-CN" altLang="en-US" dirty="0" smtClean="0"/>
              <a:t>动态性，拨号设备。</a:t>
            </a:r>
          </a:p>
          <a:p>
            <a:r>
              <a:rPr lang="en-US" altLang="zh-CN" dirty="0" smtClean="0"/>
              <a:t>----</a:t>
            </a:r>
          </a:p>
          <a:p>
            <a:r>
              <a:rPr lang="en-US" altLang="zh-CN" dirty="0" smtClean="0"/>
              <a:t>95</a:t>
            </a:r>
            <a:r>
              <a:rPr lang="zh-CN" altLang="en-US" dirty="0" smtClean="0"/>
              <a:t>年，类似计算机安全问题，大家没有意识</a:t>
            </a:r>
            <a:endParaRPr lang="zh-CN" altLang="en-US" dirty="0"/>
          </a:p>
        </p:txBody>
      </p:sp>
      <p:sp>
        <p:nvSpPr>
          <p:cNvPr id="4" name="灯片编号占位符 3"/>
          <p:cNvSpPr>
            <a:spLocks noGrp="1"/>
          </p:cNvSpPr>
          <p:nvPr>
            <p:ph type="sldNum" sz="quarter" idx="10"/>
          </p:nvPr>
        </p:nvSpPr>
        <p:spPr/>
        <p:txBody>
          <a:bodyPr/>
          <a:lstStyle/>
          <a:p>
            <a:fld id="{6297BC9A-E97F-472A-B994-50D70DFC7875}" type="slidenum">
              <a:rPr lang="zh-CN" altLang="en-US" smtClean="0"/>
              <a:pPr/>
              <a:t>45</a:t>
            </a:fld>
            <a:endParaRPr lang="zh-CN" altLang="en-US"/>
          </a:p>
        </p:txBody>
      </p:sp>
    </p:spTree>
    <p:extLst>
      <p:ext uri="{BB962C8B-B14F-4D97-AF65-F5344CB8AC3E}">
        <p14:creationId xmlns:p14="http://schemas.microsoft.com/office/powerpoint/2010/main" xmlns="" val="2053175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幻灯片图像占位符 1"/>
          <p:cNvSpPr>
            <a:spLocks noGrp="1" noRot="1" noChangeAspect="1" noTextEdit="1"/>
          </p:cNvSpPr>
          <p:nvPr>
            <p:ph type="sldImg"/>
          </p:nvPr>
        </p:nvSpPr>
        <p:spPr>
          <a:ln/>
        </p:spPr>
      </p:sp>
      <p:sp>
        <p:nvSpPr>
          <p:cNvPr id="137219" name="备注占位符 2"/>
          <p:cNvSpPr>
            <a:spLocks noGrp="1"/>
          </p:cNvSpPr>
          <p:nvPr>
            <p:ph type="body" idx="1"/>
          </p:nvPr>
        </p:nvSpPr>
        <p:spPr/>
        <p:txBody>
          <a:bodyPr/>
          <a:lstStyle/>
          <a:p>
            <a:endParaRPr lang="en-US" altLang="zh-CN" smtClean="0"/>
          </a:p>
        </p:txBody>
      </p:sp>
      <p:sp>
        <p:nvSpPr>
          <p:cNvPr id="137220" name="灯片编号占位符 3"/>
          <p:cNvSpPr txBox="1">
            <a:spLocks noGrp="1"/>
          </p:cNvSpPr>
          <p:nvPr/>
        </p:nvSpPr>
        <p:spPr bwMode="auto">
          <a:xfrm>
            <a:off x="3884613" y="8685213"/>
            <a:ext cx="2971800" cy="457200"/>
          </a:xfrm>
          <a:prstGeom prst="rect">
            <a:avLst/>
          </a:prstGeom>
          <a:noFill/>
          <a:ln w="9525">
            <a:noFill/>
            <a:miter lim="800000"/>
            <a:headEnd/>
            <a:tailEnd/>
          </a:ln>
        </p:spPr>
        <p:txBody>
          <a:bodyPr anchor="b"/>
          <a:lstStyle/>
          <a:p>
            <a:pPr algn="r"/>
            <a:fld id="{2225800D-A0AB-49DC-8C52-D5B40E041D0D}" type="slidenum">
              <a:rPr lang="zh-CN" altLang="en-US" sz="1200"/>
              <a:pPr algn="r"/>
              <a:t>56</a:t>
            </a:fld>
            <a:endParaRPr lang="en-US" altLang="zh-CN" sz="1200"/>
          </a:p>
        </p:txBody>
      </p:sp>
    </p:spTree>
    <p:extLst>
      <p:ext uri="{BB962C8B-B14F-4D97-AF65-F5344CB8AC3E}">
        <p14:creationId xmlns:p14="http://schemas.microsoft.com/office/powerpoint/2010/main" xmlns="" val="2160430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攻击角度？</a:t>
            </a:r>
            <a:endParaRPr lang="zh-CN" altLang="en-US" dirty="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57</a:t>
            </a:fld>
            <a:endParaRPr lang="en-US" altLang="zh-CN"/>
          </a:p>
        </p:txBody>
      </p:sp>
    </p:spTree>
    <p:extLst>
      <p:ext uri="{BB962C8B-B14F-4D97-AF65-F5344CB8AC3E}">
        <p14:creationId xmlns:p14="http://schemas.microsoft.com/office/powerpoint/2010/main" xmlns="" val="3373099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黑体" panose="02010609060101010101" pitchFamily="49" charset="-122"/>
                <a:ea typeface="宋体" panose="02010600030101010101" pitchFamily="2" charset="-122"/>
                <a:cs typeface="+mn-cs"/>
              </a:rPr>
              <a:t>2017</a:t>
            </a:r>
            <a:r>
              <a:rPr lang="zh-CN" altLang="en-US" sz="1200" b="0" i="0" u="none" strike="noStrike" kern="1200" baseline="0" dirty="0" smtClean="0">
                <a:solidFill>
                  <a:schemeClr val="tx1"/>
                </a:solidFill>
                <a:latin typeface="黑体" panose="02010609060101010101" pitchFamily="49" charset="-122"/>
                <a:ea typeface="宋体" panose="02010600030101010101" pitchFamily="2" charset="-122"/>
                <a:cs typeface="+mn-cs"/>
              </a:rPr>
              <a:t>年</a:t>
            </a:r>
            <a:r>
              <a:rPr lang="en-US" altLang="zh-CN" sz="1200" b="0" i="0" u="none" strike="noStrike" kern="1200" baseline="0" dirty="0" smtClean="0">
                <a:solidFill>
                  <a:schemeClr val="tx1"/>
                </a:solidFill>
                <a:latin typeface="黑体" panose="02010609060101010101" pitchFamily="49" charset="-122"/>
                <a:ea typeface="宋体" panose="02010600030101010101" pitchFamily="2" charset="-122"/>
                <a:cs typeface="+mn-cs"/>
              </a:rPr>
              <a:t>11</a:t>
            </a:r>
            <a:r>
              <a:rPr lang="zh-CN" altLang="en-US" sz="1200" b="0" i="0" u="none" strike="noStrike" kern="1200" baseline="0" dirty="0" smtClean="0">
                <a:solidFill>
                  <a:schemeClr val="tx1"/>
                </a:solidFill>
                <a:latin typeface="黑体" panose="02010609060101010101" pitchFamily="49" charset="-122"/>
                <a:ea typeface="宋体" panose="02010600030101010101" pitchFamily="2" charset="-122"/>
                <a:cs typeface="+mn-cs"/>
              </a:rPr>
              <a:t>月，全球范围内暴露在互联网上的工控系统及设备数量已超</a:t>
            </a:r>
            <a:r>
              <a:rPr lang="en-US" altLang="zh-CN" sz="1200" b="0" i="0" u="none" strike="noStrike" kern="1200" baseline="0" dirty="0" smtClean="0">
                <a:solidFill>
                  <a:schemeClr val="tx1"/>
                </a:solidFill>
                <a:latin typeface="黑体" panose="02010609060101010101" pitchFamily="49" charset="-122"/>
                <a:ea typeface="宋体" panose="02010600030101010101" pitchFamily="2" charset="-122"/>
                <a:cs typeface="+mn-cs"/>
              </a:rPr>
              <a:t>10</a:t>
            </a:r>
            <a:r>
              <a:rPr lang="zh-CN" altLang="en-US" sz="1200" b="0" i="0" u="none" strike="noStrike" kern="1200" baseline="0" dirty="0" smtClean="0">
                <a:solidFill>
                  <a:schemeClr val="tx1"/>
                </a:solidFill>
                <a:latin typeface="黑体" panose="02010609060101010101" pitchFamily="49" charset="-122"/>
                <a:ea typeface="宋体" panose="02010600030101010101" pitchFamily="2" charset="-122"/>
                <a:cs typeface="+mn-cs"/>
              </a:rPr>
              <a:t>万个，相比</a:t>
            </a:r>
            <a:r>
              <a:rPr lang="en-US" altLang="zh-CN" sz="1200" b="0" i="0" u="none" strike="noStrike" kern="1200" baseline="0" dirty="0" smtClean="0">
                <a:solidFill>
                  <a:schemeClr val="tx1"/>
                </a:solidFill>
                <a:latin typeface="黑体" panose="02010609060101010101" pitchFamily="49" charset="-122"/>
                <a:ea typeface="宋体" panose="02010600030101010101" pitchFamily="2" charset="-122"/>
                <a:cs typeface="+mn-cs"/>
              </a:rPr>
              <a:t>2016</a:t>
            </a:r>
            <a:r>
              <a:rPr lang="zh-CN" altLang="en-US" sz="1200" b="0" i="0" u="none" strike="noStrike" kern="1200" baseline="0" dirty="0" smtClean="0">
                <a:solidFill>
                  <a:schemeClr val="tx1"/>
                </a:solidFill>
                <a:latin typeface="黑体" panose="02010609060101010101" pitchFamily="49" charset="-122"/>
                <a:ea typeface="宋体" panose="02010600030101010101" pitchFamily="2" charset="-122"/>
                <a:cs typeface="+mn-cs"/>
              </a:rPr>
              <a:t>年年底上升了</a:t>
            </a:r>
            <a:r>
              <a:rPr lang="en-US" altLang="zh-CN" sz="1200" b="0" i="0" u="none" strike="noStrike" kern="1200" baseline="0" dirty="0" smtClean="0">
                <a:solidFill>
                  <a:schemeClr val="tx1"/>
                </a:solidFill>
                <a:latin typeface="黑体" panose="02010609060101010101" pitchFamily="49" charset="-122"/>
                <a:ea typeface="宋体" panose="02010600030101010101" pitchFamily="2" charset="-122"/>
                <a:cs typeface="+mn-cs"/>
              </a:rPr>
              <a:t>43%</a:t>
            </a:r>
            <a:endParaRPr lang="zh-CN" altLang="en-US" dirty="0"/>
          </a:p>
        </p:txBody>
      </p:sp>
      <p:sp>
        <p:nvSpPr>
          <p:cNvPr id="4" name="灯片编号占位符 3"/>
          <p:cNvSpPr>
            <a:spLocks noGrp="1"/>
          </p:cNvSpPr>
          <p:nvPr>
            <p:ph type="sldNum" sz="quarter" idx="10"/>
          </p:nvPr>
        </p:nvSpPr>
        <p:spPr/>
        <p:txBody>
          <a:bodyPr/>
          <a:lstStyle/>
          <a:p>
            <a:fld id="{D6497FAC-AD9A-4351-B54E-99752A2A378C}" type="slidenum">
              <a:rPr lang="en-US" altLang="zh-CN" smtClean="0"/>
              <a:pPr/>
              <a:t>11</a:t>
            </a:fld>
            <a:endParaRPr lang="en-US" altLang="zh-CN"/>
          </a:p>
        </p:txBody>
      </p:sp>
    </p:spTree>
    <p:extLst>
      <p:ext uri="{BB962C8B-B14F-4D97-AF65-F5344CB8AC3E}">
        <p14:creationId xmlns:p14="http://schemas.microsoft.com/office/powerpoint/2010/main" xmlns="" val="40074273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从复杂网络的视角</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现代电力系统可视为信息网和物理网相互依存的超大规模二元复合网络</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研究其安全理论特别是信息安全对整个电力系统运行的影响</a:t>
            </a:r>
            <a:endParaRPr lang="en-US" altLang="zh-CN" sz="1200" b="0" i="0" u="none" strike="noStrike" kern="1200" baseline="0" dirty="0" smtClean="0">
              <a:solidFill>
                <a:schemeClr val="tx1"/>
              </a:solidFill>
              <a:latin typeface="+mn-lt"/>
              <a:ea typeface="+mn-ea"/>
              <a:cs typeface="+mn-cs"/>
            </a:endParaRPr>
          </a:p>
          <a:p>
            <a:r>
              <a:rPr lang="zh-CN" altLang="en-US" sz="1200" b="0" i="0" u="none" strike="noStrike" kern="1200" baseline="0" dirty="0" smtClean="0">
                <a:solidFill>
                  <a:schemeClr val="tx1"/>
                </a:solidFill>
                <a:latin typeface="+mn-lt"/>
                <a:ea typeface="+mn-ea"/>
                <a:cs typeface="+mn-cs"/>
              </a:rPr>
              <a:t>在这种情况下</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就需要分析网络安全事件引起信息网故障</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进而作用到物理网的动态过程与内在机理</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en-US" altLang="zh-CN" dirty="0" smtClean="0"/>
              <a:t>1</a:t>
            </a:r>
            <a:r>
              <a:rPr lang="zh-CN" altLang="en-US" dirty="0" smtClean="0"/>
              <a:t>、一次</a:t>
            </a:r>
            <a:r>
              <a:rPr lang="en-US" altLang="zh-CN" dirty="0" err="1" smtClean="0"/>
              <a:t>bai</a:t>
            </a:r>
            <a:r>
              <a:rPr lang="zh-CN" altLang="en-US" dirty="0" smtClean="0"/>
              <a:t>系统：是指由发电机、送</a:t>
            </a:r>
            <a:r>
              <a:rPr lang="en-US" altLang="zh-CN" dirty="0" smtClean="0"/>
              <a:t>du</a:t>
            </a:r>
            <a:r>
              <a:rPr lang="zh-CN" altLang="en-US" dirty="0" smtClean="0"/>
              <a:t>电线路、变压器、断路器等</a:t>
            </a:r>
            <a:r>
              <a:rPr lang="en-US" altLang="zh-CN" dirty="0" err="1" smtClean="0"/>
              <a:t>zhi</a:t>
            </a:r>
            <a:r>
              <a:rPr lang="zh-CN" altLang="en-US" dirty="0" smtClean="0"/>
              <a:t>发电、输电、变</a:t>
            </a:r>
            <a:r>
              <a:rPr lang="en-US" altLang="zh-CN" dirty="0" err="1" smtClean="0"/>
              <a:t>dao</a:t>
            </a:r>
            <a:r>
              <a:rPr lang="zh-CN" altLang="en-US" dirty="0" smtClean="0"/>
              <a:t>电、配电等设备组成的系统。一次系统是供电系统的主体，是用电负荷的载体，高电压或大电流是一次系统的主要特点。</a:t>
            </a:r>
            <a:r>
              <a:rPr lang="en-US" altLang="zh-CN" dirty="0" smtClean="0"/>
              <a:t>2</a:t>
            </a:r>
            <a:r>
              <a:rPr lang="zh-CN" altLang="en-US" dirty="0" smtClean="0"/>
              <a:t>、二次系统：是由继电保护、安全自动控制、系统通讯、调度自动化、</a:t>
            </a:r>
            <a:r>
              <a:rPr lang="en-US" altLang="zh-CN" dirty="0" smtClean="0"/>
              <a:t>DCS</a:t>
            </a:r>
            <a:r>
              <a:rPr lang="zh-CN" altLang="en-US" dirty="0" smtClean="0"/>
              <a:t>自动控制系统等组成的系统。二次系统是电力系统不可缺少的重要组成部分，它是实现人与一次系统的联系监视、控制，使一次系统能安全经济地运行。</a:t>
            </a:r>
            <a:endParaRPr lang="en-US" altLang="zh-CN" dirty="0" smtClean="0"/>
          </a:p>
          <a:p>
            <a:endParaRPr lang="en-US" altLang="zh-CN" dirty="0" smtClean="0"/>
          </a:p>
          <a:p>
            <a:r>
              <a:rPr lang="zh-CN" altLang="en-US" smtClean="0"/>
              <a:t>构成工厂电能输送和分配通道的整个系统称为工厂供电的一次系统。一次系统的基本组成部分有变电站、配电站和电力线路。变电站是把电网电压变换成负载需要电压并通过配电装置把电能分配给负载的降压站，配电站是多回供电线路集中设置的同级电能分配场所。变、配电站的电能则通过电力线路输送给用户。规模大、负载分散的工厂可能要经过多级变电、配电输送电能。在满足需要的前提下，要尽量减少变电级数，以减少电能损耗。为缩短电力线路，变、配电站要尽量建在负荷中心。</a:t>
            </a:r>
            <a:endParaRPr lang="zh-CN" altLang="en-US" dirty="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12</a:t>
            </a:fld>
            <a:endParaRPr lang="en-US" altLang="zh-CN"/>
          </a:p>
        </p:txBody>
      </p:sp>
    </p:spTree>
    <p:extLst>
      <p:ext uri="{BB962C8B-B14F-4D97-AF65-F5344CB8AC3E}">
        <p14:creationId xmlns:p14="http://schemas.microsoft.com/office/powerpoint/2010/main" xmlns="" val="3543031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6497FAC-AD9A-4351-B54E-99752A2A378C}" type="slidenum">
              <a:rPr lang="en-US" altLang="zh-CN" smtClean="0"/>
              <a:pPr/>
              <a:t>13</a:t>
            </a:fld>
            <a:endParaRPr lang="en-US" altLang="zh-CN"/>
          </a:p>
        </p:txBody>
      </p:sp>
    </p:spTree>
    <p:extLst>
      <p:ext uri="{BB962C8B-B14F-4D97-AF65-F5344CB8AC3E}">
        <p14:creationId xmlns:p14="http://schemas.microsoft.com/office/powerpoint/2010/main" xmlns="" val="842682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zh-CN" sz="12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工业控制系统的攻击工具“武器化”，成为国家安全新“威慑”</a:t>
            </a:r>
            <a:endParaRPr lang="zh-CN" altLang="en-US" dirty="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15</a:t>
            </a:fld>
            <a:endParaRPr lang="en-US" altLang="zh-CN"/>
          </a:p>
        </p:txBody>
      </p:sp>
    </p:spTree>
    <p:extLst>
      <p:ext uri="{BB962C8B-B14F-4D97-AF65-F5344CB8AC3E}">
        <p14:creationId xmlns:p14="http://schemas.microsoft.com/office/powerpoint/2010/main" xmlns="" val="32697704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69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en-US" altLang="zh-CN" dirty="0" smtClean="0"/>
          </a:p>
        </p:txBody>
      </p:sp>
      <p:sp>
        <p:nvSpPr>
          <p:cNvPr id="4" name="灯片编号占位符 3"/>
          <p:cNvSpPr>
            <a:spLocks noGrp="1"/>
          </p:cNvSpPr>
          <p:nvPr>
            <p:ph type="sldNum" sz="quarter" idx="5"/>
          </p:nvPr>
        </p:nvSpPr>
        <p:spPr/>
        <p:txBody>
          <a:bodyPr/>
          <a:lstStyle/>
          <a:p>
            <a:pPr>
              <a:defRPr/>
            </a:pPr>
            <a:fld id="{D3A36831-D81F-4072-8A29-2B7FEC3E0F2E}" type="slidenum">
              <a:rPr lang="zh-CN" altLang="en-US" smtClean="0"/>
              <a:pPr>
                <a:defRPr/>
              </a:pPr>
              <a:t>16</a:t>
            </a:fld>
            <a:endParaRPr lang="zh-CN" altLang="en-US"/>
          </a:p>
        </p:txBody>
      </p:sp>
    </p:spTree>
    <p:extLst>
      <p:ext uri="{BB962C8B-B14F-4D97-AF65-F5344CB8AC3E}">
        <p14:creationId xmlns:p14="http://schemas.microsoft.com/office/powerpoint/2010/main" xmlns="" val="40776308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6915"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sz="1200" dirty="0" smtClean="0">
                <a:latin typeface="黑体" pitchFamily="49" charset="-122"/>
                <a:ea typeface="黑体" pitchFamily="49" charset="-122"/>
              </a:rPr>
              <a:t>2017</a:t>
            </a:r>
            <a:r>
              <a:rPr lang="zh-CN" altLang="en-US" sz="1200" dirty="0" smtClean="0">
                <a:latin typeface="黑体" pitchFamily="49" charset="-122"/>
                <a:ea typeface="黑体" pitchFamily="49" charset="-122"/>
              </a:rPr>
              <a:t>年</a:t>
            </a:r>
            <a:r>
              <a:rPr lang="en-US" altLang="zh-CN" sz="1200" dirty="0" smtClean="0">
                <a:latin typeface="黑体" pitchFamily="49" charset="-122"/>
                <a:ea typeface="黑体" pitchFamily="49" charset="-122"/>
              </a:rPr>
              <a:t>6</a:t>
            </a:r>
            <a:r>
              <a:rPr lang="zh-CN" altLang="en-US" sz="1200" dirty="0" smtClean="0">
                <a:latin typeface="黑体" pitchFamily="49" charset="-122"/>
                <a:ea typeface="黑体" pitchFamily="49" charset="-122"/>
              </a:rPr>
              <a:t>月</a:t>
            </a:r>
            <a:r>
              <a:rPr lang="en-US" altLang="zh-CN" sz="1200" b="0" dirty="0" err="1" smtClean="0">
                <a:latin typeface="黑体" pitchFamily="49" charset="-122"/>
                <a:ea typeface="黑体" pitchFamily="49" charset="-122"/>
              </a:rPr>
              <a:t>WannaCry</a:t>
            </a:r>
            <a:r>
              <a:rPr lang="zh-CN" altLang="en-US" sz="1200" b="0" dirty="0" smtClean="0">
                <a:latin typeface="黑体" pitchFamily="49" charset="-122"/>
                <a:ea typeface="黑体" pitchFamily="49" charset="-122"/>
              </a:rPr>
              <a:t>勒索病毒席卷全球，来自</a:t>
            </a:r>
            <a:r>
              <a:rPr lang="zh-CN" altLang="en-US" sz="1200" b="1" dirty="0" smtClean="0">
                <a:solidFill>
                  <a:srgbClr val="FF0000"/>
                </a:solidFill>
                <a:latin typeface="黑体" pitchFamily="49" charset="-122"/>
                <a:ea typeface="黑体" pitchFamily="49" charset="-122"/>
              </a:rPr>
              <a:t>美国网络武器库</a:t>
            </a:r>
            <a:r>
              <a:rPr lang="zh-CN" altLang="en-US" sz="1200" b="0" dirty="0" smtClean="0">
                <a:latin typeface="黑体" pitchFamily="49" charset="-122"/>
                <a:ea typeface="黑体" pitchFamily="49" charset="-122"/>
              </a:rPr>
              <a:t>泄露</a:t>
            </a:r>
          </a:p>
          <a:p>
            <a:endParaRPr lang="en-US" altLang="zh-CN" dirty="0" smtClean="0"/>
          </a:p>
        </p:txBody>
      </p:sp>
      <p:sp>
        <p:nvSpPr>
          <p:cNvPr id="4" name="灯片编号占位符 3"/>
          <p:cNvSpPr>
            <a:spLocks noGrp="1"/>
          </p:cNvSpPr>
          <p:nvPr>
            <p:ph type="sldNum" sz="quarter" idx="5"/>
          </p:nvPr>
        </p:nvSpPr>
        <p:spPr/>
        <p:txBody>
          <a:bodyPr/>
          <a:lstStyle/>
          <a:p>
            <a:pPr>
              <a:defRPr/>
            </a:pPr>
            <a:fld id="{D3A36831-D81F-4072-8A29-2B7FEC3E0F2E}" type="slidenum">
              <a:rPr lang="zh-CN" altLang="en-US" smtClean="0"/>
              <a:pPr>
                <a:defRPr/>
              </a:pPr>
              <a:t>17</a:t>
            </a:fld>
            <a:endParaRPr lang="zh-CN" altLang="en-US"/>
          </a:p>
        </p:txBody>
      </p:sp>
    </p:spTree>
    <p:extLst>
      <p:ext uri="{BB962C8B-B14F-4D97-AF65-F5344CB8AC3E}">
        <p14:creationId xmlns:p14="http://schemas.microsoft.com/office/powerpoint/2010/main" xmlns="" val="4077630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0000"/>
              </a:lnSpc>
            </a:pPr>
            <a:r>
              <a:rPr lang="en-US" altLang="zh-CN" sz="1200" b="1" dirty="0" smtClean="0">
                <a:latin typeface="黑体" pitchFamily="49" charset="-122"/>
                <a:ea typeface="黑体" pitchFamily="49" charset="-122"/>
              </a:rPr>
              <a:t>2017</a:t>
            </a:r>
            <a:r>
              <a:rPr lang="zh-CN" altLang="en-US" sz="1200" b="1" dirty="0" smtClean="0">
                <a:latin typeface="黑体" pitchFamily="49" charset="-122"/>
                <a:ea typeface="黑体" pitchFamily="49" charset="-122"/>
              </a:rPr>
              <a:t>年</a:t>
            </a:r>
            <a:r>
              <a:rPr lang="en-US" altLang="zh-CN" sz="1200" b="1" dirty="0" smtClean="0">
                <a:latin typeface="黑体" pitchFamily="49" charset="-122"/>
                <a:ea typeface="黑体" pitchFamily="49" charset="-122"/>
              </a:rPr>
              <a:t>3</a:t>
            </a:r>
            <a:r>
              <a:rPr lang="zh-CN" altLang="en-US" sz="1200" b="1" dirty="0" smtClean="0">
                <a:latin typeface="黑体" pitchFamily="49" charset="-122"/>
                <a:ea typeface="黑体" pitchFamily="49" charset="-122"/>
              </a:rPr>
              <a:t>月，美国众议院通过了</a:t>
            </a:r>
            <a:r>
              <a:rPr lang="en-US" altLang="zh-CN" sz="1200" b="1" dirty="0" smtClean="0">
                <a:latin typeface="黑体" pitchFamily="49" charset="-122"/>
                <a:ea typeface="黑体" pitchFamily="49" charset="-122"/>
              </a:rPr>
              <a:t>《</a:t>
            </a:r>
            <a:r>
              <a:rPr lang="zh-CN" altLang="en-US" sz="1200" b="1" dirty="0" smtClean="0">
                <a:latin typeface="黑体" pitchFamily="49" charset="-122"/>
                <a:ea typeface="黑体" pitchFamily="49" charset="-122"/>
              </a:rPr>
              <a:t>网络安全框架</a:t>
            </a:r>
            <a:r>
              <a:rPr lang="en-US" altLang="zh-CN" sz="1200" b="1" dirty="0" smtClean="0">
                <a:latin typeface="黑体" pitchFamily="49" charset="-122"/>
                <a:ea typeface="黑体" pitchFamily="49" charset="-122"/>
              </a:rPr>
              <a:t>》</a:t>
            </a:r>
            <a:r>
              <a:rPr lang="zh-CN" altLang="en-US" sz="1200" b="1" dirty="0" smtClean="0">
                <a:latin typeface="黑体" pitchFamily="49" charset="-122"/>
                <a:ea typeface="黑体" pitchFamily="49" charset="-122"/>
              </a:rPr>
              <a:t>草案</a:t>
            </a:r>
            <a:endParaRPr lang="en-US" altLang="zh-CN" sz="1200" b="1" dirty="0" smtClean="0">
              <a:latin typeface="黑体" pitchFamily="49" charset="-122"/>
              <a:ea typeface="黑体" pitchFamily="49" charset="-122"/>
            </a:endParaRPr>
          </a:p>
          <a:p>
            <a:pPr>
              <a:lnSpc>
                <a:spcPct val="120000"/>
              </a:lnSpc>
            </a:pPr>
            <a:r>
              <a:rPr lang="en-US" altLang="zh-CN" sz="1200" b="1" dirty="0" smtClean="0">
                <a:latin typeface="黑体" pitchFamily="49" charset="-122"/>
                <a:ea typeface="黑体" pitchFamily="49" charset="-122"/>
              </a:rPr>
              <a:t>2017</a:t>
            </a:r>
            <a:r>
              <a:rPr lang="zh-CN" altLang="en-US" sz="1200" b="1" dirty="0" smtClean="0">
                <a:latin typeface="黑体" pitchFamily="49" charset="-122"/>
                <a:ea typeface="黑体" pitchFamily="49" charset="-122"/>
              </a:rPr>
              <a:t>年</a:t>
            </a:r>
            <a:r>
              <a:rPr lang="en-US" altLang="zh-CN" sz="1200" b="1" dirty="0" smtClean="0">
                <a:latin typeface="黑体" pitchFamily="49" charset="-122"/>
                <a:ea typeface="黑体" pitchFamily="49" charset="-122"/>
              </a:rPr>
              <a:t>5</a:t>
            </a:r>
            <a:r>
              <a:rPr lang="zh-CN" altLang="en-US" sz="1200" b="1" dirty="0" smtClean="0">
                <a:latin typeface="黑体" pitchFamily="49" charset="-122"/>
                <a:ea typeface="黑体" pitchFamily="49" charset="-122"/>
              </a:rPr>
              <a:t>月，特朗普签署</a:t>
            </a:r>
            <a:r>
              <a:rPr lang="en-US" altLang="zh-CN" sz="1200" b="1" dirty="0" smtClean="0">
                <a:latin typeface="黑体" pitchFamily="49" charset="-122"/>
                <a:ea typeface="黑体" pitchFamily="49" charset="-122"/>
              </a:rPr>
              <a:t>《</a:t>
            </a:r>
            <a:r>
              <a:rPr lang="zh-CN" altLang="en-US" sz="1200" b="1" dirty="0" smtClean="0">
                <a:latin typeface="黑体" pitchFamily="49" charset="-122"/>
                <a:ea typeface="黑体" pitchFamily="49" charset="-122"/>
              </a:rPr>
              <a:t>增强联邦政府网络与关键性基础设施网络安全</a:t>
            </a:r>
            <a:r>
              <a:rPr lang="en-US" altLang="zh-CN" sz="1200" b="1" dirty="0" smtClean="0">
                <a:latin typeface="黑体" pitchFamily="49" charset="-122"/>
                <a:ea typeface="黑体" pitchFamily="49" charset="-122"/>
              </a:rPr>
              <a:t>》</a:t>
            </a:r>
            <a:r>
              <a:rPr lang="zh-CN" altLang="en-US" sz="1200" b="1" dirty="0" smtClean="0">
                <a:latin typeface="黑体" pitchFamily="49" charset="-122"/>
                <a:ea typeface="黑体" pitchFamily="49" charset="-122"/>
              </a:rPr>
              <a:t>行政令</a:t>
            </a:r>
            <a:endParaRPr lang="en-US" altLang="zh-CN" sz="1200" b="1" dirty="0" smtClean="0">
              <a:latin typeface="黑体" pitchFamily="49" charset="-122"/>
              <a:ea typeface="黑体" pitchFamily="49" charset="-122"/>
            </a:endParaRPr>
          </a:p>
          <a:p>
            <a:pPr>
              <a:lnSpc>
                <a:spcPct val="120000"/>
              </a:lnSpc>
            </a:pPr>
            <a:r>
              <a:rPr lang="en-US" altLang="zh-CN" sz="1200" b="1" dirty="0" smtClean="0">
                <a:latin typeface="黑体" pitchFamily="49" charset="-122"/>
                <a:ea typeface="黑体" pitchFamily="49" charset="-122"/>
              </a:rPr>
              <a:t>2017</a:t>
            </a:r>
            <a:r>
              <a:rPr lang="zh-CN" altLang="en-US" sz="1200" b="1" dirty="0" smtClean="0">
                <a:latin typeface="黑体" pitchFamily="49" charset="-122"/>
                <a:ea typeface="黑体" pitchFamily="49" charset="-122"/>
              </a:rPr>
              <a:t>年</a:t>
            </a:r>
            <a:r>
              <a:rPr lang="en-US" altLang="zh-CN" sz="1200" b="1" dirty="0" smtClean="0">
                <a:latin typeface="黑体" pitchFamily="49" charset="-122"/>
                <a:ea typeface="黑体" pitchFamily="49" charset="-122"/>
              </a:rPr>
              <a:t>12</a:t>
            </a:r>
            <a:r>
              <a:rPr lang="zh-CN" altLang="en-US" sz="1200" b="1" dirty="0" smtClean="0">
                <a:latin typeface="黑体" pitchFamily="49" charset="-122"/>
                <a:ea typeface="黑体" pitchFamily="49" charset="-122"/>
              </a:rPr>
              <a:t>月，美国国家标准与技术研究院发布</a:t>
            </a:r>
            <a:r>
              <a:rPr lang="en-US" altLang="zh-CN" sz="1200" b="1" dirty="0" smtClean="0">
                <a:latin typeface="黑体" pitchFamily="49" charset="-122"/>
                <a:ea typeface="黑体" pitchFamily="49" charset="-122"/>
              </a:rPr>
              <a:t>《</a:t>
            </a:r>
            <a:r>
              <a:rPr lang="zh-CN" altLang="en-US" sz="1200" b="1" dirty="0" smtClean="0">
                <a:latin typeface="黑体" pitchFamily="49" charset="-122"/>
                <a:ea typeface="黑体" pitchFamily="49" charset="-122"/>
              </a:rPr>
              <a:t>改进关键信息基础设施网络安全框架</a:t>
            </a:r>
            <a:r>
              <a:rPr lang="en-US" altLang="zh-CN" sz="1200" b="1" dirty="0" smtClean="0">
                <a:latin typeface="黑体" pitchFamily="49" charset="-122"/>
                <a:ea typeface="黑体" pitchFamily="49" charset="-122"/>
              </a:rPr>
              <a:t>》</a:t>
            </a:r>
            <a:endParaRPr lang="zh-CN" altLang="en-US" sz="1200" b="1" dirty="0" smtClean="0">
              <a:latin typeface="黑体" pitchFamily="49" charset="-122"/>
              <a:ea typeface="黑体" pitchFamily="49" charset="-122"/>
            </a:endParaRPr>
          </a:p>
          <a:p>
            <a:pPr marL="285750" indent="-285750">
              <a:lnSpc>
                <a:spcPct val="120000"/>
              </a:lnSpc>
              <a:buFont typeface="Arial" pitchFamily="34" charset="0"/>
              <a:buChar char="•"/>
            </a:pPr>
            <a:r>
              <a:rPr lang="zh-CN" altLang="en-US" sz="1200" dirty="0" smtClean="0">
                <a:latin typeface="黑体" panose="02010609060101010101" pitchFamily="49" charset="-122"/>
                <a:ea typeface="黑体" panose="02010609060101010101" pitchFamily="49" charset="-122"/>
                <a:sym typeface="Arial" panose="020B0604020202020204" pitchFamily="34" charset="0"/>
              </a:rPr>
              <a:t>澳大利亚：</a:t>
            </a:r>
            <a:r>
              <a:rPr lang="en-US" altLang="zh-CN" sz="1200" dirty="0" smtClean="0">
                <a:latin typeface="黑体" panose="02010609060101010101" pitchFamily="49" charset="-122"/>
                <a:ea typeface="黑体" panose="02010609060101010101" pitchFamily="49" charset="-122"/>
                <a:sym typeface="Arial" panose="020B0604020202020204" pitchFamily="34" charset="0"/>
              </a:rPr>
              <a:t>2017 </a:t>
            </a:r>
            <a:r>
              <a:rPr lang="zh-CN" altLang="en-US" sz="1200" dirty="0" smtClean="0">
                <a:latin typeface="黑体" panose="02010609060101010101" pitchFamily="49" charset="-122"/>
                <a:ea typeface="黑体" panose="02010609060101010101" pitchFamily="49" charset="-122"/>
                <a:sym typeface="Arial" panose="020B0604020202020204" pitchFamily="34" charset="0"/>
              </a:rPr>
              <a:t>年 </a:t>
            </a:r>
            <a:r>
              <a:rPr lang="en-US" altLang="zh-CN" sz="1200" dirty="0" smtClean="0">
                <a:latin typeface="黑体" panose="02010609060101010101" pitchFamily="49" charset="-122"/>
                <a:ea typeface="黑体" panose="02010609060101010101" pitchFamily="49" charset="-122"/>
                <a:sym typeface="Arial" panose="020B0604020202020204" pitchFamily="34" charset="0"/>
              </a:rPr>
              <a:t>5</a:t>
            </a:r>
            <a:r>
              <a:rPr lang="zh-CN" altLang="en-US" sz="1200" dirty="0" smtClean="0">
                <a:latin typeface="黑体" panose="02010609060101010101" pitchFamily="49" charset="-122"/>
                <a:ea typeface="黑体" panose="02010609060101010101" pitchFamily="49" charset="-122"/>
                <a:sym typeface="Arial" panose="020B0604020202020204" pitchFamily="34" charset="0"/>
              </a:rPr>
              <a:t>月，澳大利亚发布修订版</a:t>
            </a:r>
            <a:r>
              <a:rPr lang="en-US" altLang="zh-CN" sz="1200" dirty="0" smtClean="0">
                <a:latin typeface="黑体" panose="02010609060101010101" pitchFamily="49" charset="-122"/>
                <a:ea typeface="黑体" panose="02010609060101010101" pitchFamily="49" charset="-122"/>
                <a:sym typeface="Arial" panose="020B0604020202020204" pitchFamily="34" charset="0"/>
              </a:rPr>
              <a:t>《</a:t>
            </a:r>
            <a:r>
              <a:rPr lang="zh-CN" altLang="en-US" sz="1200" dirty="0" smtClean="0">
                <a:latin typeface="黑体" panose="02010609060101010101" pitchFamily="49" charset="-122"/>
                <a:ea typeface="黑体" panose="02010609060101010101" pitchFamily="49" charset="-122"/>
                <a:sym typeface="Arial" panose="020B0604020202020204" pitchFamily="34" charset="0"/>
              </a:rPr>
              <a:t>国家网络安全战略</a:t>
            </a:r>
            <a:r>
              <a:rPr lang="en-US" altLang="zh-CN" sz="1200" dirty="0" smtClean="0">
                <a:latin typeface="黑体" panose="02010609060101010101" pitchFamily="49" charset="-122"/>
                <a:ea typeface="黑体" panose="02010609060101010101" pitchFamily="49" charset="-122"/>
                <a:sym typeface="Arial" panose="020B0604020202020204" pitchFamily="34" charset="0"/>
              </a:rPr>
              <a:t>》</a:t>
            </a:r>
          </a:p>
          <a:p>
            <a:pPr marL="285750" indent="-285750">
              <a:lnSpc>
                <a:spcPct val="120000"/>
              </a:lnSpc>
              <a:buFont typeface="Arial" pitchFamily="34" charset="0"/>
              <a:buChar char="•"/>
            </a:pPr>
            <a:r>
              <a:rPr lang="zh-CN" altLang="en-US" sz="1200" dirty="0" smtClean="0">
                <a:latin typeface="黑体" panose="02010609060101010101" pitchFamily="49" charset="-122"/>
                <a:ea typeface="黑体" panose="02010609060101010101" pitchFamily="49" charset="-122"/>
                <a:sym typeface="Arial" panose="020B0604020202020204" pitchFamily="34" charset="0"/>
              </a:rPr>
              <a:t>韩国：</a:t>
            </a:r>
            <a:r>
              <a:rPr lang="en-US" altLang="zh-CN" sz="1200" dirty="0" smtClean="0">
                <a:latin typeface="黑体" panose="02010609060101010101" pitchFamily="49" charset="-122"/>
                <a:ea typeface="黑体" panose="02010609060101010101" pitchFamily="49" charset="-122"/>
                <a:sym typeface="Arial" panose="020B0604020202020204" pitchFamily="34" charset="0"/>
              </a:rPr>
              <a:t>2017</a:t>
            </a:r>
            <a:r>
              <a:rPr lang="zh-CN" altLang="en-US" sz="1200" dirty="0" smtClean="0">
                <a:latin typeface="黑体" panose="02010609060101010101" pitchFamily="49" charset="-122"/>
                <a:ea typeface="黑体" panose="02010609060101010101" pitchFamily="49" charset="-122"/>
                <a:sym typeface="Arial" panose="020B0604020202020204" pitchFamily="34" charset="0"/>
              </a:rPr>
              <a:t>年向国会提交</a:t>
            </a:r>
            <a:r>
              <a:rPr lang="en-US" altLang="zh-CN" sz="1200" dirty="0" smtClean="0">
                <a:latin typeface="黑体" panose="02010609060101010101" pitchFamily="49" charset="-122"/>
                <a:ea typeface="黑体" panose="02010609060101010101" pitchFamily="49" charset="-122"/>
                <a:sym typeface="Arial" panose="020B0604020202020204" pitchFamily="34" charset="0"/>
              </a:rPr>
              <a:t>《</a:t>
            </a:r>
            <a:r>
              <a:rPr lang="zh-CN" altLang="en-US" sz="1200" dirty="0" smtClean="0">
                <a:latin typeface="黑体" panose="02010609060101010101" pitchFamily="49" charset="-122"/>
                <a:ea typeface="黑体" panose="02010609060101010101" pitchFamily="49" charset="-122"/>
                <a:sym typeface="Arial" panose="020B0604020202020204" pitchFamily="34" charset="0"/>
              </a:rPr>
              <a:t>网络安全法案</a:t>
            </a:r>
            <a:r>
              <a:rPr lang="en-US" altLang="zh-CN" sz="1200" dirty="0" smtClean="0">
                <a:latin typeface="黑体" panose="02010609060101010101" pitchFamily="49" charset="-122"/>
                <a:ea typeface="黑体" panose="02010609060101010101" pitchFamily="49" charset="-122"/>
                <a:sym typeface="Arial" panose="020B0604020202020204" pitchFamily="34" charset="0"/>
              </a:rPr>
              <a:t>》</a:t>
            </a:r>
          </a:p>
          <a:p>
            <a:endParaRPr lang="en-US" altLang="zh-CN" dirty="0" smtClean="0"/>
          </a:p>
        </p:txBody>
      </p:sp>
      <p:sp>
        <p:nvSpPr>
          <p:cNvPr id="4" name="灯片编号占位符 3"/>
          <p:cNvSpPr>
            <a:spLocks noGrp="1"/>
          </p:cNvSpPr>
          <p:nvPr>
            <p:ph type="sldNum" sz="quarter" idx="10"/>
          </p:nvPr>
        </p:nvSpPr>
        <p:spPr/>
        <p:txBody>
          <a:bodyPr/>
          <a:lstStyle/>
          <a:p>
            <a:fld id="{ECF4D4A2-DC93-44A0-B70F-79C489C630AC}" type="slidenum">
              <a:rPr lang="zh-CN" altLang="en-US" smtClean="0"/>
              <a:pPr/>
              <a:t>19</a:t>
            </a:fld>
            <a:endParaRPr lang="en-US" altLang="zh-CN"/>
          </a:p>
        </p:txBody>
      </p:sp>
    </p:spTree>
    <p:extLst>
      <p:ext uri="{BB962C8B-B14F-4D97-AF65-F5344CB8AC3E}">
        <p14:creationId xmlns:p14="http://schemas.microsoft.com/office/powerpoint/2010/main" xmlns="" val="25049336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eg"/><Relationship Id="rId4" Type="http://schemas.openxmlformats.org/officeDocument/2006/relationships/image" Target="../media/image3.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183" descr="未标题-1 拷贝"/>
          <p:cNvPicPr>
            <a:picLocks noChangeAspect="1" noChangeArrowheads="1"/>
          </p:cNvPicPr>
          <p:nvPr userDrawn="1"/>
        </p:nvPicPr>
        <p:blipFill>
          <a:blip r:embed="rId2" cstate="print"/>
          <a:srcRect/>
          <a:stretch>
            <a:fillRect/>
          </a:stretch>
        </p:blipFill>
        <p:spPr bwMode="auto">
          <a:xfrm>
            <a:off x="0" y="1657350"/>
            <a:ext cx="9144000" cy="4667250"/>
          </a:xfrm>
          <a:prstGeom prst="rect">
            <a:avLst/>
          </a:prstGeom>
          <a:noFill/>
          <a:ln w="9525">
            <a:noFill/>
            <a:miter lim="800000"/>
            <a:headEnd/>
            <a:tailEnd/>
          </a:ln>
        </p:spPr>
      </p:pic>
      <p:sp>
        <p:nvSpPr>
          <p:cNvPr id="5" name="Line 174"/>
          <p:cNvSpPr>
            <a:spLocks noChangeShapeType="1"/>
          </p:cNvSpPr>
          <p:nvPr userDrawn="1"/>
        </p:nvSpPr>
        <p:spPr bwMode="auto">
          <a:xfrm>
            <a:off x="152400" y="6777038"/>
            <a:ext cx="8839200" cy="0"/>
          </a:xfrm>
          <a:prstGeom prst="line">
            <a:avLst/>
          </a:prstGeom>
          <a:noFill/>
          <a:ln w="19050">
            <a:solidFill>
              <a:srgbClr val="6699FF"/>
            </a:solidFill>
            <a:round/>
          </a:ln>
        </p:spPr>
        <p:txBody>
          <a:bodyPr/>
          <a:lstStyle/>
          <a:p>
            <a:endParaRPr lang="zh-CN" altLang="en-US">
              <a:solidFill>
                <a:srgbClr val="000000"/>
              </a:solidFill>
            </a:endParaRPr>
          </a:p>
        </p:txBody>
      </p:sp>
      <p:pic>
        <p:nvPicPr>
          <p:cNvPr id="6" name="Picture 175" descr="Board_Bar"/>
          <p:cNvPicPr>
            <a:picLocks noChangeAspect="1" noChangeArrowheads="1"/>
          </p:cNvPicPr>
          <p:nvPr userDrawn="1"/>
        </p:nvPicPr>
        <p:blipFill>
          <a:blip r:embed="rId3" cstate="print"/>
          <a:srcRect/>
          <a:stretch>
            <a:fillRect/>
          </a:stretch>
        </p:blipFill>
        <p:spPr bwMode="auto">
          <a:xfrm>
            <a:off x="152400" y="6700838"/>
            <a:ext cx="1809750" cy="85725"/>
          </a:xfrm>
          <a:prstGeom prst="rect">
            <a:avLst/>
          </a:prstGeom>
          <a:noFill/>
          <a:ln w="9525">
            <a:noFill/>
            <a:miter lim="800000"/>
            <a:headEnd/>
            <a:tailEnd/>
          </a:ln>
        </p:spPr>
      </p:pic>
      <p:pic>
        <p:nvPicPr>
          <p:cNvPr id="7" name="Picture 172"/>
          <p:cNvPicPr>
            <a:picLocks noChangeAspect="1" noChangeArrowheads="1"/>
          </p:cNvPicPr>
          <p:nvPr userDrawn="1"/>
        </p:nvPicPr>
        <p:blipFill>
          <a:blip r:embed="rId4" cstate="print"/>
          <a:srcRect/>
          <a:stretch>
            <a:fillRect/>
          </a:stretch>
        </p:blipFill>
        <p:spPr bwMode="auto">
          <a:xfrm>
            <a:off x="0" y="0"/>
            <a:ext cx="9144000" cy="609600"/>
          </a:xfrm>
          <a:prstGeom prst="rect">
            <a:avLst/>
          </a:prstGeom>
          <a:noFill/>
          <a:ln w="9525">
            <a:noFill/>
            <a:miter lim="800000"/>
            <a:headEnd/>
            <a:tailEnd/>
          </a:ln>
        </p:spPr>
      </p:pic>
      <p:pic>
        <p:nvPicPr>
          <p:cNvPr id="8" name="Picture 179" descr="Top_Url"/>
          <p:cNvPicPr>
            <a:picLocks noChangeAspect="1" noChangeArrowheads="1"/>
          </p:cNvPicPr>
          <p:nvPr userDrawn="1"/>
        </p:nvPicPr>
        <p:blipFill>
          <a:blip r:embed="rId5" cstate="print"/>
          <a:srcRect/>
          <a:stretch>
            <a:fillRect/>
          </a:stretch>
        </p:blipFill>
        <p:spPr bwMode="auto">
          <a:xfrm>
            <a:off x="8001000" y="647700"/>
            <a:ext cx="1104900" cy="114300"/>
          </a:xfrm>
          <a:prstGeom prst="rect">
            <a:avLst/>
          </a:prstGeom>
          <a:noFill/>
          <a:ln w="9525">
            <a:noFill/>
            <a:miter lim="800000"/>
            <a:headEnd/>
            <a:tailEnd/>
          </a:ln>
        </p:spPr>
      </p:pic>
      <p:sp>
        <p:nvSpPr>
          <p:cNvPr id="2" name="标题 1"/>
          <p:cNvSpPr>
            <a:spLocks noGrp="1"/>
          </p:cNvSpPr>
          <p:nvPr>
            <p:ph type="ctrTitle"/>
          </p:nvPr>
        </p:nvSpPr>
        <p:spPr>
          <a:xfrm>
            <a:off x="685800" y="2130425"/>
            <a:ext cx="7772400" cy="1470025"/>
          </a:xfrm>
        </p:spPr>
        <p:txBody>
          <a:bodyPr/>
          <a:lstStyle>
            <a:lvl1pPr>
              <a:defRPr baseline="0">
                <a:latin typeface="Rockwell" pitchFamily="18" charset="0"/>
              </a:defRPr>
            </a:lvl1p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baseline="0">
                <a:solidFill>
                  <a:schemeClr val="tx1">
                    <a:tint val="75000"/>
                  </a:schemeClr>
                </a:solidFill>
                <a:latin typeface="Rockwell"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noProof="1" smtClean="0"/>
              <a:t>单击此处编辑母版副标题样式</a:t>
            </a:r>
            <a:endParaRPr lang="zh-CN" altLang="en-US" noProof="1"/>
          </a:p>
        </p:txBody>
      </p:sp>
      <p:sp>
        <p:nvSpPr>
          <p:cNvPr id="9" name="日期占位符 3"/>
          <p:cNvSpPr>
            <a:spLocks noGrp="1"/>
          </p:cNvSpPr>
          <p:nvPr>
            <p:ph type="dt" sz="half" idx="10"/>
          </p:nvPr>
        </p:nvSpPr>
        <p:spPr/>
        <p:txBody>
          <a:bodyPr/>
          <a:lstStyle>
            <a:lvl1pPr>
              <a:defRPr/>
            </a:lvl1pPr>
          </a:lstStyle>
          <a:p>
            <a:fld id="{54CAF3C6-25DB-49F1-94FC-85ECFC23C2F7}" type="datetime1">
              <a:rPr lang="zh-CN" altLang="en-US"/>
              <a:pPr/>
              <a:t>2020/10/21</a:t>
            </a:fld>
            <a:endParaRPr lang="zh-CN" altLang="en-US"/>
          </a:p>
        </p:txBody>
      </p:sp>
      <p:sp>
        <p:nvSpPr>
          <p:cNvPr id="10" name="页脚占位符 4"/>
          <p:cNvSpPr>
            <a:spLocks noGrp="1"/>
          </p:cNvSpPr>
          <p:nvPr>
            <p:ph type="ftr" sz="quarter" idx="11"/>
          </p:nvPr>
        </p:nvSpPr>
        <p:spPr/>
        <p:txBody>
          <a:bodyPr/>
          <a:lstStyle>
            <a:lvl1pPr>
              <a:defRPr/>
            </a:lvl1pPr>
          </a:lstStyle>
          <a:p>
            <a:endParaRPr lang="zh-CN" altLang="en-US"/>
          </a:p>
        </p:txBody>
      </p:sp>
      <p:sp>
        <p:nvSpPr>
          <p:cNvPr id="11" name="灯片编号占位符 5"/>
          <p:cNvSpPr>
            <a:spLocks noGrp="1"/>
          </p:cNvSpPr>
          <p:nvPr>
            <p:ph type="sldNum" sz="quarter" idx="12"/>
          </p:nvPr>
        </p:nvSpPr>
        <p:spPr/>
        <p:txBody>
          <a:bodyPr/>
          <a:lstStyle>
            <a:lvl1pPr>
              <a:defRPr/>
            </a:lvl1pPr>
          </a:lstStyle>
          <a:p>
            <a:fld id="{328BFA60-1F2F-4182-8C8F-B9EF58DECC9A}" type="slidenum">
              <a:rPr lang="zh-CN" altLang="en-US"/>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Picture 183" descr="未标题-1 拷贝"/>
          <p:cNvPicPr>
            <a:picLocks noChangeAspect="1" noChangeArrowheads="1"/>
          </p:cNvPicPr>
          <p:nvPr userDrawn="1"/>
        </p:nvPicPr>
        <p:blipFill>
          <a:blip r:embed="rId2" cstate="print"/>
          <a:srcRect/>
          <a:stretch>
            <a:fillRect/>
          </a:stretch>
        </p:blipFill>
        <p:spPr bwMode="auto">
          <a:xfrm>
            <a:off x="0" y="1657350"/>
            <a:ext cx="9144000" cy="4667250"/>
          </a:xfrm>
          <a:prstGeom prst="rect">
            <a:avLst/>
          </a:prstGeom>
          <a:noFill/>
          <a:ln w="9525">
            <a:noFill/>
            <a:miter lim="800000"/>
            <a:headEnd/>
            <a:tailEnd/>
          </a:ln>
        </p:spPr>
      </p:pic>
      <p:sp>
        <p:nvSpPr>
          <p:cNvPr id="5" name="Line 174"/>
          <p:cNvSpPr>
            <a:spLocks noChangeShapeType="1"/>
          </p:cNvSpPr>
          <p:nvPr userDrawn="1"/>
        </p:nvSpPr>
        <p:spPr bwMode="auto">
          <a:xfrm>
            <a:off x="152400" y="6777038"/>
            <a:ext cx="8839200" cy="0"/>
          </a:xfrm>
          <a:prstGeom prst="line">
            <a:avLst/>
          </a:prstGeom>
          <a:noFill/>
          <a:ln w="19050">
            <a:solidFill>
              <a:srgbClr val="6699FF"/>
            </a:solidFill>
            <a:round/>
          </a:ln>
        </p:spPr>
        <p:txBody>
          <a:bodyPr/>
          <a:lstStyle/>
          <a:p>
            <a:endParaRPr lang="zh-CN" altLang="en-US">
              <a:solidFill>
                <a:srgbClr val="000000"/>
              </a:solidFill>
            </a:endParaRPr>
          </a:p>
        </p:txBody>
      </p:sp>
      <p:pic>
        <p:nvPicPr>
          <p:cNvPr id="6" name="Picture 175" descr="Board_Bar"/>
          <p:cNvPicPr>
            <a:picLocks noChangeAspect="1" noChangeArrowheads="1"/>
          </p:cNvPicPr>
          <p:nvPr userDrawn="1"/>
        </p:nvPicPr>
        <p:blipFill>
          <a:blip r:embed="rId3" cstate="print"/>
          <a:srcRect/>
          <a:stretch>
            <a:fillRect/>
          </a:stretch>
        </p:blipFill>
        <p:spPr bwMode="auto">
          <a:xfrm>
            <a:off x="152400" y="6700838"/>
            <a:ext cx="1809750" cy="85725"/>
          </a:xfrm>
          <a:prstGeom prst="rect">
            <a:avLst/>
          </a:prstGeom>
          <a:noFill/>
          <a:ln w="9525">
            <a:noFill/>
            <a:miter lim="800000"/>
            <a:headEnd/>
            <a:tailEnd/>
          </a:ln>
        </p:spPr>
      </p:pic>
      <p:sp>
        <p:nvSpPr>
          <p:cNvPr id="2" name="标题 1"/>
          <p:cNvSpPr>
            <a:spLocks noGrp="1"/>
          </p:cNvSpPr>
          <p:nvPr>
            <p:ph type="title"/>
          </p:nvPr>
        </p:nvSpPr>
        <p:spPr/>
        <p:txBody>
          <a:bodyPr/>
          <a:lstStyle>
            <a:lvl1pPr>
              <a:defRPr baseline="0">
                <a:latin typeface="Rockwell" pitchFamily="18" charset="0"/>
              </a:defRPr>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lvl1pPr>
              <a:defRPr baseline="0">
                <a:latin typeface="Rockwell" pitchFamily="18" charset="0"/>
              </a:defRPr>
            </a:lvl1pPr>
            <a:lvl2pPr>
              <a:defRPr baseline="0">
                <a:latin typeface="Rockwell" pitchFamily="18" charset="0"/>
              </a:defRPr>
            </a:lvl2pPr>
            <a:lvl3pPr>
              <a:defRPr baseline="0">
                <a:latin typeface="Rockwell" pitchFamily="18" charset="0"/>
              </a:defRPr>
            </a:lvl3pPr>
            <a:lvl4pPr>
              <a:defRPr baseline="0">
                <a:latin typeface="Rockwell" pitchFamily="18" charset="0"/>
              </a:defRPr>
            </a:lvl4pPr>
            <a:lvl5pPr>
              <a:defRPr baseline="0">
                <a:latin typeface="Rockwell" pitchFamily="18" charset="0"/>
              </a:defRPr>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p:cNvSpPr>
          <p:nvPr>
            <p:ph type="dt" sz="half" idx="10"/>
          </p:nvPr>
        </p:nvSpPr>
        <p:spPr/>
        <p:txBody>
          <a:bodyPr/>
          <a:lstStyle>
            <a:lvl1pPr>
              <a:defRPr/>
            </a:lvl1pPr>
          </a:lstStyle>
          <a:p>
            <a:fld id="{C34A0270-CDC0-446F-A4EB-DF52858244F5}" type="datetime1">
              <a:rPr lang="zh-CN" altLang="en-US"/>
              <a:pPr/>
              <a:t>2020/10/21</a:t>
            </a:fld>
            <a:endParaRPr lang="zh-CN" altLang="en-US"/>
          </a:p>
        </p:txBody>
      </p:sp>
      <p:sp>
        <p:nvSpPr>
          <p:cNvPr id="8"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84A9AAA9-EB10-4CCC-AC7A-68D4BA829E4A}" type="slidenum">
              <a:rPr lang="zh-CN" altLang="en-US"/>
              <a:pPr/>
              <a:t>‹#›</a:t>
            </a:fld>
            <a:endParaRPr lang="en-US" altLang="zh-CN"/>
          </a:p>
        </p:txBody>
      </p:sp>
      <p:pic>
        <p:nvPicPr>
          <p:cNvPr id="10" name="Picture 172"/>
          <p:cNvPicPr>
            <a:picLocks noChangeAspect="1" noChangeArrowheads="1"/>
          </p:cNvPicPr>
          <p:nvPr userDrawn="1"/>
        </p:nvPicPr>
        <p:blipFill>
          <a:blip r:embed="rId4" cstate="print"/>
          <a:srcRect/>
          <a:stretch>
            <a:fillRect/>
          </a:stretch>
        </p:blipFill>
        <p:spPr bwMode="auto">
          <a:xfrm>
            <a:off x="0" y="0"/>
            <a:ext cx="9144000" cy="60960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D7470C62-8511-4424-86DF-94EA205E924C}" type="datetime1">
              <a:rPr lang="zh-CN" altLang="en-US"/>
              <a:pPr/>
              <a:t>2020/10/21</a:t>
            </a:fld>
            <a:endParaRPr lang="zh-CN" altLang="en-US" sz="1800">
              <a:solidFill>
                <a:schemeClr val="tx1"/>
              </a:solidFill>
            </a:endParaRPr>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EA00419A-8927-457C-BEBB-DF2A59136041}" type="slidenum">
              <a:rPr lang="zh-CN" altLang="en-US"/>
              <a:pPr/>
              <a:t>‹#›</a:t>
            </a:fld>
            <a:endParaRPr lang="zh-CN" altLang="en-US" sz="1800">
              <a:solidFill>
                <a:schemeClr val="tx1"/>
              </a:solidFill>
            </a:endParaRPr>
          </a:p>
        </p:txBody>
      </p:sp>
      <p:pic>
        <p:nvPicPr>
          <p:cNvPr id="5" name="Picture 172"/>
          <p:cNvPicPr>
            <a:picLocks noChangeAspect="1" noChangeArrowheads="1"/>
          </p:cNvPicPr>
          <p:nvPr userDrawn="1"/>
        </p:nvPicPr>
        <p:blipFill>
          <a:blip r:embed="rId2" cstate="print"/>
          <a:srcRect/>
          <a:stretch>
            <a:fillRect/>
          </a:stretch>
        </p:blipFill>
        <p:spPr bwMode="auto">
          <a:xfrm>
            <a:off x="0" y="0"/>
            <a:ext cx="9144000" cy="609600"/>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xmlns=""/>
              </a:ext>
            </a:extLst>
          </a:blip>
          <a:stretch>
            <a:fillRect/>
          </a:stretch>
        </p:blipFill>
        <p:spPr>
          <a:xfrm>
            <a:off x="0" y="0"/>
            <a:ext cx="9144000" cy="609600"/>
          </a:xfrm>
          <a:prstGeom prst="rect">
            <a:avLst/>
          </a:prstGeom>
        </p:spPr>
      </p:pic>
      <p:sp>
        <p:nvSpPr>
          <p:cNvPr id="2" name="标题 1"/>
          <p:cNvSpPr>
            <a:spLocks noGrp="1"/>
          </p:cNvSpPr>
          <p:nvPr>
            <p:ph type="title"/>
          </p:nvPr>
        </p:nvSpPr>
        <p:spPr>
          <a:xfrm>
            <a:off x="457200" y="609600"/>
            <a:ext cx="8229600" cy="808038"/>
          </a:xfrm>
        </p:spPr>
        <p:txBody>
          <a:bodyPr/>
          <a:lstStyle/>
          <a:p>
            <a:r>
              <a:rPr lang="zh-CN" altLang="en-US" smtClean="0"/>
              <a:t>单击此处编辑母版标题样式</a:t>
            </a:r>
            <a:endParaRPr lang="zh-CN" altLang="en-US"/>
          </a:p>
        </p:txBody>
      </p:sp>
      <p:sp>
        <p:nvSpPr>
          <p:cNvPr id="3" name="日期占位符 3"/>
          <p:cNvSpPr>
            <a:spLocks noGrp="1" noChangeArrowheads="1"/>
          </p:cNvSpPr>
          <p:nvPr>
            <p:ph type="dt" sz="half" idx="10"/>
          </p:nvPr>
        </p:nvSpPr>
        <p:spPr/>
        <p:txBody>
          <a:bodyPr/>
          <a:lstStyle>
            <a:lvl1pPr>
              <a:defRPr>
                <a:latin typeface="楷体_GB2312" pitchFamily="49" charset="-122"/>
                <a:ea typeface="楷体_GB2312" pitchFamily="49" charset="-122"/>
              </a:defRPr>
            </a:lvl1pPr>
          </a:lstStyle>
          <a:p>
            <a:pPr>
              <a:defRPr/>
            </a:pPr>
            <a:fld id="{85F3D0F3-3715-4040-9226-F08A11F9C1AF}" type="datetime1">
              <a:rPr lang="en-US" altLang="zh-CN"/>
              <a:pPr>
                <a:defRPr/>
              </a:pPr>
              <a:t>10/21/2020</a:t>
            </a:fld>
            <a:endParaRPr lang="zh-CN" altLang="en-US" sz="1800">
              <a:solidFill>
                <a:srgbClr val="000000"/>
              </a:solidFill>
              <a:ea typeface="宋体" panose="02010600030101010101" pitchFamily="2" charset="-122"/>
            </a:endParaRPr>
          </a:p>
        </p:txBody>
      </p:sp>
      <p:sp>
        <p:nvSpPr>
          <p:cNvPr id="4" name="页脚占位符 4"/>
          <p:cNvSpPr>
            <a:spLocks noGrp="1" noChangeArrowheads="1"/>
          </p:cNvSpPr>
          <p:nvPr>
            <p:ph type="ftr" sz="quarter" idx="11"/>
          </p:nvPr>
        </p:nvSpPr>
        <p:spPr/>
        <p:txBody>
          <a:bodyPr/>
          <a:lstStyle>
            <a:lvl1pPr>
              <a:defRPr>
                <a:latin typeface="楷体_GB2312" pitchFamily="49" charset="-122"/>
              </a:defRPr>
            </a:lvl1pPr>
          </a:lstStyle>
          <a:p>
            <a:pPr>
              <a:defRPr/>
            </a:pPr>
            <a:endParaRPr lang="zh-CN" altLang="en-US"/>
          </a:p>
        </p:txBody>
      </p:sp>
      <p:sp>
        <p:nvSpPr>
          <p:cNvPr id="5" name="灯片编号占位符 5"/>
          <p:cNvSpPr>
            <a:spLocks noGrp="1" noChangeArrowheads="1"/>
          </p:cNvSpPr>
          <p:nvPr>
            <p:ph type="sldNum" sz="quarter" idx="12"/>
          </p:nvPr>
        </p:nvSpPr>
        <p:spPr/>
        <p:txBody>
          <a:bodyPr/>
          <a:lstStyle>
            <a:lvl1pPr>
              <a:defRPr>
                <a:latin typeface="楷体_GB2312" pitchFamily="49" charset="-122"/>
                <a:ea typeface="楷体_GB2312" pitchFamily="49" charset="-122"/>
              </a:defRPr>
            </a:lvl1pPr>
          </a:lstStyle>
          <a:p>
            <a:fld id="{C8C1E676-BE38-4CAB-95E0-1F5CDC8D31CC}" type="slidenum">
              <a:rPr lang="zh-CN" altLang="en-US"/>
              <a:pPr/>
              <a:t>‹#›</a:t>
            </a:fld>
            <a:endParaRPr lang="en-US" altLang="zh-CN" sz="1800">
              <a:solidFill>
                <a:srgbClr val="000000"/>
              </a:solidFill>
              <a:ea typeface="宋体" panose="02010600030101010101" pitchFamily="2" charset="-122"/>
            </a:endParaRPr>
          </a:p>
        </p:txBody>
      </p:sp>
    </p:spTree>
    <p:extLst>
      <p:ext uri="{BB962C8B-B14F-4D97-AF65-F5344CB8AC3E}">
        <p14:creationId xmlns:p14="http://schemas.microsoft.com/office/powerpoint/2010/main" xmlns="" val="394373223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4_自定义版式">
    <p:spTree>
      <p:nvGrpSpPr>
        <p:cNvPr id="1" name=""/>
        <p:cNvGrpSpPr/>
        <p:nvPr/>
      </p:nvGrpSpPr>
      <p:grpSpPr>
        <a:xfrm>
          <a:off x="0" y="0"/>
          <a:ext cx="0" cy="0"/>
          <a:chOff x="0" y="0"/>
          <a:chExt cx="0" cy="0"/>
        </a:xfrm>
      </p:grpSpPr>
      <p:cxnSp>
        <p:nvCxnSpPr>
          <p:cNvPr id="4" name="直接连接符 3"/>
          <p:cNvCxnSpPr/>
          <p:nvPr userDrawn="1"/>
        </p:nvCxnSpPr>
        <p:spPr>
          <a:xfrm>
            <a:off x="0" y="1052493"/>
            <a:ext cx="9144000" cy="0"/>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Freeform 5"/>
          <p:cNvSpPr>
            <a:spLocks noChangeAspect="1"/>
          </p:cNvSpPr>
          <p:nvPr userDrawn="1"/>
        </p:nvSpPr>
        <p:spPr bwMode="auto">
          <a:xfrm>
            <a:off x="98746" y="398487"/>
            <a:ext cx="384458" cy="512610"/>
          </a:xfrm>
          <a:custGeom>
            <a:avLst/>
            <a:gdLst>
              <a:gd name="T0" fmla="*/ 2313 w 16074"/>
              <a:gd name="T1" fmla="*/ 11564 h 16128"/>
              <a:gd name="T2" fmla="*/ 3529 w 16074"/>
              <a:gd name="T3" fmla="*/ 12395 h 16128"/>
              <a:gd name="T4" fmla="*/ 4818 w 16074"/>
              <a:gd name="T5" fmla="*/ 13031 h 16128"/>
              <a:gd name="T6" fmla="*/ 6189 w 16074"/>
              <a:gd name="T7" fmla="*/ 13418 h 16128"/>
              <a:gd name="T8" fmla="*/ 7653 w 16074"/>
              <a:gd name="T9" fmla="*/ 13501 h 16128"/>
              <a:gd name="T10" fmla="*/ 9219 w 16074"/>
              <a:gd name="T11" fmla="*/ 13224 h 16128"/>
              <a:gd name="T12" fmla="*/ 5225 w 16074"/>
              <a:gd name="T13" fmla="*/ 7326 h 16128"/>
              <a:gd name="T14" fmla="*/ 5604 w 16074"/>
              <a:gd name="T15" fmla="*/ 2588 h 16128"/>
              <a:gd name="T16" fmla="*/ 5918 w 16074"/>
              <a:gd name="T17" fmla="*/ 2680 h 16128"/>
              <a:gd name="T18" fmla="*/ 6274 w 16074"/>
              <a:gd name="T19" fmla="*/ 2719 h 16128"/>
              <a:gd name="T20" fmla="*/ 6671 w 16074"/>
              <a:gd name="T21" fmla="*/ 2688 h 16128"/>
              <a:gd name="T22" fmla="*/ 7102 w 16074"/>
              <a:gd name="T23" fmla="*/ 2577 h 16128"/>
              <a:gd name="T24" fmla="*/ 7563 w 16074"/>
              <a:gd name="T25" fmla="*/ 2375 h 16128"/>
              <a:gd name="T26" fmla="*/ 8053 w 16074"/>
              <a:gd name="T27" fmla="*/ 2066 h 16128"/>
              <a:gd name="T28" fmla="*/ 12930 w 16074"/>
              <a:gd name="T29" fmla="*/ 10057 h 16128"/>
              <a:gd name="T30" fmla="*/ 13396 w 16074"/>
              <a:gd name="T31" fmla="*/ 8301 h 16128"/>
              <a:gd name="T32" fmla="*/ 13347 w 16074"/>
              <a:gd name="T33" fmla="*/ 6443 h 16128"/>
              <a:gd name="T34" fmla="*/ 12801 w 16074"/>
              <a:gd name="T35" fmla="*/ 4583 h 16128"/>
              <a:gd name="T36" fmla="*/ 11773 w 16074"/>
              <a:gd name="T37" fmla="*/ 2822 h 16128"/>
              <a:gd name="T38" fmla="*/ 10277 w 16074"/>
              <a:gd name="T39" fmla="*/ 1262 h 16128"/>
              <a:gd name="T40" fmla="*/ 8329 w 16074"/>
              <a:gd name="T41" fmla="*/ 0 h 16128"/>
              <a:gd name="T42" fmla="*/ 10526 w 16074"/>
              <a:gd name="T43" fmla="*/ 458 h 16128"/>
              <a:gd name="T44" fmla="*/ 12659 w 16074"/>
              <a:gd name="T45" fmla="*/ 1583 h 16128"/>
              <a:gd name="T46" fmla="*/ 14464 w 16074"/>
              <a:gd name="T47" fmla="*/ 3304 h 16128"/>
              <a:gd name="T48" fmla="*/ 15679 w 16074"/>
              <a:gd name="T49" fmla="*/ 5557 h 16128"/>
              <a:gd name="T50" fmla="*/ 16044 w 16074"/>
              <a:gd name="T51" fmla="*/ 8271 h 16128"/>
              <a:gd name="T52" fmla="*/ 15294 w 16074"/>
              <a:gd name="T53" fmla="*/ 11379 h 16128"/>
              <a:gd name="T54" fmla="*/ 12655 w 16074"/>
              <a:gd name="T55" fmla="*/ 14684 h 16128"/>
              <a:gd name="T56" fmla="*/ 10870 w 16074"/>
              <a:gd name="T57" fmla="*/ 15495 h 16128"/>
              <a:gd name="T58" fmla="*/ 9145 w 16074"/>
              <a:gd name="T59" fmla="*/ 15974 h 16128"/>
              <a:gd name="T60" fmla="*/ 7486 w 16074"/>
              <a:gd name="T61" fmla="*/ 16128 h 16128"/>
              <a:gd name="T62" fmla="*/ 5906 w 16074"/>
              <a:gd name="T63" fmla="*/ 15967 h 16128"/>
              <a:gd name="T64" fmla="*/ 4415 w 16074"/>
              <a:gd name="T65" fmla="*/ 15498 h 16128"/>
              <a:gd name="T66" fmla="*/ 3023 w 16074"/>
              <a:gd name="T67" fmla="*/ 14731 h 16128"/>
              <a:gd name="T68" fmla="*/ 2528 w 16074"/>
              <a:gd name="T69" fmla="*/ 14487 h 16128"/>
              <a:gd name="T70" fmla="*/ 2530 w 16074"/>
              <a:gd name="T71" fmla="*/ 14735 h 16128"/>
              <a:gd name="T72" fmla="*/ 2473 w 16074"/>
              <a:gd name="T73" fmla="*/ 14983 h 16128"/>
              <a:gd name="T74" fmla="*/ 2363 w 16074"/>
              <a:gd name="T75" fmla="*/ 15222 h 16128"/>
              <a:gd name="T76" fmla="*/ 2207 w 16074"/>
              <a:gd name="T77" fmla="*/ 15444 h 16128"/>
              <a:gd name="T78" fmla="*/ 2013 w 16074"/>
              <a:gd name="T79" fmla="*/ 15642 h 16128"/>
              <a:gd name="T80" fmla="*/ 1779 w 16074"/>
              <a:gd name="T81" fmla="*/ 15812 h 16128"/>
              <a:gd name="T82" fmla="*/ 1496 w 16074"/>
              <a:gd name="T83" fmla="*/ 15944 h 16128"/>
              <a:gd name="T84" fmla="*/ 1210 w 16074"/>
              <a:gd name="T85" fmla="*/ 16001 h 16128"/>
              <a:gd name="T86" fmla="*/ 933 w 16074"/>
              <a:gd name="T87" fmla="*/ 15986 h 16128"/>
              <a:gd name="T88" fmla="*/ 671 w 16074"/>
              <a:gd name="T89" fmla="*/ 15902 h 16128"/>
              <a:gd name="T90" fmla="*/ 436 w 16074"/>
              <a:gd name="T91" fmla="*/ 15751 h 16128"/>
              <a:gd name="T92" fmla="*/ 234 w 16074"/>
              <a:gd name="T93" fmla="*/ 15534 h 16128"/>
              <a:gd name="T94" fmla="*/ 33 w 16074"/>
              <a:gd name="T95" fmla="*/ 15112 h 16128"/>
              <a:gd name="T96" fmla="*/ 17 w 16074"/>
              <a:gd name="T97" fmla="*/ 14651 h 16128"/>
              <a:gd name="T98" fmla="*/ 179 w 16074"/>
              <a:gd name="T99" fmla="*/ 14226 h 16128"/>
              <a:gd name="T100" fmla="*/ 478 w 16074"/>
              <a:gd name="T101" fmla="*/ 13874 h 16128"/>
              <a:gd name="T102" fmla="*/ 878 w 16074"/>
              <a:gd name="T103" fmla="*/ 13632 h 16128"/>
              <a:gd name="T104" fmla="*/ 1339 w 16074"/>
              <a:gd name="T105" fmla="*/ 13536 h 16128"/>
              <a:gd name="T106" fmla="*/ 1477 w 16074"/>
              <a:gd name="T107" fmla="*/ 13406 h 16128"/>
              <a:gd name="T108" fmla="*/ 1100 w 16074"/>
              <a:gd name="T109" fmla="*/ 12990 h 16128"/>
              <a:gd name="T110" fmla="*/ 736 w 16074"/>
              <a:gd name="T111" fmla="*/ 12545 h 16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074" h="16128">
                <a:moveTo>
                  <a:pt x="454" y="12169"/>
                </a:moveTo>
                <a:lnTo>
                  <a:pt x="1614" y="10993"/>
                </a:lnTo>
                <a:lnTo>
                  <a:pt x="1844" y="11188"/>
                </a:lnTo>
                <a:lnTo>
                  <a:pt x="2077" y="11378"/>
                </a:lnTo>
                <a:lnTo>
                  <a:pt x="2313" y="11564"/>
                </a:lnTo>
                <a:lnTo>
                  <a:pt x="2550" y="11742"/>
                </a:lnTo>
                <a:lnTo>
                  <a:pt x="2792" y="11916"/>
                </a:lnTo>
                <a:lnTo>
                  <a:pt x="3035" y="12083"/>
                </a:lnTo>
                <a:lnTo>
                  <a:pt x="3280" y="12242"/>
                </a:lnTo>
                <a:lnTo>
                  <a:pt x="3529" y="12395"/>
                </a:lnTo>
                <a:lnTo>
                  <a:pt x="3781" y="12540"/>
                </a:lnTo>
                <a:lnTo>
                  <a:pt x="4035" y="12677"/>
                </a:lnTo>
                <a:lnTo>
                  <a:pt x="4293" y="12804"/>
                </a:lnTo>
                <a:lnTo>
                  <a:pt x="4554" y="12923"/>
                </a:lnTo>
                <a:lnTo>
                  <a:pt x="4818" y="13031"/>
                </a:lnTo>
                <a:lnTo>
                  <a:pt x="5086" y="13131"/>
                </a:lnTo>
                <a:lnTo>
                  <a:pt x="5356" y="13220"/>
                </a:lnTo>
                <a:lnTo>
                  <a:pt x="5630" y="13298"/>
                </a:lnTo>
                <a:lnTo>
                  <a:pt x="5908" y="13364"/>
                </a:lnTo>
                <a:lnTo>
                  <a:pt x="6189" y="13418"/>
                </a:lnTo>
                <a:lnTo>
                  <a:pt x="6474" y="13461"/>
                </a:lnTo>
                <a:lnTo>
                  <a:pt x="6763" y="13491"/>
                </a:lnTo>
                <a:lnTo>
                  <a:pt x="7056" y="13508"/>
                </a:lnTo>
                <a:lnTo>
                  <a:pt x="7352" y="13511"/>
                </a:lnTo>
                <a:lnTo>
                  <a:pt x="7653" y="13501"/>
                </a:lnTo>
                <a:lnTo>
                  <a:pt x="7958" y="13476"/>
                </a:lnTo>
                <a:lnTo>
                  <a:pt x="8267" y="13437"/>
                </a:lnTo>
                <a:lnTo>
                  <a:pt x="8579" y="13381"/>
                </a:lnTo>
                <a:lnTo>
                  <a:pt x="8897" y="13311"/>
                </a:lnTo>
                <a:lnTo>
                  <a:pt x="9219" y="13224"/>
                </a:lnTo>
                <a:lnTo>
                  <a:pt x="9546" y="13121"/>
                </a:lnTo>
                <a:lnTo>
                  <a:pt x="9877" y="13001"/>
                </a:lnTo>
                <a:lnTo>
                  <a:pt x="10212" y="12863"/>
                </a:lnTo>
                <a:lnTo>
                  <a:pt x="10554" y="12708"/>
                </a:lnTo>
                <a:lnTo>
                  <a:pt x="5225" y="7326"/>
                </a:lnTo>
                <a:lnTo>
                  <a:pt x="3765" y="8813"/>
                </a:lnTo>
                <a:lnTo>
                  <a:pt x="1503" y="6582"/>
                </a:lnTo>
                <a:lnTo>
                  <a:pt x="5491" y="2537"/>
                </a:lnTo>
                <a:lnTo>
                  <a:pt x="5547" y="2563"/>
                </a:lnTo>
                <a:lnTo>
                  <a:pt x="5604" y="2588"/>
                </a:lnTo>
                <a:lnTo>
                  <a:pt x="5663" y="2610"/>
                </a:lnTo>
                <a:lnTo>
                  <a:pt x="5724" y="2631"/>
                </a:lnTo>
                <a:lnTo>
                  <a:pt x="5787" y="2649"/>
                </a:lnTo>
                <a:lnTo>
                  <a:pt x="5852" y="2666"/>
                </a:lnTo>
                <a:lnTo>
                  <a:pt x="5918" y="2680"/>
                </a:lnTo>
                <a:lnTo>
                  <a:pt x="5986" y="2693"/>
                </a:lnTo>
                <a:lnTo>
                  <a:pt x="6055" y="2703"/>
                </a:lnTo>
                <a:lnTo>
                  <a:pt x="6127" y="2711"/>
                </a:lnTo>
                <a:lnTo>
                  <a:pt x="6200" y="2716"/>
                </a:lnTo>
                <a:lnTo>
                  <a:pt x="6274" y="2719"/>
                </a:lnTo>
                <a:lnTo>
                  <a:pt x="6351" y="2719"/>
                </a:lnTo>
                <a:lnTo>
                  <a:pt x="6429" y="2716"/>
                </a:lnTo>
                <a:lnTo>
                  <a:pt x="6508" y="2710"/>
                </a:lnTo>
                <a:lnTo>
                  <a:pt x="6588" y="2700"/>
                </a:lnTo>
                <a:lnTo>
                  <a:pt x="6671" y="2688"/>
                </a:lnTo>
                <a:lnTo>
                  <a:pt x="6755" y="2673"/>
                </a:lnTo>
                <a:lnTo>
                  <a:pt x="6840" y="2654"/>
                </a:lnTo>
                <a:lnTo>
                  <a:pt x="6925" y="2632"/>
                </a:lnTo>
                <a:lnTo>
                  <a:pt x="7013" y="2607"/>
                </a:lnTo>
                <a:lnTo>
                  <a:pt x="7102" y="2577"/>
                </a:lnTo>
                <a:lnTo>
                  <a:pt x="7192" y="2545"/>
                </a:lnTo>
                <a:lnTo>
                  <a:pt x="7283" y="2508"/>
                </a:lnTo>
                <a:lnTo>
                  <a:pt x="7375" y="2468"/>
                </a:lnTo>
                <a:lnTo>
                  <a:pt x="7469" y="2423"/>
                </a:lnTo>
                <a:lnTo>
                  <a:pt x="7563" y="2375"/>
                </a:lnTo>
                <a:lnTo>
                  <a:pt x="7659" y="2321"/>
                </a:lnTo>
                <a:lnTo>
                  <a:pt x="7756" y="2265"/>
                </a:lnTo>
                <a:lnTo>
                  <a:pt x="7854" y="2203"/>
                </a:lnTo>
                <a:lnTo>
                  <a:pt x="7953" y="2137"/>
                </a:lnTo>
                <a:lnTo>
                  <a:pt x="8053" y="2066"/>
                </a:lnTo>
                <a:lnTo>
                  <a:pt x="9204" y="3243"/>
                </a:lnTo>
                <a:lnTo>
                  <a:pt x="7220" y="5296"/>
                </a:lnTo>
                <a:lnTo>
                  <a:pt x="12597" y="10708"/>
                </a:lnTo>
                <a:lnTo>
                  <a:pt x="12775" y="10387"/>
                </a:lnTo>
                <a:lnTo>
                  <a:pt x="12930" y="10057"/>
                </a:lnTo>
                <a:lnTo>
                  <a:pt x="13065" y="9719"/>
                </a:lnTo>
                <a:lnTo>
                  <a:pt x="13179" y="9373"/>
                </a:lnTo>
                <a:lnTo>
                  <a:pt x="13271" y="9022"/>
                </a:lnTo>
                <a:lnTo>
                  <a:pt x="13344" y="8664"/>
                </a:lnTo>
                <a:lnTo>
                  <a:pt x="13396" y="8301"/>
                </a:lnTo>
                <a:lnTo>
                  <a:pt x="13426" y="7934"/>
                </a:lnTo>
                <a:lnTo>
                  <a:pt x="13437" y="7564"/>
                </a:lnTo>
                <a:lnTo>
                  <a:pt x="13427" y="7192"/>
                </a:lnTo>
                <a:lnTo>
                  <a:pt x="13398" y="6818"/>
                </a:lnTo>
                <a:lnTo>
                  <a:pt x="13347" y="6443"/>
                </a:lnTo>
                <a:lnTo>
                  <a:pt x="13277" y="6068"/>
                </a:lnTo>
                <a:lnTo>
                  <a:pt x="13188" y="5694"/>
                </a:lnTo>
                <a:lnTo>
                  <a:pt x="13079" y="5321"/>
                </a:lnTo>
                <a:lnTo>
                  <a:pt x="12949" y="4950"/>
                </a:lnTo>
                <a:lnTo>
                  <a:pt x="12801" y="4583"/>
                </a:lnTo>
                <a:lnTo>
                  <a:pt x="12634" y="4220"/>
                </a:lnTo>
                <a:lnTo>
                  <a:pt x="12447" y="3862"/>
                </a:lnTo>
                <a:lnTo>
                  <a:pt x="12241" y="3509"/>
                </a:lnTo>
                <a:lnTo>
                  <a:pt x="12017" y="3162"/>
                </a:lnTo>
                <a:lnTo>
                  <a:pt x="11773" y="2822"/>
                </a:lnTo>
                <a:lnTo>
                  <a:pt x="11511" y="2492"/>
                </a:lnTo>
                <a:lnTo>
                  <a:pt x="11230" y="2169"/>
                </a:lnTo>
                <a:lnTo>
                  <a:pt x="10931" y="1856"/>
                </a:lnTo>
                <a:lnTo>
                  <a:pt x="10613" y="1553"/>
                </a:lnTo>
                <a:lnTo>
                  <a:pt x="10277" y="1262"/>
                </a:lnTo>
                <a:lnTo>
                  <a:pt x="9924" y="982"/>
                </a:lnTo>
                <a:lnTo>
                  <a:pt x="9551" y="716"/>
                </a:lnTo>
                <a:lnTo>
                  <a:pt x="9162" y="463"/>
                </a:lnTo>
                <a:lnTo>
                  <a:pt x="8754" y="224"/>
                </a:lnTo>
                <a:lnTo>
                  <a:pt x="8329" y="0"/>
                </a:lnTo>
                <a:lnTo>
                  <a:pt x="8761" y="35"/>
                </a:lnTo>
                <a:lnTo>
                  <a:pt x="9199" y="99"/>
                </a:lnTo>
                <a:lnTo>
                  <a:pt x="9641" y="192"/>
                </a:lnTo>
                <a:lnTo>
                  <a:pt x="10084" y="310"/>
                </a:lnTo>
                <a:lnTo>
                  <a:pt x="10526" y="458"/>
                </a:lnTo>
                <a:lnTo>
                  <a:pt x="10966" y="632"/>
                </a:lnTo>
                <a:lnTo>
                  <a:pt x="11402" y="832"/>
                </a:lnTo>
                <a:lnTo>
                  <a:pt x="11830" y="1057"/>
                </a:lnTo>
                <a:lnTo>
                  <a:pt x="12250" y="1307"/>
                </a:lnTo>
                <a:lnTo>
                  <a:pt x="12659" y="1583"/>
                </a:lnTo>
                <a:lnTo>
                  <a:pt x="13054" y="1881"/>
                </a:lnTo>
                <a:lnTo>
                  <a:pt x="13435" y="2203"/>
                </a:lnTo>
                <a:lnTo>
                  <a:pt x="13798" y="2548"/>
                </a:lnTo>
                <a:lnTo>
                  <a:pt x="14141" y="2915"/>
                </a:lnTo>
                <a:lnTo>
                  <a:pt x="14464" y="3304"/>
                </a:lnTo>
                <a:lnTo>
                  <a:pt x="14762" y="3714"/>
                </a:lnTo>
                <a:lnTo>
                  <a:pt x="15036" y="4146"/>
                </a:lnTo>
                <a:lnTo>
                  <a:pt x="15281" y="4596"/>
                </a:lnTo>
                <a:lnTo>
                  <a:pt x="15496" y="5067"/>
                </a:lnTo>
                <a:lnTo>
                  <a:pt x="15679" y="5557"/>
                </a:lnTo>
                <a:lnTo>
                  <a:pt x="15829" y="6065"/>
                </a:lnTo>
                <a:lnTo>
                  <a:pt x="15942" y="6591"/>
                </a:lnTo>
                <a:lnTo>
                  <a:pt x="16016" y="7135"/>
                </a:lnTo>
                <a:lnTo>
                  <a:pt x="16052" y="7695"/>
                </a:lnTo>
                <a:lnTo>
                  <a:pt x="16044" y="8271"/>
                </a:lnTo>
                <a:lnTo>
                  <a:pt x="15991" y="8863"/>
                </a:lnTo>
                <a:lnTo>
                  <a:pt x="15892" y="9471"/>
                </a:lnTo>
                <a:lnTo>
                  <a:pt x="15744" y="10093"/>
                </a:lnTo>
                <a:lnTo>
                  <a:pt x="15545" y="10729"/>
                </a:lnTo>
                <a:lnTo>
                  <a:pt x="15294" y="11379"/>
                </a:lnTo>
                <a:lnTo>
                  <a:pt x="14987" y="12042"/>
                </a:lnTo>
                <a:lnTo>
                  <a:pt x="14623" y="12717"/>
                </a:lnTo>
                <a:lnTo>
                  <a:pt x="16074" y="14218"/>
                </a:lnTo>
                <a:lnTo>
                  <a:pt x="14156" y="16081"/>
                </a:lnTo>
                <a:lnTo>
                  <a:pt x="12655" y="14684"/>
                </a:lnTo>
                <a:lnTo>
                  <a:pt x="12293" y="14873"/>
                </a:lnTo>
                <a:lnTo>
                  <a:pt x="11934" y="15048"/>
                </a:lnTo>
                <a:lnTo>
                  <a:pt x="11578" y="15211"/>
                </a:lnTo>
                <a:lnTo>
                  <a:pt x="11223" y="15360"/>
                </a:lnTo>
                <a:lnTo>
                  <a:pt x="10870" y="15495"/>
                </a:lnTo>
                <a:lnTo>
                  <a:pt x="10520" y="15617"/>
                </a:lnTo>
                <a:lnTo>
                  <a:pt x="10173" y="15726"/>
                </a:lnTo>
                <a:lnTo>
                  <a:pt x="9828" y="15822"/>
                </a:lnTo>
                <a:lnTo>
                  <a:pt x="9485" y="15904"/>
                </a:lnTo>
                <a:lnTo>
                  <a:pt x="9145" y="15974"/>
                </a:lnTo>
                <a:lnTo>
                  <a:pt x="8808" y="16030"/>
                </a:lnTo>
                <a:lnTo>
                  <a:pt x="8472" y="16074"/>
                </a:lnTo>
                <a:lnTo>
                  <a:pt x="8140" y="16105"/>
                </a:lnTo>
                <a:lnTo>
                  <a:pt x="7812" y="16123"/>
                </a:lnTo>
                <a:lnTo>
                  <a:pt x="7486" y="16128"/>
                </a:lnTo>
                <a:lnTo>
                  <a:pt x="7164" y="16121"/>
                </a:lnTo>
                <a:lnTo>
                  <a:pt x="6845" y="16101"/>
                </a:lnTo>
                <a:lnTo>
                  <a:pt x="6529" y="16069"/>
                </a:lnTo>
                <a:lnTo>
                  <a:pt x="6216" y="16024"/>
                </a:lnTo>
                <a:lnTo>
                  <a:pt x="5906" y="15967"/>
                </a:lnTo>
                <a:lnTo>
                  <a:pt x="5601" y="15897"/>
                </a:lnTo>
                <a:lnTo>
                  <a:pt x="5298" y="15816"/>
                </a:lnTo>
                <a:lnTo>
                  <a:pt x="5001" y="15722"/>
                </a:lnTo>
                <a:lnTo>
                  <a:pt x="4706" y="15616"/>
                </a:lnTo>
                <a:lnTo>
                  <a:pt x="4415" y="15498"/>
                </a:lnTo>
                <a:lnTo>
                  <a:pt x="4129" y="15368"/>
                </a:lnTo>
                <a:lnTo>
                  <a:pt x="3846" y="15227"/>
                </a:lnTo>
                <a:lnTo>
                  <a:pt x="3568" y="15073"/>
                </a:lnTo>
                <a:lnTo>
                  <a:pt x="3293" y="14907"/>
                </a:lnTo>
                <a:lnTo>
                  <a:pt x="3023" y="14731"/>
                </a:lnTo>
                <a:lnTo>
                  <a:pt x="2757" y="14542"/>
                </a:lnTo>
                <a:lnTo>
                  <a:pt x="2496" y="14342"/>
                </a:lnTo>
                <a:lnTo>
                  <a:pt x="2509" y="14390"/>
                </a:lnTo>
                <a:lnTo>
                  <a:pt x="2520" y="14439"/>
                </a:lnTo>
                <a:lnTo>
                  <a:pt x="2528" y="14487"/>
                </a:lnTo>
                <a:lnTo>
                  <a:pt x="2533" y="14536"/>
                </a:lnTo>
                <a:lnTo>
                  <a:pt x="2536" y="14586"/>
                </a:lnTo>
                <a:lnTo>
                  <a:pt x="2537" y="14635"/>
                </a:lnTo>
                <a:lnTo>
                  <a:pt x="2534" y="14686"/>
                </a:lnTo>
                <a:lnTo>
                  <a:pt x="2530" y="14735"/>
                </a:lnTo>
                <a:lnTo>
                  <a:pt x="2523" y="14785"/>
                </a:lnTo>
                <a:lnTo>
                  <a:pt x="2514" y="14835"/>
                </a:lnTo>
                <a:lnTo>
                  <a:pt x="2502" y="14884"/>
                </a:lnTo>
                <a:lnTo>
                  <a:pt x="2489" y="14934"/>
                </a:lnTo>
                <a:lnTo>
                  <a:pt x="2473" y="14983"/>
                </a:lnTo>
                <a:lnTo>
                  <a:pt x="2454" y="15031"/>
                </a:lnTo>
                <a:lnTo>
                  <a:pt x="2434" y="15080"/>
                </a:lnTo>
                <a:lnTo>
                  <a:pt x="2412" y="15127"/>
                </a:lnTo>
                <a:lnTo>
                  <a:pt x="2388" y="15174"/>
                </a:lnTo>
                <a:lnTo>
                  <a:pt x="2363" y="15222"/>
                </a:lnTo>
                <a:lnTo>
                  <a:pt x="2334" y="15267"/>
                </a:lnTo>
                <a:lnTo>
                  <a:pt x="2305" y="15313"/>
                </a:lnTo>
                <a:lnTo>
                  <a:pt x="2275" y="15358"/>
                </a:lnTo>
                <a:lnTo>
                  <a:pt x="2241" y="15401"/>
                </a:lnTo>
                <a:lnTo>
                  <a:pt x="2207" y="15444"/>
                </a:lnTo>
                <a:lnTo>
                  <a:pt x="2171" y="15486"/>
                </a:lnTo>
                <a:lnTo>
                  <a:pt x="2134" y="15526"/>
                </a:lnTo>
                <a:lnTo>
                  <a:pt x="2095" y="15567"/>
                </a:lnTo>
                <a:lnTo>
                  <a:pt x="2055" y="15605"/>
                </a:lnTo>
                <a:lnTo>
                  <a:pt x="2013" y="15642"/>
                </a:lnTo>
                <a:lnTo>
                  <a:pt x="1971" y="15677"/>
                </a:lnTo>
                <a:lnTo>
                  <a:pt x="1927" y="15713"/>
                </a:lnTo>
                <a:lnTo>
                  <a:pt x="1881" y="15745"/>
                </a:lnTo>
                <a:lnTo>
                  <a:pt x="1836" y="15777"/>
                </a:lnTo>
                <a:lnTo>
                  <a:pt x="1779" y="15812"/>
                </a:lnTo>
                <a:lnTo>
                  <a:pt x="1723" y="15845"/>
                </a:lnTo>
                <a:lnTo>
                  <a:pt x="1666" y="15874"/>
                </a:lnTo>
                <a:lnTo>
                  <a:pt x="1610" y="15900"/>
                </a:lnTo>
                <a:lnTo>
                  <a:pt x="1552" y="15923"/>
                </a:lnTo>
                <a:lnTo>
                  <a:pt x="1496" y="15944"/>
                </a:lnTo>
                <a:lnTo>
                  <a:pt x="1438" y="15961"/>
                </a:lnTo>
                <a:lnTo>
                  <a:pt x="1381" y="15975"/>
                </a:lnTo>
                <a:lnTo>
                  <a:pt x="1324" y="15987"/>
                </a:lnTo>
                <a:lnTo>
                  <a:pt x="1267" y="15995"/>
                </a:lnTo>
                <a:lnTo>
                  <a:pt x="1210" y="16001"/>
                </a:lnTo>
                <a:lnTo>
                  <a:pt x="1154" y="16003"/>
                </a:lnTo>
                <a:lnTo>
                  <a:pt x="1098" y="16003"/>
                </a:lnTo>
                <a:lnTo>
                  <a:pt x="1043" y="16000"/>
                </a:lnTo>
                <a:lnTo>
                  <a:pt x="987" y="15995"/>
                </a:lnTo>
                <a:lnTo>
                  <a:pt x="933" y="15986"/>
                </a:lnTo>
                <a:lnTo>
                  <a:pt x="879" y="15975"/>
                </a:lnTo>
                <a:lnTo>
                  <a:pt x="826" y="15961"/>
                </a:lnTo>
                <a:lnTo>
                  <a:pt x="773" y="15944"/>
                </a:lnTo>
                <a:lnTo>
                  <a:pt x="722" y="15924"/>
                </a:lnTo>
                <a:lnTo>
                  <a:pt x="671" y="15902"/>
                </a:lnTo>
                <a:lnTo>
                  <a:pt x="622" y="15877"/>
                </a:lnTo>
                <a:lnTo>
                  <a:pt x="573" y="15849"/>
                </a:lnTo>
                <a:lnTo>
                  <a:pt x="527" y="15819"/>
                </a:lnTo>
                <a:lnTo>
                  <a:pt x="480" y="15786"/>
                </a:lnTo>
                <a:lnTo>
                  <a:pt x="436" y="15751"/>
                </a:lnTo>
                <a:lnTo>
                  <a:pt x="393" y="15713"/>
                </a:lnTo>
                <a:lnTo>
                  <a:pt x="350" y="15671"/>
                </a:lnTo>
                <a:lnTo>
                  <a:pt x="310" y="15628"/>
                </a:lnTo>
                <a:lnTo>
                  <a:pt x="271" y="15583"/>
                </a:lnTo>
                <a:lnTo>
                  <a:pt x="234" y="15534"/>
                </a:lnTo>
                <a:lnTo>
                  <a:pt x="199" y="15483"/>
                </a:lnTo>
                <a:lnTo>
                  <a:pt x="143" y="15391"/>
                </a:lnTo>
                <a:lnTo>
                  <a:pt x="98" y="15299"/>
                </a:lnTo>
                <a:lnTo>
                  <a:pt x="61" y="15206"/>
                </a:lnTo>
                <a:lnTo>
                  <a:pt x="33" y="15112"/>
                </a:lnTo>
                <a:lnTo>
                  <a:pt x="14" y="15019"/>
                </a:lnTo>
                <a:lnTo>
                  <a:pt x="3" y="14925"/>
                </a:lnTo>
                <a:lnTo>
                  <a:pt x="0" y="14833"/>
                </a:lnTo>
                <a:lnTo>
                  <a:pt x="5" y="14741"/>
                </a:lnTo>
                <a:lnTo>
                  <a:pt x="17" y="14651"/>
                </a:lnTo>
                <a:lnTo>
                  <a:pt x="36" y="14562"/>
                </a:lnTo>
                <a:lnTo>
                  <a:pt x="63" y="14475"/>
                </a:lnTo>
                <a:lnTo>
                  <a:pt x="95" y="14389"/>
                </a:lnTo>
                <a:lnTo>
                  <a:pt x="133" y="14307"/>
                </a:lnTo>
                <a:lnTo>
                  <a:pt x="179" y="14226"/>
                </a:lnTo>
                <a:lnTo>
                  <a:pt x="228" y="14148"/>
                </a:lnTo>
                <a:lnTo>
                  <a:pt x="284" y="14075"/>
                </a:lnTo>
                <a:lnTo>
                  <a:pt x="344" y="14004"/>
                </a:lnTo>
                <a:lnTo>
                  <a:pt x="409" y="13938"/>
                </a:lnTo>
                <a:lnTo>
                  <a:pt x="478" y="13874"/>
                </a:lnTo>
                <a:lnTo>
                  <a:pt x="551" y="13816"/>
                </a:lnTo>
                <a:lnTo>
                  <a:pt x="628" y="13762"/>
                </a:lnTo>
                <a:lnTo>
                  <a:pt x="708" y="13714"/>
                </a:lnTo>
                <a:lnTo>
                  <a:pt x="791" y="13670"/>
                </a:lnTo>
                <a:lnTo>
                  <a:pt x="878" y="13632"/>
                </a:lnTo>
                <a:lnTo>
                  <a:pt x="967" y="13601"/>
                </a:lnTo>
                <a:lnTo>
                  <a:pt x="1057" y="13575"/>
                </a:lnTo>
                <a:lnTo>
                  <a:pt x="1150" y="13556"/>
                </a:lnTo>
                <a:lnTo>
                  <a:pt x="1244" y="13542"/>
                </a:lnTo>
                <a:lnTo>
                  <a:pt x="1339" y="13536"/>
                </a:lnTo>
                <a:lnTo>
                  <a:pt x="1436" y="13538"/>
                </a:lnTo>
                <a:lnTo>
                  <a:pt x="1533" y="13548"/>
                </a:lnTo>
                <a:lnTo>
                  <a:pt x="1630" y="13565"/>
                </a:lnTo>
                <a:lnTo>
                  <a:pt x="1553" y="13486"/>
                </a:lnTo>
                <a:lnTo>
                  <a:pt x="1477" y="13406"/>
                </a:lnTo>
                <a:lnTo>
                  <a:pt x="1400" y="13325"/>
                </a:lnTo>
                <a:lnTo>
                  <a:pt x="1324" y="13243"/>
                </a:lnTo>
                <a:lnTo>
                  <a:pt x="1248" y="13159"/>
                </a:lnTo>
                <a:lnTo>
                  <a:pt x="1174" y="13075"/>
                </a:lnTo>
                <a:lnTo>
                  <a:pt x="1100" y="12990"/>
                </a:lnTo>
                <a:lnTo>
                  <a:pt x="1026" y="12903"/>
                </a:lnTo>
                <a:lnTo>
                  <a:pt x="953" y="12815"/>
                </a:lnTo>
                <a:lnTo>
                  <a:pt x="880" y="12726"/>
                </a:lnTo>
                <a:lnTo>
                  <a:pt x="807" y="12636"/>
                </a:lnTo>
                <a:lnTo>
                  <a:pt x="736" y="12545"/>
                </a:lnTo>
                <a:lnTo>
                  <a:pt x="665" y="12453"/>
                </a:lnTo>
                <a:lnTo>
                  <a:pt x="594" y="12359"/>
                </a:lnTo>
                <a:lnTo>
                  <a:pt x="524" y="12264"/>
                </a:lnTo>
                <a:lnTo>
                  <a:pt x="454" y="12169"/>
                </a:lnTo>
                <a:close/>
              </a:path>
            </a:pathLst>
          </a:custGeom>
          <a:solidFill>
            <a:srgbClr val="F9F9F3"/>
          </a:solidFill>
          <a:ln>
            <a:noFill/>
          </a:ln>
          <a:effectLst/>
        </p:spPr>
        <p:txBody>
          <a:bodyPr vert="horz" wrap="square" lIns="68580" tIns="34290" rIns="68580" bIns="34290" numCol="1" anchor="t" anchorCtr="0" compatLnSpc="1"/>
          <a:lstStyle/>
          <a:p>
            <a:endParaRPr lang="zh-CN" altLang="en-US">
              <a:solidFill>
                <a:schemeClr val="tx1"/>
              </a:solidFill>
            </a:endParaRPr>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521086" y="172229"/>
            <a:ext cx="2622914" cy="790511"/>
          </a:xfrm>
          <a:prstGeom prst="rect">
            <a:avLst/>
          </a:prstGeom>
        </p:spPr>
      </p:pic>
      <p:sp>
        <p:nvSpPr>
          <p:cNvPr id="2" name="标题 1"/>
          <p:cNvSpPr>
            <a:spLocks noGrp="1"/>
          </p:cNvSpPr>
          <p:nvPr>
            <p:ph type="title"/>
          </p:nvPr>
        </p:nvSpPr>
        <p:spPr>
          <a:xfrm>
            <a:off x="628650" y="365126"/>
            <a:ext cx="7886700" cy="1325563"/>
          </a:xfrm>
          <a:prstGeom prst="rect">
            <a:avLst/>
          </a:prstGeo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9" name="Content Placeholder 2"/>
          <p:cNvSpPr>
            <a:spLocks noGrp="1"/>
          </p:cNvSpPr>
          <p:nvPr>
            <p:ph idx="1"/>
          </p:nvPr>
        </p:nvSpPr>
        <p:spPr>
          <a:xfrm>
            <a:off x="628650" y="1825625"/>
            <a:ext cx="78867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Tree>
    <p:extLst>
      <p:ext uri="{BB962C8B-B14F-4D97-AF65-F5344CB8AC3E}">
        <p14:creationId xmlns:p14="http://schemas.microsoft.com/office/powerpoint/2010/main" xmlns="" val="182364842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1027" name="文本占位符 2"/>
          <p:cNvSpPr>
            <a:spLocks noGrp="1" noChangeArrowheads="1"/>
          </p:cNvSpPr>
          <p:nvPr>
            <p:ph type="body" idx="9"/>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defRPr sz="1200" noProof="1" smtClean="0">
                <a:solidFill>
                  <a:schemeClr val="tx1">
                    <a:tint val="75000"/>
                  </a:schemeClr>
                </a:solidFill>
                <a:latin typeface="+mn-lt"/>
                <a:ea typeface="+mn-ea"/>
              </a:defRPr>
            </a:lvl1pPr>
          </a:lstStyle>
          <a:p>
            <a:fld id="{9CD11138-6BF4-4FF8-A9B0-E63589D41098}" type="datetime1">
              <a:rPr lang="zh-CN" altLang="en-US"/>
              <a:pPr/>
              <a:t>2020/10/21</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defRPr sz="1200" noProof="1">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25FBAF97-31EF-41B5-A141-A3339E67C37B}"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hf hdr="0" ftr="0" dt="0"/>
  <p:txStyles>
    <p:titleStyle>
      <a:lvl1pPr algn="ctr" rtl="0" fontAlgn="base">
        <a:spcBef>
          <a:spcPct val="0"/>
        </a:spcBef>
        <a:spcAft>
          <a:spcPct val="0"/>
        </a:spcAft>
        <a:defRPr sz="4400" kern="1200">
          <a:solidFill>
            <a:schemeClr val="tx1"/>
          </a:solidFill>
          <a:latin typeface="黑体" panose="02010609060101010101" pitchFamily="49" charset="-122"/>
          <a:ea typeface="黑体" panose="02010609060101010101" pitchFamily="49" charset="-122"/>
          <a:cs typeface="+mj-cs"/>
        </a:defRPr>
      </a:lvl1pPr>
      <a:lvl2pPr algn="ctr" rtl="0" fontAlgn="base">
        <a:spcBef>
          <a:spcPct val="0"/>
        </a:spcBef>
        <a:spcAft>
          <a:spcPct val="0"/>
        </a:spcAft>
        <a:defRPr sz="4400">
          <a:solidFill>
            <a:schemeClr val="tx1"/>
          </a:solidFill>
          <a:latin typeface="黑体" panose="02010609060101010101" pitchFamily="49" charset="-122"/>
          <a:ea typeface="黑体" panose="02010609060101010101" pitchFamily="49" charset="-122"/>
        </a:defRPr>
      </a:lvl2pPr>
      <a:lvl3pPr algn="ctr" rtl="0" fontAlgn="base">
        <a:spcBef>
          <a:spcPct val="0"/>
        </a:spcBef>
        <a:spcAft>
          <a:spcPct val="0"/>
        </a:spcAft>
        <a:defRPr sz="4400">
          <a:solidFill>
            <a:schemeClr val="tx1"/>
          </a:solidFill>
          <a:latin typeface="黑体" panose="02010609060101010101" pitchFamily="49" charset="-122"/>
          <a:ea typeface="黑体" panose="02010609060101010101" pitchFamily="49" charset="-122"/>
        </a:defRPr>
      </a:lvl3pPr>
      <a:lvl4pPr algn="ctr" rtl="0" fontAlgn="base">
        <a:spcBef>
          <a:spcPct val="0"/>
        </a:spcBef>
        <a:spcAft>
          <a:spcPct val="0"/>
        </a:spcAft>
        <a:defRPr sz="4400">
          <a:solidFill>
            <a:schemeClr val="tx1"/>
          </a:solidFill>
          <a:latin typeface="黑体" panose="02010609060101010101" pitchFamily="49" charset="-122"/>
          <a:ea typeface="黑体" panose="02010609060101010101" pitchFamily="49" charset="-122"/>
        </a:defRPr>
      </a:lvl4pPr>
      <a:lvl5pPr algn="ctr" rtl="0" fontAlgn="base">
        <a:spcBef>
          <a:spcPct val="0"/>
        </a:spcBef>
        <a:spcAft>
          <a:spcPct val="0"/>
        </a:spcAft>
        <a:defRPr sz="4400">
          <a:solidFill>
            <a:schemeClr val="tx1"/>
          </a:solidFill>
          <a:latin typeface="黑体" panose="02010609060101010101" pitchFamily="49" charset="-122"/>
          <a:ea typeface="黑体" panose="02010609060101010101" pitchFamily="49" charset="-122"/>
        </a:defRPr>
      </a:lvl5pPr>
      <a:lvl6pPr marL="457200" algn="ctr" rtl="0" fontAlgn="base">
        <a:spcBef>
          <a:spcPct val="0"/>
        </a:spcBef>
        <a:spcAft>
          <a:spcPct val="0"/>
        </a:spcAft>
        <a:defRPr sz="4400">
          <a:solidFill>
            <a:schemeClr val="tx1"/>
          </a:solidFill>
          <a:latin typeface="黑体" panose="02010609060101010101" pitchFamily="49" charset="-122"/>
          <a:ea typeface="黑体" panose="02010609060101010101" pitchFamily="49" charset="-122"/>
        </a:defRPr>
      </a:lvl6pPr>
      <a:lvl7pPr marL="914400" algn="ctr" rtl="0" fontAlgn="base">
        <a:spcBef>
          <a:spcPct val="0"/>
        </a:spcBef>
        <a:spcAft>
          <a:spcPct val="0"/>
        </a:spcAft>
        <a:defRPr sz="4400">
          <a:solidFill>
            <a:schemeClr val="tx1"/>
          </a:solidFill>
          <a:latin typeface="黑体" panose="02010609060101010101" pitchFamily="49" charset="-122"/>
          <a:ea typeface="黑体" panose="02010609060101010101" pitchFamily="49" charset="-122"/>
        </a:defRPr>
      </a:lvl7pPr>
      <a:lvl8pPr marL="1371600" algn="ctr" rtl="0" fontAlgn="base">
        <a:spcBef>
          <a:spcPct val="0"/>
        </a:spcBef>
        <a:spcAft>
          <a:spcPct val="0"/>
        </a:spcAft>
        <a:defRPr sz="4400">
          <a:solidFill>
            <a:schemeClr val="tx1"/>
          </a:solidFill>
          <a:latin typeface="黑体" panose="02010609060101010101" pitchFamily="49" charset="-122"/>
          <a:ea typeface="黑体" panose="02010609060101010101" pitchFamily="49" charset="-122"/>
        </a:defRPr>
      </a:lvl8pPr>
      <a:lvl9pPr marL="1828800" algn="ctr" rtl="0" fontAlgn="base">
        <a:spcBef>
          <a:spcPct val="0"/>
        </a:spcBef>
        <a:spcAft>
          <a:spcPct val="0"/>
        </a:spcAft>
        <a:defRPr sz="4400">
          <a:solidFill>
            <a:schemeClr val="tx1"/>
          </a:solidFill>
          <a:latin typeface="黑体" panose="02010609060101010101" pitchFamily="49" charset="-122"/>
          <a:ea typeface="黑体" panose="02010609060101010101" pitchFamily="49"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黑体" panose="02010609060101010101" pitchFamily="49" charset="-122"/>
          <a:ea typeface="黑体"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jpeg"/></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image" Target="../media/image33.jpeg"/><Relationship Id="rId1" Type="http://schemas.openxmlformats.org/officeDocument/2006/relationships/slideLayout" Target="../slideLayouts/slideLayout4.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1.png"/><Relationship Id="rId10" Type="http://schemas.openxmlformats.org/officeDocument/2006/relationships/image" Target="../media/image40.jpeg"/><Relationship Id="rId4" Type="http://schemas.openxmlformats.org/officeDocument/2006/relationships/image" Target="../media/image35.png"/><Relationship Id="rId9" Type="http://schemas.openxmlformats.org/officeDocument/2006/relationships/image" Target="../media/image3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image" Target="../media/image41.png"/><Relationship Id="rId4" Type="http://schemas.openxmlformats.org/officeDocument/2006/relationships/image" Target="../media/image39.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jpeg"/></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jpeg"/></Relationships>
</file>

<file path=ppt/slides/_rels/slide27.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71.emf"/><Relationship Id="rId5" Type="http://schemas.openxmlformats.org/officeDocument/2006/relationships/image" Target="../media/image70.png"/><Relationship Id="rId4" Type="http://schemas.openxmlformats.org/officeDocument/2006/relationships/image" Target="../media/image69.png"/></Relationships>
</file>

<file path=ppt/slides/_rels/slide28.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75.gif"/><Relationship Id="rId5" Type="http://schemas.openxmlformats.org/officeDocument/2006/relationships/image" Target="../media/image74.jpeg"/><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77.jpeg"/></Relationships>
</file>

<file path=ppt/slides/_rels/slide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18" Type="http://schemas.openxmlformats.org/officeDocument/2006/relationships/image" Target="../media/image95.png"/><Relationship Id="rId26" Type="http://schemas.openxmlformats.org/officeDocument/2006/relationships/image" Target="../media/image103.png"/><Relationship Id="rId3" Type="http://schemas.openxmlformats.org/officeDocument/2006/relationships/image" Target="../media/image80.png"/><Relationship Id="rId21" Type="http://schemas.openxmlformats.org/officeDocument/2006/relationships/image" Target="../media/image98.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5" Type="http://schemas.openxmlformats.org/officeDocument/2006/relationships/image" Target="../media/image102.png"/><Relationship Id="rId33" Type="http://schemas.openxmlformats.org/officeDocument/2006/relationships/image" Target="../media/image110.png"/><Relationship Id="rId2" Type="http://schemas.openxmlformats.org/officeDocument/2006/relationships/image" Target="../media/image79.png"/><Relationship Id="rId16" Type="http://schemas.openxmlformats.org/officeDocument/2006/relationships/image" Target="../media/image93.png"/><Relationship Id="rId20" Type="http://schemas.openxmlformats.org/officeDocument/2006/relationships/image" Target="../media/image97.png"/><Relationship Id="rId29" Type="http://schemas.openxmlformats.org/officeDocument/2006/relationships/image" Target="../media/image10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88.png"/><Relationship Id="rId24" Type="http://schemas.openxmlformats.org/officeDocument/2006/relationships/image" Target="../media/image101.png"/><Relationship Id="rId32" Type="http://schemas.openxmlformats.org/officeDocument/2006/relationships/image" Target="../media/image109.jpeg"/><Relationship Id="rId5" Type="http://schemas.openxmlformats.org/officeDocument/2006/relationships/image" Target="../media/image82.png"/><Relationship Id="rId15" Type="http://schemas.openxmlformats.org/officeDocument/2006/relationships/image" Target="../media/image92.png"/><Relationship Id="rId23" Type="http://schemas.openxmlformats.org/officeDocument/2006/relationships/image" Target="../media/image100.png"/><Relationship Id="rId28" Type="http://schemas.openxmlformats.org/officeDocument/2006/relationships/image" Target="../media/image105.png"/><Relationship Id="rId10" Type="http://schemas.openxmlformats.org/officeDocument/2006/relationships/image" Target="../media/image87.png"/><Relationship Id="rId19" Type="http://schemas.openxmlformats.org/officeDocument/2006/relationships/image" Target="../media/image96.png"/><Relationship Id="rId31" Type="http://schemas.openxmlformats.org/officeDocument/2006/relationships/image" Target="../media/image108.png"/><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1.png"/><Relationship Id="rId22" Type="http://schemas.openxmlformats.org/officeDocument/2006/relationships/image" Target="../media/image99.png"/><Relationship Id="rId27" Type="http://schemas.openxmlformats.org/officeDocument/2006/relationships/image" Target="../media/image104.png"/><Relationship Id="rId30" Type="http://schemas.openxmlformats.org/officeDocument/2006/relationships/image" Target="../media/image107.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77.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oleObject" Target="../embeddings/oleObject1.xls"/></Relationships>
</file>

<file path=ppt/slides/_rels/slide3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77.jpeg"/><Relationship Id="rId4" Type="http://schemas.openxmlformats.org/officeDocument/2006/relationships/image" Target="../media/image114.png"/></Relationships>
</file>

<file path=ppt/slides/_rels/slide34.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5.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png"/></Relationships>
</file>

<file path=ppt/slides/_rels/slide35.xml.rels><?xml version="1.0" encoding="UTF-8" standalone="yes"?>
<Relationships xmlns="http://schemas.openxmlformats.org/package/2006/relationships"><Relationship Id="rId8" Type="http://schemas.openxmlformats.org/officeDocument/2006/relationships/image" Target="../media/image124.jpeg"/><Relationship Id="rId3" Type="http://schemas.openxmlformats.org/officeDocument/2006/relationships/notesSlide" Target="../notesSlides/notesSlide19.xml"/><Relationship Id="rId7" Type="http://schemas.openxmlformats.org/officeDocument/2006/relationships/image" Target="../media/image123.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22.png"/><Relationship Id="rId5" Type="http://schemas.openxmlformats.org/officeDocument/2006/relationships/image" Target="../media/image121.jpeg"/><Relationship Id="rId10" Type="http://schemas.openxmlformats.org/officeDocument/2006/relationships/image" Target="../media/image126.jpeg"/><Relationship Id="rId4" Type="http://schemas.openxmlformats.org/officeDocument/2006/relationships/oleObject" Target="../embeddings/oleObject2.xls"/><Relationship Id="rId9" Type="http://schemas.openxmlformats.org/officeDocument/2006/relationships/image" Target="../media/image125.png"/></Relationships>
</file>

<file path=ppt/slides/_rels/slide3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jpeg"/><Relationship Id="rId1" Type="http://schemas.openxmlformats.org/officeDocument/2006/relationships/slideLayout" Target="../slideLayouts/slideLayout3.xml"/><Relationship Id="rId5" Type="http://schemas.openxmlformats.org/officeDocument/2006/relationships/image" Target="../media/image130.png"/><Relationship Id="rId4" Type="http://schemas.openxmlformats.org/officeDocument/2006/relationships/image" Target="../media/image129.jpeg"/></Relationships>
</file>

<file path=ppt/slides/_rels/slide3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images.google.cn/imgres?imgurl=http://events.venturebeat.com/gamesbeat2010/files/2010/01/facebook-logo.jpg&amp;imgrefurl=http://events.venturebeat.com/gamesbeat2010/&amp;usg=__H-dhnCabhrbpJ4L7jk0qK2JzDUA=&amp;h=301&amp;w=800&amp;sz=79&amp;hl=zh-CN&amp;start=1&amp;um=1&amp;itbs=1&amp;tbnid=zJxMgbsojbq3jM:&amp;tbnh=54&amp;tbnw=143&amp;prev=/images?q=facebook+logo&amp;um=1&amp;hl=zh-CN&amp;newwindow=1&amp;tbs=isch:1" TargetMode="External"/><Relationship Id="rId13" Type="http://schemas.openxmlformats.org/officeDocument/2006/relationships/image" Target="../media/image141.png"/><Relationship Id="rId3" Type="http://schemas.openxmlformats.org/officeDocument/2006/relationships/image" Target="../media/image133.png"/><Relationship Id="rId7" Type="http://schemas.openxmlformats.org/officeDocument/2006/relationships/image" Target="../media/image136.jpeg"/><Relationship Id="rId12" Type="http://schemas.openxmlformats.org/officeDocument/2006/relationships/image" Target="../media/image140.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35.png"/><Relationship Id="rId11" Type="http://schemas.openxmlformats.org/officeDocument/2006/relationships/image" Target="../media/image139.png"/><Relationship Id="rId5" Type="http://schemas.openxmlformats.org/officeDocument/2006/relationships/image" Target="../media/image134.jpeg"/><Relationship Id="rId15" Type="http://schemas.openxmlformats.org/officeDocument/2006/relationships/image" Target="../media/image143.jpeg"/><Relationship Id="rId10" Type="http://schemas.openxmlformats.org/officeDocument/2006/relationships/image" Target="../media/image138.png"/><Relationship Id="rId4" Type="http://schemas.openxmlformats.org/officeDocument/2006/relationships/hyperlink" Target="http://images.google.com.hk/imgres?imgurl=http://images.e800.com.cn/articles/2009/12/18/126111890942420091218100744500.jpg&amp;imgrefurl=http://tech.e800.com.cn/articles/2009/1218/1261118064562_1.html&amp;usg=__4WPxCPn8w1BGQYDUYYEKhOJZ3go=&amp;h=302&amp;w=302&amp;sz=30&amp;hl=zh-CN&amp;start=1&amp;um=1&amp;itbs=1&amp;tbnid=MS01g4Wil1gXVM:&amp;tbnh=116&amp;tbnw=116&amp;prev=/images?q=ie&amp;um=1&amp;hl=zh-CN&amp;lr=&amp;newwindow=1&amp;safe=strict&amp;ndsp=20&amp;tbs=isch:1" TargetMode="External"/><Relationship Id="rId9" Type="http://schemas.openxmlformats.org/officeDocument/2006/relationships/image" Target="../media/image137.jpeg"/><Relationship Id="rId14" Type="http://schemas.openxmlformats.org/officeDocument/2006/relationships/image" Target="../media/image142.png"/></Relationships>
</file>

<file path=ppt/slides/_rels/slide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5.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4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diagramColors" Target="../diagrams/colors3.xml"/><Relationship Id="rId18" Type="http://schemas.microsoft.com/office/2007/relationships/diagramDrawing" Target="../diagrams/drawing2.xml"/><Relationship Id="rId3" Type="http://schemas.openxmlformats.org/officeDocument/2006/relationships/diagramLayout" Target="../diagrams/layout1.xml"/><Relationship Id="rId7" Type="http://schemas.openxmlformats.org/officeDocument/2006/relationships/diagramLayout" Target="../diagrams/layout2.xml"/><Relationship Id="rId12" Type="http://schemas.openxmlformats.org/officeDocument/2006/relationships/diagramQuickStyle" Target="../diagrams/quickStyle3.xml"/><Relationship Id="rId17" Type="http://schemas.microsoft.com/office/2007/relationships/diagramDrawing" Target="../diagrams/drawing1.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2.xml"/><Relationship Id="rId6" Type="http://schemas.openxmlformats.org/officeDocument/2006/relationships/diagramData" Target="../diagrams/data2.xml"/><Relationship Id="rId11" Type="http://schemas.openxmlformats.org/officeDocument/2006/relationships/diagramLayout" Target="../diagrams/layout3.xml"/><Relationship Id="rId5" Type="http://schemas.openxmlformats.org/officeDocument/2006/relationships/diagramColors" Target="../diagrams/colors1.xml"/><Relationship Id="rId10" Type="http://schemas.openxmlformats.org/officeDocument/2006/relationships/diagramData" Target="../diagrams/data3.xml"/><Relationship Id="rId4" Type="http://schemas.openxmlformats.org/officeDocument/2006/relationships/diagramQuickStyle" Target="../diagrams/quickStyle1.xml"/><Relationship Id="rId9" Type="http://schemas.openxmlformats.org/officeDocument/2006/relationships/diagramColors" Target="../diagrams/colors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9.png"/><Relationship Id="rId4" Type="http://schemas.openxmlformats.org/officeDocument/2006/relationships/image" Target="../media/image148.png"/></Relationships>
</file>

<file path=ppt/slides/_rels/slide4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4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image" Target="../media/image156.png"/><Relationship Id="rId1" Type="http://schemas.openxmlformats.org/officeDocument/2006/relationships/slideLayout" Target="../slideLayouts/slideLayout2.xml"/><Relationship Id="rId6" Type="http://schemas.openxmlformats.org/officeDocument/2006/relationships/image" Target="../media/image160.jpeg"/><Relationship Id="rId5" Type="http://schemas.openxmlformats.org/officeDocument/2006/relationships/image" Target="../media/image159.jpeg"/><Relationship Id="rId4" Type="http://schemas.openxmlformats.org/officeDocument/2006/relationships/image" Target="../media/image15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baike.baidu.com/item/%E5%9B%BD%E5%AE%B6%E5%B7%A5%E4%B8%9A%E4%BF%A1%E6%81%AF%E5%AE%89%E5%85%A8%E5%8F%91%E5%B1%95%E7%A0%94%E7%A9%B6%E4%B8%AD%E5%BF%83"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3.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0" y="2708940"/>
            <a:ext cx="9396402" cy="1470025"/>
          </a:xfrm>
        </p:spPr>
        <p:txBody>
          <a:bodyPr>
            <a:noAutofit/>
          </a:bodyPr>
          <a:lstStyle/>
          <a:p>
            <a:pPr>
              <a:lnSpc>
                <a:spcPct val="120000"/>
              </a:lnSpc>
              <a:spcBef>
                <a:spcPts val="1200"/>
              </a:spcBef>
            </a:pPr>
            <a:r>
              <a:rPr lang="zh-CN" altLang="en-US" sz="4000" b="1" dirty="0">
                <a:latin typeface="黑体" pitchFamily="49" charset="-122"/>
              </a:rPr>
              <a:t>国家关键基础</a:t>
            </a:r>
            <a:r>
              <a:rPr lang="zh-CN" altLang="en-US" sz="4000" b="1" dirty="0" smtClean="0">
                <a:latin typeface="黑体" pitchFamily="49" charset="-122"/>
              </a:rPr>
              <a:t>设施工业系统安全</a:t>
            </a:r>
            <a:r>
              <a:rPr lang="en-US" altLang="zh-CN" sz="4000" b="1" dirty="0" smtClean="0">
                <a:latin typeface="黑体" pitchFamily="49" charset="-122"/>
              </a:rPr>
              <a:t/>
            </a:r>
            <a:br>
              <a:rPr lang="en-US" altLang="zh-CN" sz="4000" b="1" dirty="0" smtClean="0">
                <a:latin typeface="黑体" pitchFamily="49" charset="-122"/>
              </a:rPr>
            </a:br>
            <a:r>
              <a:rPr lang="zh-CN" altLang="en-US" sz="4000" b="1" dirty="0" smtClean="0">
                <a:latin typeface="黑体" pitchFamily="49" charset="-122"/>
              </a:rPr>
              <a:t>重大问题思考与建议</a:t>
            </a:r>
            <a:r>
              <a:rPr lang="zh-CN" altLang="zh-CN" sz="4000" dirty="0" smtClean="0">
                <a:latin typeface="黑体" pitchFamily="49" charset="-122"/>
              </a:rPr>
              <a:t/>
            </a:r>
            <a:br>
              <a:rPr lang="zh-CN" altLang="zh-CN" sz="4000" dirty="0" smtClean="0">
                <a:latin typeface="黑体" pitchFamily="49" charset="-122"/>
              </a:rPr>
            </a:br>
            <a:r>
              <a:rPr lang="en-US" altLang="zh-CN" sz="4000" dirty="0" smtClean="0">
                <a:latin typeface="黑体" pitchFamily="49" charset="-122"/>
              </a:rPr>
              <a:t>                          </a:t>
            </a:r>
            <a:endParaRPr lang="zh-CN" altLang="en-US" sz="4000" dirty="0" smtClean="0">
              <a:latin typeface="黑体" pitchFamily="49" charset="-122"/>
            </a:endParaRPr>
          </a:p>
        </p:txBody>
      </p:sp>
      <p:sp>
        <p:nvSpPr>
          <p:cNvPr id="3" name="副标题 2"/>
          <p:cNvSpPr>
            <a:spLocks noGrp="1"/>
          </p:cNvSpPr>
          <p:nvPr>
            <p:ph type="subTitle" idx="1"/>
          </p:nvPr>
        </p:nvSpPr>
        <p:spPr>
          <a:xfrm>
            <a:off x="593967" y="3861036"/>
            <a:ext cx="8208465" cy="1923415"/>
          </a:xfrm>
        </p:spPr>
        <p:txBody>
          <a:bodyPr>
            <a:noAutofit/>
          </a:bodyPr>
          <a:lstStyle/>
          <a:p>
            <a:r>
              <a:rPr lang="zh-CN" altLang="en-US" sz="2800" b="1" dirty="0" smtClean="0">
                <a:solidFill>
                  <a:schemeClr val="tx1"/>
                </a:solidFill>
              </a:rPr>
              <a:t>汇报人：</a:t>
            </a:r>
            <a:r>
              <a:rPr lang="zh-CN" altLang="en-US" sz="2800" dirty="0" smtClean="0">
                <a:solidFill>
                  <a:schemeClr val="tx1"/>
                </a:solidFill>
              </a:rPr>
              <a:t>怀进鹏</a:t>
            </a:r>
            <a:endParaRPr lang="en-US" altLang="zh-CN" sz="2800" dirty="0" smtClean="0">
              <a:solidFill>
                <a:schemeClr val="tx1"/>
              </a:solidFill>
            </a:endParaRPr>
          </a:p>
          <a:p>
            <a:r>
              <a:rPr lang="en-US" altLang="zh-CN" sz="2000" dirty="0" smtClean="0">
                <a:solidFill>
                  <a:schemeClr val="tx1"/>
                </a:solidFill>
                <a:latin typeface="黑体" panose="02010609060101010101" pitchFamily="49" charset="-122"/>
              </a:rPr>
              <a:t>2018</a:t>
            </a:r>
            <a:r>
              <a:rPr lang="zh-CN" altLang="en-US" sz="2000" dirty="0" smtClean="0">
                <a:solidFill>
                  <a:schemeClr val="tx1"/>
                </a:solidFill>
                <a:latin typeface="黑体" panose="02010609060101010101" pitchFamily="49" charset="-122"/>
              </a:rPr>
              <a:t>年</a:t>
            </a:r>
            <a:r>
              <a:rPr lang="en-US" altLang="zh-CN" sz="2000" dirty="0">
                <a:solidFill>
                  <a:schemeClr val="tx1"/>
                </a:solidFill>
                <a:latin typeface="黑体" panose="02010609060101010101" pitchFamily="49" charset="-122"/>
              </a:rPr>
              <a:t>8</a:t>
            </a:r>
            <a:r>
              <a:rPr lang="zh-CN" altLang="en-US" sz="2000" dirty="0" smtClean="0">
                <a:solidFill>
                  <a:schemeClr val="tx1"/>
                </a:solidFill>
                <a:latin typeface="黑体" panose="02010609060101010101" pitchFamily="49" charset="-122"/>
              </a:rPr>
              <a:t>月</a:t>
            </a:r>
            <a:r>
              <a:rPr lang="en-US" altLang="zh-CN" sz="2000" dirty="0" smtClean="0">
                <a:solidFill>
                  <a:schemeClr val="tx1"/>
                </a:solidFill>
                <a:latin typeface="黑体" panose="02010609060101010101" pitchFamily="49" charset="-122"/>
              </a:rPr>
              <a:t>27</a:t>
            </a:r>
            <a:r>
              <a:rPr lang="zh-CN" altLang="en-US" sz="2000" dirty="0" smtClean="0">
                <a:solidFill>
                  <a:schemeClr val="tx1"/>
                </a:solidFill>
                <a:latin typeface="黑体" panose="02010609060101010101" pitchFamily="49" charset="-122"/>
              </a:rPr>
              <a:t>日 </a:t>
            </a:r>
            <a:endParaRPr lang="en-US" altLang="zh-CN" sz="2000" dirty="0" smtClean="0">
              <a:solidFill>
                <a:schemeClr val="tx1"/>
              </a:solidFill>
              <a:latin typeface="黑体" panose="02010609060101010101" pitchFamily="49" charset="-122"/>
            </a:endParaRPr>
          </a:p>
          <a:p>
            <a:endParaRPr lang="en-US" altLang="zh-CN" sz="1600" dirty="0">
              <a:solidFill>
                <a:schemeClr val="tx1"/>
              </a:solidFill>
              <a:latin typeface="黑体" panose="02010609060101010101" pitchFamily="49" charset="-122"/>
            </a:endParaRPr>
          </a:p>
          <a:p>
            <a:r>
              <a:rPr lang="zh-CN" altLang="en-US" sz="2000" b="1" dirty="0" smtClean="0">
                <a:solidFill>
                  <a:schemeClr val="tx1"/>
                </a:solidFill>
              </a:rPr>
              <a:t>参与</a:t>
            </a:r>
            <a:r>
              <a:rPr lang="zh-CN" altLang="en-US" sz="2000" b="1" dirty="0">
                <a:solidFill>
                  <a:schemeClr val="tx1"/>
                </a:solidFill>
              </a:rPr>
              <a:t>单位</a:t>
            </a:r>
            <a:r>
              <a:rPr lang="zh-CN" altLang="en-US" sz="2000" b="1" dirty="0" smtClean="0">
                <a:solidFill>
                  <a:schemeClr val="tx1"/>
                </a:solidFill>
              </a:rPr>
              <a:t>：</a:t>
            </a:r>
            <a:r>
              <a:rPr lang="zh-CN" altLang="en-US" sz="2000" dirty="0" smtClean="0">
                <a:solidFill>
                  <a:schemeClr val="tx1"/>
                </a:solidFill>
                <a:latin typeface="黑体" panose="02010609060101010101" pitchFamily="49" charset="-122"/>
              </a:rPr>
              <a:t>北京航空航天大学</a:t>
            </a:r>
            <a:endParaRPr lang="en-US" altLang="zh-CN" sz="2000" dirty="0" smtClean="0">
              <a:solidFill>
                <a:schemeClr val="tx1"/>
              </a:solidFill>
              <a:latin typeface="黑体" panose="02010609060101010101" pitchFamily="49" charset="-122"/>
            </a:endParaRPr>
          </a:p>
          <a:p>
            <a:r>
              <a:rPr lang="zh-CN" altLang="en-US" sz="2000" dirty="0" smtClean="0">
                <a:solidFill>
                  <a:schemeClr val="tx1"/>
                </a:solidFill>
                <a:latin typeface="黑体" panose="02010609060101010101" pitchFamily="49" charset="-122"/>
              </a:rPr>
              <a:t>工业信息安全发展研究中心</a:t>
            </a:r>
            <a:endParaRPr lang="en-US" altLang="zh-CN" sz="2000" dirty="0" smtClean="0">
              <a:solidFill>
                <a:schemeClr val="tx1"/>
              </a:solidFill>
              <a:latin typeface="黑体" panose="02010609060101010101" pitchFamily="49" charset="-122"/>
            </a:endParaRPr>
          </a:p>
          <a:p>
            <a:r>
              <a:rPr lang="zh-CN" altLang="en-US" sz="2000" dirty="0" smtClean="0">
                <a:solidFill>
                  <a:schemeClr val="tx1"/>
                </a:solidFill>
                <a:latin typeface="黑体" panose="02010609060101010101" pitchFamily="49" charset="-122"/>
              </a:rPr>
              <a:t>中国软件评测中心</a:t>
            </a:r>
          </a:p>
        </p:txBody>
      </p:sp>
      <p:sp>
        <p:nvSpPr>
          <p:cNvPr id="5" name="矩形 4"/>
          <p:cNvSpPr/>
          <p:nvPr/>
        </p:nvSpPr>
        <p:spPr>
          <a:xfrm>
            <a:off x="1839107" y="1457840"/>
            <a:ext cx="5109091" cy="584775"/>
          </a:xfrm>
          <a:prstGeom prst="rect">
            <a:avLst/>
          </a:prstGeom>
        </p:spPr>
        <p:txBody>
          <a:bodyPr wrap="none">
            <a:spAutoFit/>
          </a:bodyPr>
          <a:lstStyle/>
          <a:p>
            <a:r>
              <a:rPr lang="zh-CN" altLang="en-US" sz="3200" b="1" dirty="0" smtClean="0">
                <a:solidFill>
                  <a:schemeClr val="tx2"/>
                </a:solidFill>
                <a:latin typeface="楷体" panose="02010609060101010101" pitchFamily="49" charset="-122"/>
                <a:ea typeface="楷体" panose="02010609060101010101" pitchFamily="49" charset="-122"/>
              </a:rPr>
              <a:t>学部</a:t>
            </a:r>
            <a:r>
              <a:rPr lang="zh-CN" altLang="en-US" sz="3200" b="1" dirty="0">
                <a:solidFill>
                  <a:schemeClr val="tx2"/>
                </a:solidFill>
                <a:latin typeface="楷体" panose="02010609060101010101" pitchFamily="49" charset="-122"/>
                <a:ea typeface="楷体" panose="02010609060101010101" pitchFamily="49" charset="-122"/>
              </a:rPr>
              <a:t>咨询评议</a:t>
            </a:r>
            <a:r>
              <a:rPr lang="zh-CN" altLang="en-US" sz="3200" b="1" dirty="0" smtClean="0">
                <a:solidFill>
                  <a:schemeClr val="tx2"/>
                </a:solidFill>
                <a:latin typeface="楷体" panose="02010609060101010101" pitchFamily="49" charset="-122"/>
                <a:ea typeface="楷体" panose="02010609060101010101" pitchFamily="49" charset="-122"/>
              </a:rPr>
              <a:t>项目</a:t>
            </a:r>
            <a:r>
              <a:rPr lang="zh-CN" altLang="en-US" sz="3200" b="1" dirty="0">
                <a:solidFill>
                  <a:schemeClr val="tx2"/>
                </a:solidFill>
                <a:latin typeface="楷体" panose="02010609060101010101" pitchFamily="49" charset="-122"/>
                <a:ea typeface="楷体" panose="02010609060101010101" pitchFamily="49" charset="-122"/>
              </a:rPr>
              <a:t>结题</a:t>
            </a:r>
            <a:r>
              <a:rPr lang="zh-CN" altLang="en-US" sz="3200" b="1" dirty="0" smtClean="0">
                <a:solidFill>
                  <a:schemeClr val="tx2"/>
                </a:solidFill>
                <a:latin typeface="楷体" panose="02010609060101010101" pitchFamily="49" charset="-122"/>
                <a:ea typeface="楷体" panose="02010609060101010101" pitchFamily="49" charset="-122"/>
              </a:rPr>
              <a:t>报告</a:t>
            </a:r>
            <a:endParaRPr lang="zh-CN" altLang="en-US" sz="3200" b="1" dirty="0">
              <a:solidFill>
                <a:schemeClr val="tx2"/>
              </a:solidFill>
              <a:latin typeface="楷体" panose="02010609060101010101" pitchFamily="49" charset="-122"/>
              <a:ea typeface="楷体" panose="02010609060101010101" pitchFamily="49"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3531388" y="743226"/>
            <a:ext cx="2333625" cy="638771"/>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矩形 105"/>
          <p:cNvSpPr/>
          <p:nvPr/>
        </p:nvSpPr>
        <p:spPr bwMode="auto">
          <a:xfrm>
            <a:off x="4513263" y="3005138"/>
            <a:ext cx="4430712" cy="2058987"/>
          </a:xfrm>
          <a:prstGeom prst="rect">
            <a:avLst/>
          </a:prstGeom>
          <a:solidFill>
            <a:srgbClr val="FFC000">
              <a:alpha val="20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lnSpc>
                <a:spcPct val="150000"/>
              </a:lnSpc>
              <a:defRPr/>
            </a:pPr>
            <a:endParaRPr lang="zh-CN" altLang="en-US" sz="1200">
              <a:ln w="0"/>
              <a:solidFill>
                <a:srgbClr val="FFFFFF"/>
              </a:solidFill>
              <a:effectLst>
                <a:outerShdw blurRad="38100" dist="19050" dir="2700000" algn="tl" rotWithShape="0">
                  <a:srgbClr val="000000">
                    <a:alpha val="40000"/>
                  </a:srgbClr>
                </a:outerShdw>
              </a:effectLst>
            </a:endParaRPr>
          </a:p>
        </p:txBody>
      </p:sp>
      <p:sp>
        <p:nvSpPr>
          <p:cNvPr id="16406" name="矩形 16405"/>
          <p:cNvSpPr/>
          <p:nvPr/>
        </p:nvSpPr>
        <p:spPr bwMode="auto">
          <a:xfrm>
            <a:off x="71438" y="3005138"/>
            <a:ext cx="4429125" cy="3700462"/>
          </a:xfrm>
          <a:prstGeom prst="rect">
            <a:avLst/>
          </a:prstGeom>
          <a:solidFill>
            <a:schemeClr val="tx2">
              <a:lumMod val="40000"/>
              <a:lumOff val="60000"/>
              <a:alpha val="2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lstStyle/>
          <a:p>
            <a:pPr algn="ctr" eaLnBrk="1" hangingPunct="1">
              <a:lnSpc>
                <a:spcPct val="150000"/>
              </a:lnSpc>
              <a:defRPr/>
            </a:pPr>
            <a:endParaRPr lang="zh-CN" altLang="en-US" sz="1200">
              <a:ln w="0"/>
              <a:solidFill>
                <a:srgbClr val="FFFFFF"/>
              </a:solidFill>
              <a:effectLst>
                <a:outerShdw blurRad="38100" dist="19050" dir="2700000" algn="tl" rotWithShape="0">
                  <a:srgbClr val="000000">
                    <a:alpha val="40000"/>
                  </a:srgbClr>
                </a:outerShdw>
              </a:effectLst>
            </a:endParaRPr>
          </a:p>
        </p:txBody>
      </p:sp>
      <p:sp>
        <p:nvSpPr>
          <p:cNvPr id="439301" name="文本框 106"/>
          <p:cNvSpPr txBox="1">
            <a:spLocks noChangeArrowheads="1"/>
          </p:cNvSpPr>
          <p:nvPr/>
        </p:nvSpPr>
        <p:spPr bwMode="auto">
          <a:xfrm>
            <a:off x="250825" y="1125538"/>
            <a:ext cx="8497888" cy="830262"/>
          </a:xfrm>
          <a:prstGeom prst="rect">
            <a:avLst/>
          </a:prstGeom>
          <a:solidFill>
            <a:srgbClr val="004D8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a:solidFill>
                  <a:srgbClr val="FFCC29"/>
                </a:solidFill>
              </a:rPr>
              <a:t>新四基</a:t>
            </a:r>
            <a:r>
              <a:rPr lang="zh-CN" altLang="en-US" sz="2000">
                <a:solidFill>
                  <a:srgbClr val="FFFFFF"/>
                </a:solidFill>
              </a:rPr>
              <a:t>提供用以支撑智能制造的信息数据全面的采集、连接、管理的能力和应用方法的基础设施</a:t>
            </a:r>
          </a:p>
        </p:txBody>
      </p:sp>
      <p:sp>
        <p:nvSpPr>
          <p:cNvPr id="439302" name="矩形 12"/>
          <p:cNvSpPr>
            <a:spLocks noChangeArrowheads="1"/>
          </p:cNvSpPr>
          <p:nvPr/>
        </p:nvSpPr>
        <p:spPr bwMode="auto">
          <a:xfrm>
            <a:off x="468313" y="3144838"/>
            <a:ext cx="18002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b="0">
                <a:solidFill>
                  <a:srgbClr val="333333"/>
                </a:solidFill>
                <a:latin typeface="微软雅黑" panose="020B0503020204020204" pitchFamily="34" charset="-122"/>
                <a:ea typeface="微软雅黑" panose="020B0503020204020204" pitchFamily="34" charset="-122"/>
              </a:rPr>
              <a:t>自动控制与感知</a:t>
            </a:r>
            <a:endParaRPr lang="zh-CN" altLang="en-US" sz="1800">
              <a:solidFill>
                <a:srgbClr val="000000"/>
              </a:solidFill>
              <a:latin typeface="楷体_GB2312" pitchFamily="49" charset="-122"/>
              <a:ea typeface="楷体_GB2312" pitchFamily="49" charset="-122"/>
            </a:endParaRPr>
          </a:p>
        </p:txBody>
      </p:sp>
      <p:sp>
        <p:nvSpPr>
          <p:cNvPr id="439303" name="矩形 13"/>
          <p:cNvSpPr>
            <a:spLocks noChangeArrowheads="1"/>
          </p:cNvSpPr>
          <p:nvPr/>
        </p:nvSpPr>
        <p:spPr bwMode="auto">
          <a:xfrm>
            <a:off x="71438" y="3005138"/>
            <a:ext cx="4699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indent="-9144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lvl="2">
              <a:spcBef>
                <a:spcPts val="2125"/>
              </a:spcBef>
              <a:spcAft>
                <a:spcPts val="563"/>
              </a:spcAft>
              <a:buFontTx/>
              <a:buNone/>
            </a:pPr>
            <a:r>
              <a:rPr lang="en-US" altLang="zh-CN" sz="3600" i="1">
                <a:solidFill>
                  <a:srgbClr val="4F81BD"/>
                </a:solidFill>
                <a:latin typeface="微软雅黑" panose="020B0503020204020204" pitchFamily="34" charset="-122"/>
                <a:ea typeface="微软雅黑" panose="020B0503020204020204" pitchFamily="34" charset="-122"/>
                <a:cs typeface="Times New Roman" panose="02020603050405020304" pitchFamily="18" charset="0"/>
              </a:rPr>
              <a:t>1</a:t>
            </a:r>
            <a:endParaRPr lang="zh-CN" altLang="zh-CN" sz="3600" i="1">
              <a:solidFill>
                <a:srgbClr val="4F81B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9304" name="矩形 16"/>
          <p:cNvSpPr>
            <a:spLocks noChangeArrowheads="1"/>
          </p:cNvSpPr>
          <p:nvPr/>
        </p:nvSpPr>
        <p:spPr bwMode="auto">
          <a:xfrm>
            <a:off x="2665413" y="3144838"/>
            <a:ext cx="1570037"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b="0">
                <a:solidFill>
                  <a:srgbClr val="333333"/>
                </a:solidFill>
                <a:latin typeface="微软雅黑" panose="020B0503020204020204" pitchFamily="34" charset="-122"/>
                <a:ea typeface="微软雅黑" panose="020B0503020204020204" pitchFamily="34" charset="-122"/>
              </a:rPr>
              <a:t>工业核心软件</a:t>
            </a:r>
            <a:endParaRPr lang="zh-CN" altLang="en-US" sz="1800">
              <a:solidFill>
                <a:srgbClr val="000000"/>
              </a:solidFill>
              <a:latin typeface="楷体_GB2312" pitchFamily="49" charset="-122"/>
              <a:ea typeface="楷体_GB2312" pitchFamily="49" charset="-122"/>
            </a:endParaRPr>
          </a:p>
        </p:txBody>
      </p:sp>
      <p:sp>
        <p:nvSpPr>
          <p:cNvPr id="439305" name="矩形 17"/>
          <p:cNvSpPr>
            <a:spLocks noChangeArrowheads="1"/>
          </p:cNvSpPr>
          <p:nvPr/>
        </p:nvSpPr>
        <p:spPr bwMode="auto">
          <a:xfrm>
            <a:off x="2268538" y="3005138"/>
            <a:ext cx="4699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indent="-9144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lvl="2">
              <a:spcBef>
                <a:spcPts val="2125"/>
              </a:spcBef>
              <a:spcAft>
                <a:spcPts val="563"/>
              </a:spcAft>
              <a:buFontTx/>
              <a:buNone/>
            </a:pPr>
            <a:r>
              <a:rPr lang="en-US" altLang="zh-CN" sz="3600" i="1">
                <a:solidFill>
                  <a:srgbClr val="4F81BD"/>
                </a:solidFill>
                <a:latin typeface="微软雅黑" panose="020B0503020204020204" pitchFamily="34" charset="-122"/>
                <a:ea typeface="微软雅黑" panose="020B0503020204020204" pitchFamily="34" charset="-122"/>
                <a:cs typeface="Times New Roman" panose="02020603050405020304" pitchFamily="18" charset="0"/>
              </a:rPr>
              <a:t>2</a:t>
            </a:r>
            <a:endParaRPr lang="zh-CN" altLang="zh-CN" sz="3600" i="1">
              <a:solidFill>
                <a:srgbClr val="4F81B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9306" name="矩形 18"/>
          <p:cNvSpPr>
            <a:spLocks noChangeArrowheads="1"/>
          </p:cNvSpPr>
          <p:nvPr/>
        </p:nvSpPr>
        <p:spPr bwMode="auto">
          <a:xfrm>
            <a:off x="4889500" y="3136900"/>
            <a:ext cx="13382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b="0">
                <a:solidFill>
                  <a:srgbClr val="333333"/>
                </a:solidFill>
                <a:latin typeface="微软雅黑" panose="020B0503020204020204" pitchFamily="34" charset="-122"/>
                <a:ea typeface="微软雅黑" panose="020B0503020204020204" pitchFamily="34" charset="-122"/>
              </a:rPr>
              <a:t>工业互联网</a:t>
            </a:r>
            <a:endParaRPr lang="zh-CN" altLang="en-US" sz="1800">
              <a:solidFill>
                <a:srgbClr val="000000"/>
              </a:solidFill>
              <a:latin typeface="楷体_GB2312" pitchFamily="49" charset="-122"/>
              <a:ea typeface="楷体_GB2312" pitchFamily="49" charset="-122"/>
            </a:endParaRPr>
          </a:p>
        </p:txBody>
      </p:sp>
      <p:sp>
        <p:nvSpPr>
          <p:cNvPr id="439307" name="矩形 19"/>
          <p:cNvSpPr>
            <a:spLocks noChangeArrowheads="1"/>
          </p:cNvSpPr>
          <p:nvPr/>
        </p:nvSpPr>
        <p:spPr bwMode="auto">
          <a:xfrm>
            <a:off x="4492625" y="2997200"/>
            <a:ext cx="4699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indent="-9144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lvl="2">
              <a:spcBef>
                <a:spcPts val="2125"/>
              </a:spcBef>
              <a:spcAft>
                <a:spcPts val="563"/>
              </a:spcAft>
              <a:buFontTx/>
              <a:buNone/>
            </a:pPr>
            <a:r>
              <a:rPr lang="en-US" altLang="zh-CN" sz="3600" i="1">
                <a:solidFill>
                  <a:srgbClr val="4F81BD"/>
                </a:solidFill>
                <a:latin typeface="微软雅黑" panose="020B0503020204020204" pitchFamily="34" charset="-122"/>
                <a:ea typeface="微软雅黑" panose="020B0503020204020204" pitchFamily="34" charset="-122"/>
                <a:cs typeface="Times New Roman" panose="02020603050405020304" pitchFamily="18" charset="0"/>
              </a:rPr>
              <a:t>3</a:t>
            </a:r>
            <a:endParaRPr lang="zh-CN" altLang="zh-CN" sz="3600" i="1">
              <a:solidFill>
                <a:srgbClr val="4F81B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39308" name="矩形 20"/>
          <p:cNvSpPr>
            <a:spLocks noChangeArrowheads="1"/>
          </p:cNvSpPr>
          <p:nvPr/>
        </p:nvSpPr>
        <p:spPr bwMode="auto">
          <a:xfrm>
            <a:off x="6481763" y="3136900"/>
            <a:ext cx="2492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b="0">
                <a:solidFill>
                  <a:srgbClr val="333333"/>
                </a:solidFill>
                <a:latin typeface="微软雅黑" panose="020B0503020204020204" pitchFamily="34" charset="-122"/>
                <a:ea typeface="微软雅黑" panose="020B0503020204020204" pitchFamily="34" charset="-122"/>
              </a:rPr>
              <a:t>工业云和智能服务平台</a:t>
            </a:r>
            <a:endParaRPr lang="zh-CN" altLang="en-US" sz="1800">
              <a:solidFill>
                <a:srgbClr val="000000"/>
              </a:solidFill>
              <a:latin typeface="楷体_GB2312" pitchFamily="49" charset="-122"/>
              <a:ea typeface="楷体_GB2312" pitchFamily="49" charset="-122"/>
            </a:endParaRPr>
          </a:p>
        </p:txBody>
      </p:sp>
      <p:sp>
        <p:nvSpPr>
          <p:cNvPr id="439309" name="矩形 21"/>
          <p:cNvSpPr>
            <a:spLocks noChangeArrowheads="1"/>
          </p:cNvSpPr>
          <p:nvPr/>
        </p:nvSpPr>
        <p:spPr bwMode="auto">
          <a:xfrm>
            <a:off x="6084888" y="2997200"/>
            <a:ext cx="4699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indent="-9144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lvl="2">
              <a:spcBef>
                <a:spcPts val="2125"/>
              </a:spcBef>
              <a:spcAft>
                <a:spcPts val="563"/>
              </a:spcAft>
              <a:buFontTx/>
              <a:buNone/>
            </a:pPr>
            <a:r>
              <a:rPr lang="en-US" altLang="zh-CN" sz="3600" i="1">
                <a:solidFill>
                  <a:srgbClr val="4F81BD"/>
                </a:solidFill>
                <a:latin typeface="微软雅黑" panose="020B0503020204020204" pitchFamily="34" charset="-122"/>
                <a:ea typeface="微软雅黑" panose="020B0503020204020204" pitchFamily="34" charset="-122"/>
                <a:cs typeface="Times New Roman" panose="02020603050405020304" pitchFamily="18" charset="0"/>
              </a:rPr>
              <a:t>4</a:t>
            </a:r>
            <a:endParaRPr lang="zh-CN" altLang="zh-CN" sz="3600" i="1">
              <a:solidFill>
                <a:srgbClr val="4F81B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手杖形箭头 1"/>
          <p:cNvSpPr/>
          <p:nvPr/>
        </p:nvSpPr>
        <p:spPr bwMode="auto">
          <a:xfrm rot="16200000">
            <a:off x="3249613" y="638175"/>
            <a:ext cx="2520950" cy="8804275"/>
          </a:xfrm>
          <a:prstGeom prst="uturnArrow">
            <a:avLst>
              <a:gd name="adj1" fmla="val 10923"/>
              <a:gd name="adj2" fmla="val 12563"/>
              <a:gd name="adj3" fmla="val 18584"/>
              <a:gd name="adj4" fmla="val 42634"/>
              <a:gd name="adj5" fmla="val 100000"/>
            </a:avLst>
          </a:prstGeom>
          <a:solidFill>
            <a:schemeClr val="bg2">
              <a:lumMod val="75000"/>
              <a:alpha val="36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rgbClr val="FFFFFF"/>
              </a:solidFill>
            </a:endParaRPr>
          </a:p>
        </p:txBody>
      </p:sp>
      <p:sp>
        <p:nvSpPr>
          <p:cNvPr id="439311" name="矩形 11"/>
          <p:cNvSpPr>
            <a:spLocks noChangeArrowheads="1"/>
          </p:cNvSpPr>
          <p:nvPr/>
        </p:nvSpPr>
        <p:spPr bwMode="auto">
          <a:xfrm>
            <a:off x="503238" y="3659188"/>
            <a:ext cx="1584325" cy="862012"/>
          </a:xfrm>
          <a:prstGeom prst="rect">
            <a:avLst/>
          </a:prstGeom>
          <a:solidFill>
            <a:schemeClr val="bg1"/>
          </a:solidFill>
          <a:ln w="9525">
            <a:solidFill>
              <a:srgbClr val="004D8E"/>
            </a:solidFill>
            <a:prstDash val="dash"/>
            <a:miter lim="800000"/>
            <a:headEnd/>
            <a:tailEnd/>
          </a:ln>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hangingPunct="1">
              <a:spcBef>
                <a:spcPts val="600"/>
              </a:spcBef>
              <a:buFontTx/>
              <a:buNone/>
            </a:pPr>
            <a:r>
              <a:rPr lang="zh-CN" altLang="en-US" sz="1600">
                <a:solidFill>
                  <a:srgbClr val="000000"/>
                </a:solidFill>
              </a:rPr>
              <a:t>实现数据广泛、灵活、精准的</a:t>
            </a:r>
            <a:r>
              <a:rPr lang="zh-CN" altLang="en-US" sz="1800">
                <a:solidFill>
                  <a:srgbClr val="C00000"/>
                </a:solidFill>
              </a:rPr>
              <a:t>采集</a:t>
            </a:r>
            <a:endParaRPr lang="en-US" altLang="zh-CN" sz="1800">
              <a:solidFill>
                <a:srgbClr val="C00000"/>
              </a:solidFill>
            </a:endParaRPr>
          </a:p>
        </p:txBody>
      </p:sp>
      <p:sp>
        <p:nvSpPr>
          <p:cNvPr id="439312" name="矩形 22"/>
          <p:cNvSpPr>
            <a:spLocks noChangeArrowheads="1"/>
          </p:cNvSpPr>
          <p:nvPr/>
        </p:nvSpPr>
        <p:spPr bwMode="auto">
          <a:xfrm>
            <a:off x="2268538" y="3644900"/>
            <a:ext cx="2160587" cy="892175"/>
          </a:xfrm>
          <a:prstGeom prst="rect">
            <a:avLst/>
          </a:prstGeom>
          <a:solidFill>
            <a:schemeClr val="bg1"/>
          </a:solidFill>
          <a:ln w="9525">
            <a:solidFill>
              <a:srgbClr val="004D8E"/>
            </a:solidFill>
            <a:prstDash val="dash"/>
            <a:miter lim="800000"/>
            <a:headEnd/>
            <a:tailEnd/>
          </a:ln>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a:spcBef>
                <a:spcPts val="600"/>
              </a:spcBef>
              <a:buFontTx/>
              <a:buNone/>
            </a:pPr>
            <a:r>
              <a:rPr lang="zh-CN" altLang="en-US" sz="1600">
                <a:solidFill>
                  <a:srgbClr val="000000"/>
                </a:solidFill>
              </a:rPr>
              <a:t>通过对数据的</a:t>
            </a:r>
            <a:r>
              <a:rPr lang="zh-CN" altLang="en-US" sz="1800">
                <a:solidFill>
                  <a:srgbClr val="C00000"/>
                </a:solidFill>
              </a:rPr>
              <a:t>分析计算</a:t>
            </a:r>
            <a:r>
              <a:rPr lang="zh-CN" altLang="en-US" sz="1600">
                <a:solidFill>
                  <a:srgbClr val="000000"/>
                </a:solidFill>
              </a:rPr>
              <a:t>，将工艺、流程等标准化、产品化</a:t>
            </a:r>
            <a:endParaRPr lang="en-US" altLang="zh-CN" sz="1600">
              <a:solidFill>
                <a:srgbClr val="000000"/>
              </a:solidFill>
            </a:endParaRPr>
          </a:p>
        </p:txBody>
      </p:sp>
      <p:sp>
        <p:nvSpPr>
          <p:cNvPr id="439313" name="矩形 23"/>
          <p:cNvSpPr>
            <a:spLocks noChangeArrowheads="1"/>
          </p:cNvSpPr>
          <p:nvPr/>
        </p:nvSpPr>
        <p:spPr bwMode="auto">
          <a:xfrm>
            <a:off x="4859338" y="3644900"/>
            <a:ext cx="1274762" cy="892175"/>
          </a:xfrm>
          <a:prstGeom prst="rect">
            <a:avLst/>
          </a:prstGeom>
          <a:solidFill>
            <a:schemeClr val="bg1"/>
          </a:solidFill>
          <a:ln w="9525">
            <a:solidFill>
              <a:srgbClr val="004D8E"/>
            </a:solidFill>
            <a:prstDash val="dash"/>
            <a:miter lim="800000"/>
            <a:headEnd/>
            <a:tailEnd/>
          </a:ln>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1600">
                <a:solidFill>
                  <a:srgbClr val="000000"/>
                </a:solidFill>
                <a:latin typeface="微软雅黑" panose="020B0503020204020204" pitchFamily="34" charset="-122"/>
                <a:ea typeface="微软雅黑" panose="020B0503020204020204" pitchFamily="34" charset="-122"/>
              </a:rPr>
              <a:t>具备</a:t>
            </a:r>
            <a:r>
              <a:rPr lang="zh-CN" altLang="en-US" sz="1800">
                <a:solidFill>
                  <a:srgbClr val="C00000"/>
                </a:solidFill>
              </a:rPr>
              <a:t>连接和交互</a:t>
            </a:r>
            <a:r>
              <a:rPr lang="zh-CN" altLang="en-US" sz="1600">
                <a:solidFill>
                  <a:srgbClr val="000000"/>
                </a:solidFill>
                <a:latin typeface="微软雅黑" panose="020B0503020204020204" pitchFamily="34" charset="-122"/>
                <a:ea typeface="微软雅黑" panose="020B0503020204020204" pitchFamily="34" charset="-122"/>
              </a:rPr>
              <a:t>数据的能力</a:t>
            </a:r>
            <a:endParaRPr lang="en-US" altLang="zh-CN" sz="1600">
              <a:solidFill>
                <a:srgbClr val="000000"/>
              </a:solidFill>
              <a:latin typeface="微软雅黑" panose="020B0503020204020204" pitchFamily="34" charset="-122"/>
              <a:ea typeface="微软雅黑" panose="020B0503020204020204" pitchFamily="34" charset="-122"/>
            </a:endParaRPr>
          </a:p>
        </p:txBody>
      </p:sp>
      <p:sp>
        <p:nvSpPr>
          <p:cNvPr id="439314" name="矩形 24"/>
          <p:cNvSpPr>
            <a:spLocks noChangeArrowheads="1"/>
          </p:cNvSpPr>
          <p:nvPr/>
        </p:nvSpPr>
        <p:spPr bwMode="auto">
          <a:xfrm>
            <a:off x="6300788" y="3644900"/>
            <a:ext cx="2089150" cy="892175"/>
          </a:xfrm>
          <a:prstGeom prst="rect">
            <a:avLst/>
          </a:prstGeom>
          <a:solidFill>
            <a:schemeClr val="bg1"/>
          </a:solidFill>
          <a:ln w="9525">
            <a:solidFill>
              <a:srgbClr val="004D8E"/>
            </a:solidFill>
            <a:prstDash val="dash"/>
            <a:miter lim="800000"/>
            <a:headEnd/>
            <a:tailEnd/>
          </a:ln>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hangingPunct="1">
              <a:spcBef>
                <a:spcPts val="600"/>
              </a:spcBef>
              <a:buFontTx/>
              <a:buNone/>
            </a:pPr>
            <a:r>
              <a:rPr lang="zh-CN" altLang="en-US" sz="1600">
                <a:solidFill>
                  <a:srgbClr val="000000"/>
                </a:solidFill>
                <a:latin typeface="微软雅黑" panose="020B0503020204020204" pitchFamily="34" charset="-122"/>
                <a:ea typeface="微软雅黑" panose="020B0503020204020204" pitchFamily="34" charset="-122"/>
              </a:rPr>
              <a:t>提供针对企业的、行业的、区域的</a:t>
            </a:r>
            <a:r>
              <a:rPr lang="zh-CN" altLang="en-US" sz="1800">
                <a:solidFill>
                  <a:srgbClr val="C00000"/>
                </a:solidFill>
              </a:rPr>
              <a:t>产品或应用解决方案</a:t>
            </a:r>
            <a:endParaRPr lang="en-US" altLang="zh-CN" sz="1800">
              <a:solidFill>
                <a:srgbClr val="C00000"/>
              </a:solidFill>
            </a:endParaRPr>
          </a:p>
        </p:txBody>
      </p:sp>
      <p:sp>
        <p:nvSpPr>
          <p:cNvPr id="3" name="上箭头 2"/>
          <p:cNvSpPr/>
          <p:nvPr/>
        </p:nvSpPr>
        <p:spPr bwMode="auto">
          <a:xfrm>
            <a:off x="1098550" y="3465513"/>
            <a:ext cx="323850" cy="136525"/>
          </a:xfrm>
          <a:prstGeom prst="upArrow">
            <a:avLst/>
          </a:prstGeom>
          <a:solidFill>
            <a:srgbClr val="FFCC29"/>
          </a:solidFill>
          <a:ln w="9525" cap="flat" cmpd="sng" algn="ctr">
            <a:no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buFont typeface="Arial" panose="020B0604020202020204" pitchFamily="34" charset="0"/>
              <a:buNone/>
              <a:defRPr/>
            </a:pPr>
            <a:endParaRPr lang="zh-CN" altLang="en-US">
              <a:solidFill>
                <a:srgbClr val="000000"/>
              </a:solidFill>
              <a:ea typeface="楷体_GB2312" pitchFamily="49" charset="-122"/>
            </a:endParaRPr>
          </a:p>
        </p:txBody>
      </p:sp>
      <p:sp>
        <p:nvSpPr>
          <p:cNvPr id="32" name="上箭头 31"/>
          <p:cNvSpPr/>
          <p:nvPr/>
        </p:nvSpPr>
        <p:spPr bwMode="auto">
          <a:xfrm>
            <a:off x="3125788" y="3436938"/>
            <a:ext cx="323850" cy="136525"/>
          </a:xfrm>
          <a:prstGeom prst="upArrow">
            <a:avLst/>
          </a:prstGeom>
          <a:solidFill>
            <a:srgbClr val="FFCC29"/>
          </a:solidFill>
          <a:ln w="9525" cap="flat" cmpd="sng" algn="ctr">
            <a:no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buFont typeface="Arial" panose="020B0604020202020204" pitchFamily="34" charset="0"/>
              <a:buNone/>
              <a:defRPr/>
            </a:pPr>
            <a:endParaRPr lang="zh-CN" altLang="en-US">
              <a:solidFill>
                <a:srgbClr val="000000"/>
              </a:solidFill>
              <a:ea typeface="楷体_GB2312" pitchFamily="49" charset="-122"/>
            </a:endParaRPr>
          </a:p>
        </p:txBody>
      </p:sp>
      <p:sp>
        <p:nvSpPr>
          <p:cNvPr id="33" name="上箭头 32"/>
          <p:cNvSpPr/>
          <p:nvPr/>
        </p:nvSpPr>
        <p:spPr bwMode="auto">
          <a:xfrm>
            <a:off x="5343525" y="3465513"/>
            <a:ext cx="323850" cy="136525"/>
          </a:xfrm>
          <a:prstGeom prst="upArrow">
            <a:avLst/>
          </a:prstGeom>
          <a:solidFill>
            <a:srgbClr val="FFCC29"/>
          </a:solidFill>
          <a:ln w="9525" cap="flat" cmpd="sng" algn="ctr">
            <a:no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buFont typeface="Arial" panose="020B0604020202020204" pitchFamily="34" charset="0"/>
              <a:buNone/>
              <a:defRPr/>
            </a:pPr>
            <a:endParaRPr lang="zh-CN" altLang="en-US">
              <a:solidFill>
                <a:srgbClr val="000000"/>
              </a:solidFill>
              <a:ea typeface="楷体_GB2312" pitchFamily="49" charset="-122"/>
            </a:endParaRPr>
          </a:p>
        </p:txBody>
      </p:sp>
      <p:sp>
        <p:nvSpPr>
          <p:cNvPr id="34" name="上箭头 33"/>
          <p:cNvSpPr/>
          <p:nvPr/>
        </p:nvSpPr>
        <p:spPr bwMode="auto">
          <a:xfrm>
            <a:off x="7350125" y="3436938"/>
            <a:ext cx="323850" cy="136525"/>
          </a:xfrm>
          <a:prstGeom prst="upArrow">
            <a:avLst/>
          </a:prstGeom>
          <a:solidFill>
            <a:srgbClr val="FFCC29"/>
          </a:solidFill>
          <a:ln w="9525" cap="flat" cmpd="sng" algn="ctr">
            <a:no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buFont typeface="Arial" panose="020B0604020202020204" pitchFamily="34" charset="0"/>
              <a:buNone/>
              <a:defRPr/>
            </a:pPr>
            <a:endParaRPr lang="zh-CN" altLang="en-US">
              <a:solidFill>
                <a:srgbClr val="000000"/>
              </a:solidFill>
              <a:ea typeface="楷体_GB2312" pitchFamily="49" charset="-122"/>
            </a:endParaRPr>
          </a:p>
        </p:txBody>
      </p:sp>
      <p:sp>
        <p:nvSpPr>
          <p:cNvPr id="439319" name="文本框 106"/>
          <p:cNvSpPr txBox="1">
            <a:spLocks noChangeArrowheads="1"/>
          </p:cNvSpPr>
          <p:nvPr/>
        </p:nvSpPr>
        <p:spPr bwMode="auto">
          <a:xfrm>
            <a:off x="5113338" y="5099050"/>
            <a:ext cx="3860800" cy="1606550"/>
          </a:xfrm>
          <a:prstGeom prst="rect">
            <a:avLst/>
          </a:prstGeom>
          <a:solidFill>
            <a:srgbClr val="004D8E"/>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a:solidFill>
                  <a:srgbClr val="FFCC29"/>
                </a:solidFill>
              </a:rPr>
              <a:t>传统四基</a:t>
            </a:r>
            <a:r>
              <a:rPr lang="zh-CN" altLang="en-US" sz="2000">
                <a:solidFill>
                  <a:srgbClr val="FFFFFF"/>
                </a:solidFill>
              </a:rPr>
              <a:t>旨在建立与工业发展相协调、技术起点高的工业基础体系</a:t>
            </a:r>
          </a:p>
        </p:txBody>
      </p:sp>
      <p:sp>
        <p:nvSpPr>
          <p:cNvPr id="439320" name="矩形 41"/>
          <p:cNvSpPr>
            <a:spLocks noChangeArrowheads="1"/>
          </p:cNvSpPr>
          <p:nvPr/>
        </p:nvSpPr>
        <p:spPr bwMode="auto">
          <a:xfrm>
            <a:off x="727075" y="5916613"/>
            <a:ext cx="1076325" cy="584200"/>
          </a:xfrm>
          <a:prstGeom prst="rect">
            <a:avLst/>
          </a:prstGeom>
          <a:solidFill>
            <a:schemeClr val="bg1"/>
          </a:solidFill>
          <a:ln w="9525">
            <a:solidFill>
              <a:srgbClr val="004D8E"/>
            </a:solidFill>
            <a:prstDash val="dash"/>
            <a:miter lim="800000"/>
            <a:headEnd/>
            <a:tailEnd/>
          </a:ln>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hangingPunct="1">
              <a:spcBef>
                <a:spcPts val="600"/>
              </a:spcBef>
              <a:buFontTx/>
              <a:buNone/>
            </a:pPr>
            <a:r>
              <a:rPr lang="zh-CN" altLang="en-US" sz="1600">
                <a:solidFill>
                  <a:srgbClr val="000000"/>
                </a:solidFill>
              </a:rPr>
              <a:t>核心基础零部件</a:t>
            </a:r>
          </a:p>
        </p:txBody>
      </p:sp>
      <p:sp>
        <p:nvSpPr>
          <p:cNvPr id="439321" name="矩形 37"/>
          <p:cNvSpPr>
            <a:spLocks noChangeArrowheads="1"/>
          </p:cNvSpPr>
          <p:nvPr/>
        </p:nvSpPr>
        <p:spPr bwMode="auto">
          <a:xfrm>
            <a:off x="3055938" y="5937250"/>
            <a:ext cx="765175" cy="584200"/>
          </a:xfrm>
          <a:prstGeom prst="rect">
            <a:avLst/>
          </a:prstGeom>
          <a:solidFill>
            <a:schemeClr val="bg1"/>
          </a:solidFill>
          <a:ln w="9525">
            <a:solidFill>
              <a:srgbClr val="004D8E"/>
            </a:solidFill>
            <a:prstDash val="dash"/>
            <a:miter lim="800000"/>
            <a:headEnd/>
            <a:tailEnd/>
          </a:ln>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hangingPunct="1">
              <a:spcBef>
                <a:spcPts val="600"/>
              </a:spcBef>
              <a:buFontTx/>
              <a:buNone/>
            </a:pPr>
            <a:r>
              <a:rPr lang="zh-CN" altLang="en-US" sz="1600">
                <a:solidFill>
                  <a:srgbClr val="000000"/>
                </a:solidFill>
              </a:rPr>
              <a:t>基础工艺</a:t>
            </a:r>
          </a:p>
        </p:txBody>
      </p:sp>
      <p:sp>
        <p:nvSpPr>
          <p:cNvPr id="69" name="下箭头 68"/>
          <p:cNvSpPr/>
          <p:nvPr/>
        </p:nvSpPr>
        <p:spPr bwMode="auto">
          <a:xfrm>
            <a:off x="1036638" y="4708525"/>
            <a:ext cx="449262" cy="1208088"/>
          </a:xfrm>
          <a:prstGeom prst="downArrow">
            <a:avLst/>
          </a:prstGeom>
          <a:solidFill>
            <a:srgbClr val="FFCC29"/>
          </a:solidFill>
          <a:ln w="9525" cap="flat" cmpd="sng" algn="ctr">
            <a:no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buFont typeface="Arial" panose="020B0604020202020204" pitchFamily="34" charset="0"/>
              <a:buNone/>
              <a:defRPr/>
            </a:pPr>
            <a:endParaRPr lang="zh-CN" altLang="en-US">
              <a:solidFill>
                <a:srgbClr val="000000"/>
              </a:solidFill>
              <a:ea typeface="楷体_GB2312" pitchFamily="49" charset="-122"/>
            </a:endParaRPr>
          </a:p>
        </p:txBody>
      </p:sp>
      <p:sp>
        <p:nvSpPr>
          <p:cNvPr id="70" name="下箭头 69"/>
          <p:cNvSpPr/>
          <p:nvPr/>
        </p:nvSpPr>
        <p:spPr bwMode="auto">
          <a:xfrm>
            <a:off x="3195638" y="4708525"/>
            <a:ext cx="450850" cy="1208088"/>
          </a:xfrm>
          <a:prstGeom prst="downArrow">
            <a:avLst/>
          </a:prstGeom>
          <a:solidFill>
            <a:srgbClr val="FFCC29"/>
          </a:solidFill>
          <a:ln w="9525" cap="flat" cmpd="sng" algn="ctr">
            <a:no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buFont typeface="Arial" panose="020B0604020202020204" pitchFamily="34" charset="0"/>
              <a:buNone/>
              <a:defRPr/>
            </a:pPr>
            <a:endParaRPr lang="zh-CN" altLang="en-US">
              <a:solidFill>
                <a:srgbClr val="000000"/>
              </a:solidFill>
              <a:ea typeface="楷体_GB2312" pitchFamily="49" charset="-122"/>
            </a:endParaRPr>
          </a:p>
        </p:txBody>
      </p:sp>
      <p:grpSp>
        <p:nvGrpSpPr>
          <p:cNvPr id="439324" name="Group 10"/>
          <p:cNvGrpSpPr>
            <a:grpSpLocks/>
          </p:cNvGrpSpPr>
          <p:nvPr/>
        </p:nvGrpSpPr>
        <p:grpSpPr bwMode="auto">
          <a:xfrm>
            <a:off x="844550" y="4560888"/>
            <a:ext cx="833438" cy="508000"/>
            <a:chOff x="3172" y="1335"/>
            <a:chExt cx="1111" cy="1115"/>
          </a:xfrm>
        </p:grpSpPr>
        <p:sp>
          <p:nvSpPr>
            <p:cNvPr id="81" name="Arc 11"/>
            <p:cNvSpPr>
              <a:spLocks/>
            </p:cNvSpPr>
            <p:nvPr/>
          </p:nvSpPr>
          <p:spPr bwMode="auto">
            <a:xfrm>
              <a:off x="3726" y="1335"/>
              <a:ext cx="557" cy="558"/>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12700">
              <a:solidFill>
                <a:srgbClr val="C0504D"/>
              </a:solidFill>
              <a:round/>
              <a:headEnd type="none" w="lg" len="lg"/>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defRPr/>
              </a:pPr>
              <a:endParaRPr lang="zh-CN" altLang="en-US" b="0" kern="0">
                <a:solidFill>
                  <a:srgbClr val="000000"/>
                </a:solidFill>
                <a:latin typeface="Arial"/>
                <a:ea typeface="宋体"/>
              </a:endParaRPr>
            </a:p>
          </p:txBody>
        </p:sp>
        <p:sp>
          <p:nvSpPr>
            <p:cNvPr id="82" name="Arc 12"/>
            <p:cNvSpPr>
              <a:spLocks/>
            </p:cNvSpPr>
            <p:nvPr/>
          </p:nvSpPr>
          <p:spPr bwMode="auto">
            <a:xfrm>
              <a:off x="3726" y="1892"/>
              <a:ext cx="557" cy="554"/>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12700">
              <a:solidFill>
                <a:srgbClr val="C0504D"/>
              </a:solidFill>
              <a:round/>
              <a:headEnd type="none" w="lg" len="lg"/>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defRPr/>
              </a:pPr>
              <a:endParaRPr lang="zh-CN" altLang="en-US" b="0" kern="0">
                <a:solidFill>
                  <a:srgbClr val="000000"/>
                </a:solidFill>
                <a:latin typeface="Arial"/>
                <a:ea typeface="宋体"/>
              </a:endParaRPr>
            </a:p>
          </p:txBody>
        </p:sp>
        <p:sp>
          <p:nvSpPr>
            <p:cNvPr id="83" name="Arc 13"/>
            <p:cNvSpPr>
              <a:spLocks/>
            </p:cNvSpPr>
            <p:nvPr/>
          </p:nvSpPr>
          <p:spPr bwMode="auto">
            <a:xfrm>
              <a:off x="3172" y="1338"/>
              <a:ext cx="557" cy="558"/>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12700">
              <a:solidFill>
                <a:srgbClr val="C0504D"/>
              </a:solidFill>
              <a:round/>
              <a:headEnd type="none" w="lg" len="lg"/>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defRPr/>
              </a:pPr>
              <a:endParaRPr lang="zh-CN" altLang="en-US" b="0" kern="0">
                <a:solidFill>
                  <a:srgbClr val="000000"/>
                </a:solidFill>
                <a:latin typeface="Arial"/>
                <a:ea typeface="宋体"/>
              </a:endParaRPr>
            </a:p>
          </p:txBody>
        </p:sp>
        <p:sp>
          <p:nvSpPr>
            <p:cNvPr id="84" name="Arc 14"/>
            <p:cNvSpPr>
              <a:spLocks/>
            </p:cNvSpPr>
            <p:nvPr/>
          </p:nvSpPr>
          <p:spPr bwMode="auto">
            <a:xfrm>
              <a:off x="3174" y="1893"/>
              <a:ext cx="561" cy="558"/>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12700">
              <a:solidFill>
                <a:srgbClr val="C0504D"/>
              </a:solidFill>
              <a:round/>
              <a:headEnd type="none" w="lg" len="lg"/>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defRPr/>
              </a:pPr>
              <a:endParaRPr lang="zh-CN" altLang="en-US" b="0" kern="0">
                <a:solidFill>
                  <a:srgbClr val="000000"/>
                </a:solidFill>
                <a:latin typeface="Arial"/>
                <a:ea typeface="宋体"/>
              </a:endParaRPr>
            </a:p>
          </p:txBody>
        </p:sp>
      </p:grpSp>
      <p:grpSp>
        <p:nvGrpSpPr>
          <p:cNvPr id="439325" name="Group 10"/>
          <p:cNvGrpSpPr>
            <a:grpSpLocks/>
          </p:cNvGrpSpPr>
          <p:nvPr/>
        </p:nvGrpSpPr>
        <p:grpSpPr bwMode="auto">
          <a:xfrm>
            <a:off x="3003550" y="4557713"/>
            <a:ext cx="833438" cy="508000"/>
            <a:chOff x="3172" y="1335"/>
            <a:chExt cx="1111" cy="1115"/>
          </a:xfrm>
        </p:grpSpPr>
        <p:sp>
          <p:nvSpPr>
            <p:cNvPr id="86" name="Arc 11"/>
            <p:cNvSpPr>
              <a:spLocks/>
            </p:cNvSpPr>
            <p:nvPr/>
          </p:nvSpPr>
          <p:spPr bwMode="auto">
            <a:xfrm>
              <a:off x="3726" y="1335"/>
              <a:ext cx="557" cy="558"/>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12700">
              <a:solidFill>
                <a:srgbClr val="C0504D"/>
              </a:solidFill>
              <a:round/>
              <a:headEnd type="none" w="lg" len="lg"/>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defRPr/>
              </a:pPr>
              <a:endParaRPr lang="zh-CN" altLang="en-US" b="0" kern="0">
                <a:solidFill>
                  <a:srgbClr val="000000"/>
                </a:solidFill>
                <a:latin typeface="Arial"/>
                <a:ea typeface="宋体"/>
              </a:endParaRPr>
            </a:p>
          </p:txBody>
        </p:sp>
        <p:sp>
          <p:nvSpPr>
            <p:cNvPr id="91" name="Arc 12"/>
            <p:cNvSpPr>
              <a:spLocks/>
            </p:cNvSpPr>
            <p:nvPr/>
          </p:nvSpPr>
          <p:spPr bwMode="auto">
            <a:xfrm>
              <a:off x="3726" y="1892"/>
              <a:ext cx="557" cy="554"/>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12700">
              <a:solidFill>
                <a:srgbClr val="C0504D"/>
              </a:solidFill>
              <a:round/>
              <a:headEnd type="none" w="lg" len="lg"/>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defRPr/>
              </a:pPr>
              <a:endParaRPr lang="zh-CN" altLang="en-US" b="0" kern="0">
                <a:solidFill>
                  <a:srgbClr val="000000"/>
                </a:solidFill>
                <a:latin typeface="Arial"/>
                <a:ea typeface="宋体"/>
              </a:endParaRPr>
            </a:p>
          </p:txBody>
        </p:sp>
        <p:sp>
          <p:nvSpPr>
            <p:cNvPr id="92" name="Arc 13"/>
            <p:cNvSpPr>
              <a:spLocks/>
            </p:cNvSpPr>
            <p:nvPr/>
          </p:nvSpPr>
          <p:spPr bwMode="auto">
            <a:xfrm>
              <a:off x="3172" y="1338"/>
              <a:ext cx="557" cy="558"/>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12700">
              <a:solidFill>
                <a:srgbClr val="C0504D"/>
              </a:solidFill>
              <a:round/>
              <a:headEnd type="none" w="lg" len="lg"/>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defRPr/>
              </a:pPr>
              <a:endParaRPr lang="zh-CN" altLang="en-US" b="0" kern="0">
                <a:solidFill>
                  <a:srgbClr val="000000"/>
                </a:solidFill>
                <a:latin typeface="Arial"/>
                <a:ea typeface="宋体"/>
              </a:endParaRPr>
            </a:p>
          </p:txBody>
        </p:sp>
        <p:sp>
          <p:nvSpPr>
            <p:cNvPr id="93" name="Arc 14"/>
            <p:cNvSpPr>
              <a:spLocks/>
            </p:cNvSpPr>
            <p:nvPr/>
          </p:nvSpPr>
          <p:spPr bwMode="auto">
            <a:xfrm>
              <a:off x="3174" y="1893"/>
              <a:ext cx="561" cy="558"/>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12700">
              <a:solidFill>
                <a:srgbClr val="C0504D"/>
              </a:solidFill>
              <a:round/>
              <a:headEnd type="none" w="lg" len="lg"/>
              <a:tailEnd type="triangle" w="lg" len="lg"/>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rgbClr val="808080"/>
                    </a:outerShdw>
                  </a:effectLst>
                </a14:hiddenEffects>
              </a:ext>
            </a:extLst>
          </p:spPr>
          <p:txBody>
            <a:bodyPr wrap="none" lIns="0" tIns="0" rIns="0" bIns="0" anchor="ctr"/>
            <a:lstStyle/>
            <a:p>
              <a:pPr eaLnBrk="1" fontAlgn="auto" hangingPunct="1">
                <a:spcBef>
                  <a:spcPts val="0"/>
                </a:spcBef>
                <a:spcAft>
                  <a:spcPts val="0"/>
                </a:spcAft>
                <a:defRPr/>
              </a:pPr>
              <a:endParaRPr lang="zh-CN" altLang="en-US" b="0" kern="0">
                <a:solidFill>
                  <a:srgbClr val="000000"/>
                </a:solidFill>
                <a:latin typeface="Arial"/>
                <a:ea typeface="宋体"/>
              </a:endParaRPr>
            </a:p>
          </p:txBody>
        </p:sp>
      </p:grpSp>
      <p:cxnSp>
        <p:nvCxnSpPr>
          <p:cNvPr id="16397" name="直接箭头连接符 16396"/>
          <p:cNvCxnSpPr>
            <a:stCxn id="439301" idx="2"/>
            <a:endCxn id="439304" idx="0"/>
          </p:cNvCxnSpPr>
          <p:nvPr/>
        </p:nvCxnSpPr>
        <p:spPr bwMode="auto">
          <a:xfrm flipH="1">
            <a:off x="3449638" y="1955800"/>
            <a:ext cx="1050925" cy="1189038"/>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alpha val="50000"/>
              </a:schemeClr>
            </a:outerShdw>
          </a:effectLst>
        </p:spPr>
      </p:cxnSp>
      <p:cxnSp>
        <p:nvCxnSpPr>
          <p:cNvPr id="94" name="直接箭头连接符 93"/>
          <p:cNvCxnSpPr>
            <a:stCxn id="439301" idx="2"/>
            <a:endCxn id="439302" idx="0"/>
          </p:cNvCxnSpPr>
          <p:nvPr/>
        </p:nvCxnSpPr>
        <p:spPr bwMode="auto">
          <a:xfrm flipH="1">
            <a:off x="1368425" y="1955800"/>
            <a:ext cx="3132138" cy="1189038"/>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alpha val="50000"/>
              </a:schemeClr>
            </a:outerShdw>
          </a:effectLst>
        </p:spPr>
      </p:cxnSp>
      <p:cxnSp>
        <p:nvCxnSpPr>
          <p:cNvPr id="99" name="直接箭头连接符 98"/>
          <p:cNvCxnSpPr>
            <a:stCxn id="439301" idx="2"/>
            <a:endCxn id="439306" idx="0"/>
          </p:cNvCxnSpPr>
          <p:nvPr/>
        </p:nvCxnSpPr>
        <p:spPr bwMode="auto">
          <a:xfrm>
            <a:off x="4500563" y="1955800"/>
            <a:ext cx="1058862" cy="1181100"/>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alpha val="50000"/>
              </a:schemeClr>
            </a:outerShdw>
          </a:effectLst>
        </p:spPr>
      </p:cxnSp>
      <p:cxnSp>
        <p:nvCxnSpPr>
          <p:cNvPr id="102" name="直接箭头连接符 101"/>
          <p:cNvCxnSpPr>
            <a:stCxn id="439301" idx="2"/>
            <a:endCxn id="439308" idx="0"/>
          </p:cNvCxnSpPr>
          <p:nvPr/>
        </p:nvCxnSpPr>
        <p:spPr bwMode="auto">
          <a:xfrm>
            <a:off x="4500563" y="1955800"/>
            <a:ext cx="3227387" cy="1181100"/>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alpha val="50000"/>
              </a:schemeClr>
            </a:outerShdw>
          </a:effectLst>
        </p:spPr>
      </p:cxnSp>
      <p:sp>
        <p:nvSpPr>
          <p:cNvPr id="35" name="矩形 34"/>
          <p:cNvSpPr/>
          <p:nvPr/>
        </p:nvSpPr>
        <p:spPr>
          <a:xfrm>
            <a:off x="250825" y="2195513"/>
            <a:ext cx="8497888" cy="369887"/>
          </a:xfrm>
          <a:prstGeom prst="rect">
            <a:avLst/>
          </a:prstGeom>
          <a:solidFill>
            <a:schemeClr val="bg1"/>
          </a:solidFill>
          <a:ln>
            <a:solidFill>
              <a:schemeClr val="bg2">
                <a:lumMod val="60000"/>
                <a:lumOff val="40000"/>
              </a:schemeClr>
            </a:solidFill>
            <a:prstDash val="dash"/>
          </a:ln>
        </p:spPr>
        <p:txBody>
          <a:bodyPr tIns="0" bIns="0">
            <a:spAutoFit/>
          </a:bodyPr>
          <a:lstStyle/>
          <a:p>
            <a:pPr algn="ctr">
              <a:defRPr/>
            </a:pPr>
            <a:r>
              <a:rPr lang="zh-CN" altLang="en-US" dirty="0">
                <a:solidFill>
                  <a:srgbClr val="004D8E"/>
                </a:solidFill>
                <a:latin typeface="黑体" panose="02010609060101010101" pitchFamily="49" charset="-122"/>
                <a:ea typeface="黑体" panose="02010609060101010101" pitchFamily="49" charset="-122"/>
              </a:rPr>
              <a:t>智能制造的核心</a:t>
            </a:r>
            <a:r>
              <a:rPr lang="en-US" altLang="zh-CN" dirty="0">
                <a:solidFill>
                  <a:srgbClr val="004D8E"/>
                </a:solidFill>
                <a:latin typeface="黑体" panose="02010609060101010101" pitchFamily="49" charset="-122"/>
                <a:ea typeface="黑体" panose="02010609060101010101" pitchFamily="49" charset="-122"/>
              </a:rPr>
              <a:t>——</a:t>
            </a:r>
            <a:r>
              <a:rPr lang="zh-CN" altLang="en-US" dirty="0">
                <a:solidFill>
                  <a:srgbClr val="004D8E"/>
                </a:solidFill>
                <a:latin typeface="黑体" panose="02010609060101010101" pitchFamily="49" charset="-122"/>
                <a:ea typeface="黑体" panose="02010609060101010101" pitchFamily="49" charset="-122"/>
              </a:rPr>
              <a:t>基于全面互联的端到端的</a:t>
            </a:r>
            <a:r>
              <a:rPr lang="zh-CN" altLang="en-US" sz="2400" dirty="0">
                <a:solidFill>
                  <a:srgbClr val="C00000"/>
                </a:solidFill>
                <a:latin typeface="黑体" panose="02010609060101010101" pitchFamily="49" charset="-122"/>
                <a:ea typeface="黑体" panose="02010609060101010101" pitchFamily="49" charset="-122"/>
              </a:rPr>
              <a:t>安全</a:t>
            </a:r>
            <a:r>
              <a:rPr lang="zh-CN" altLang="en-US" dirty="0">
                <a:solidFill>
                  <a:srgbClr val="004D8E"/>
                </a:solidFill>
                <a:latin typeface="黑体" panose="02010609060101010101" pitchFamily="49" charset="-122"/>
                <a:ea typeface="黑体" panose="02010609060101010101" pitchFamily="49" charset="-122"/>
              </a:rPr>
              <a:t>的数据链</a:t>
            </a:r>
          </a:p>
        </p:txBody>
      </p:sp>
      <p:sp>
        <p:nvSpPr>
          <p:cNvPr id="439331" name="矩形 114"/>
          <p:cNvSpPr>
            <a:spLocks noChangeArrowheads="1"/>
          </p:cNvSpPr>
          <p:nvPr/>
        </p:nvSpPr>
        <p:spPr bwMode="auto">
          <a:xfrm>
            <a:off x="5430838" y="4618038"/>
            <a:ext cx="32067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a:solidFill>
                  <a:srgbClr val="333333"/>
                </a:solidFill>
              </a:rPr>
              <a:t>基于互联网逐渐形成产融生态</a:t>
            </a:r>
            <a:endParaRPr lang="zh-CN" altLang="en-US" sz="1800">
              <a:solidFill>
                <a:srgbClr val="000000"/>
              </a:solidFill>
            </a:endParaRPr>
          </a:p>
        </p:txBody>
      </p:sp>
      <p:sp>
        <p:nvSpPr>
          <p:cNvPr id="439332" name="矩形 115"/>
          <p:cNvSpPr>
            <a:spLocks noChangeArrowheads="1"/>
          </p:cNvSpPr>
          <p:nvPr/>
        </p:nvSpPr>
        <p:spPr bwMode="auto">
          <a:xfrm>
            <a:off x="3995738" y="4524375"/>
            <a:ext cx="422275" cy="203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a:solidFill>
                  <a:srgbClr val="000000"/>
                </a:solidFill>
              </a:rPr>
              <a:t>传统四基的继承</a:t>
            </a:r>
          </a:p>
        </p:txBody>
      </p:sp>
      <p:sp>
        <p:nvSpPr>
          <p:cNvPr id="45" name="文本框 12"/>
          <p:cNvSpPr txBox="1"/>
          <p:nvPr/>
        </p:nvSpPr>
        <p:spPr>
          <a:xfrm>
            <a:off x="1403736" y="260736"/>
            <a:ext cx="6534149" cy="1754326"/>
          </a:xfrm>
          <a:prstGeom prst="rect">
            <a:avLst/>
          </a:prstGeom>
          <a:solidFill>
            <a:srgbClr val="FFC000"/>
          </a:solidFill>
          <a:ln w="28575"/>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lvl="0" eaLnBrk="0" fontAlgn="base" hangingPunct="0">
              <a:spcBef>
                <a:spcPct val="0"/>
              </a:spcBef>
              <a:spcAft>
                <a:spcPct val="0"/>
              </a:spcAft>
            </a:pPr>
            <a:r>
              <a:rPr lang="en-US" altLang="zh-CN" b="1" dirty="0">
                <a:solidFill>
                  <a:srgbClr val="FF0000"/>
                </a:solidFill>
                <a:latin typeface="黑体" panose="02010609060101010101" pitchFamily="49" charset="-122"/>
                <a:ea typeface="黑体" panose="02010609060101010101" pitchFamily="49" charset="-122"/>
              </a:rPr>
              <a:t>1</a:t>
            </a:r>
            <a:r>
              <a:rPr lang="zh-CN" altLang="en-US" b="1" dirty="0">
                <a:solidFill>
                  <a:srgbClr val="FF0000"/>
                </a:solidFill>
                <a:latin typeface="黑体" panose="02010609060101010101" pitchFamily="49" charset="-122"/>
                <a:ea typeface="黑体" panose="02010609060101010101" pitchFamily="49" charset="-122"/>
              </a:rPr>
              <a:t>）</a:t>
            </a:r>
            <a:r>
              <a:rPr lang="zh-CN" altLang="en-US" b="1" dirty="0" smtClean="0">
                <a:solidFill>
                  <a:srgbClr val="FF0000"/>
                </a:solidFill>
                <a:latin typeface="黑体" panose="02010609060101010101" pitchFamily="49" charset="-122"/>
                <a:ea typeface="黑体" panose="02010609060101010101" pitchFamily="49" charset="-122"/>
              </a:rPr>
              <a:t>数字化转型。</a:t>
            </a:r>
            <a:r>
              <a:rPr lang="zh-CN" altLang="en-US" dirty="0">
                <a:solidFill>
                  <a:schemeClr val="tx1"/>
                </a:solidFill>
                <a:latin typeface="黑体" panose="02010609060101010101" pitchFamily="49" charset="-122"/>
                <a:ea typeface="黑体" panose="02010609060101010101" pitchFamily="49" charset="-122"/>
              </a:rPr>
              <a:t>从凡能数字化均转型到人机物</a:t>
            </a:r>
            <a:r>
              <a:rPr lang="zh-CN" altLang="zh-CN" dirty="0">
                <a:solidFill>
                  <a:schemeClr val="tx1"/>
                </a:solidFill>
                <a:latin typeface="黑体" panose="02010609060101010101" pitchFamily="49" charset="-122"/>
                <a:ea typeface="黑体" panose="02010609060101010101" pitchFamily="49" charset="-122"/>
              </a:rPr>
              <a:t>的数字化</a:t>
            </a:r>
            <a:r>
              <a:rPr lang="zh-CN" altLang="en-US" dirty="0">
                <a:solidFill>
                  <a:schemeClr val="tx1"/>
                </a:solidFill>
                <a:latin typeface="黑体" panose="02010609060101010101" pitchFamily="49" charset="-122"/>
                <a:ea typeface="黑体" panose="02010609060101010101" pitchFamily="49" charset="-122"/>
              </a:rPr>
              <a:t>协同与</a:t>
            </a:r>
            <a:r>
              <a:rPr lang="zh-CN" altLang="zh-CN" dirty="0">
                <a:solidFill>
                  <a:schemeClr val="tx1"/>
                </a:solidFill>
                <a:latin typeface="黑体" panose="02010609060101010101" pitchFamily="49" charset="-122"/>
                <a:ea typeface="黑体" panose="02010609060101010101" pitchFamily="49" charset="-122"/>
              </a:rPr>
              <a:t>存在（</a:t>
            </a:r>
            <a:r>
              <a:rPr lang="en-US" altLang="zh-CN" i="1" dirty="0">
                <a:solidFill>
                  <a:schemeClr val="tx1"/>
                </a:solidFill>
                <a:latin typeface="Verdana" panose="020B0604030504040204" pitchFamily="34" charset="0"/>
                <a:ea typeface="Verdana" panose="020B0604030504040204" pitchFamily="34" charset="0"/>
                <a:cs typeface="Verdana" panose="020B0604030504040204" pitchFamily="34" charset="0"/>
              </a:rPr>
              <a:t>digital presence</a:t>
            </a:r>
            <a:r>
              <a:rPr lang="zh-CN" altLang="zh-CN" dirty="0">
                <a:solidFill>
                  <a:schemeClr val="tx1"/>
                </a:solidFill>
                <a:latin typeface="黑体" panose="02010609060101010101" pitchFamily="49" charset="-122"/>
                <a:ea typeface="黑体" panose="02010609060101010101" pitchFamily="49" charset="-122"/>
              </a:rPr>
              <a:t>）将影响信息获取与社会互动方式</a:t>
            </a:r>
          </a:p>
          <a:p>
            <a:pPr eaLnBrk="0" fontAlgn="base" hangingPunct="0">
              <a:spcBef>
                <a:spcPct val="0"/>
              </a:spcBef>
              <a:spcAft>
                <a:spcPct val="0"/>
              </a:spcAft>
            </a:pPr>
            <a:r>
              <a:rPr lang="en-US" altLang="zh-CN" b="1" dirty="0">
                <a:solidFill>
                  <a:srgbClr val="FF0000"/>
                </a:solidFill>
                <a:latin typeface="黑体" panose="02010609060101010101" pitchFamily="49" charset="-122"/>
                <a:ea typeface="黑体" panose="02010609060101010101" pitchFamily="49" charset="-122"/>
              </a:rPr>
              <a:t>2</a:t>
            </a:r>
            <a:r>
              <a:rPr lang="zh-CN" altLang="en-US" b="1" dirty="0">
                <a:solidFill>
                  <a:srgbClr val="FF0000"/>
                </a:solidFill>
                <a:latin typeface="黑体" panose="02010609060101010101" pitchFamily="49" charset="-122"/>
                <a:ea typeface="黑体" panose="02010609060101010101" pitchFamily="49" charset="-122"/>
              </a:rPr>
              <a:t>）智能化发展。</a:t>
            </a:r>
            <a:r>
              <a:rPr lang="zh-CN" altLang="en-US" dirty="0">
                <a:solidFill>
                  <a:schemeClr val="tx1"/>
                </a:solidFill>
                <a:latin typeface="黑体" panose="02010609060101010101" pitchFamily="49" charset="-122"/>
                <a:ea typeface="黑体" panose="02010609060101010101" pitchFamily="49" charset="-122"/>
              </a:rPr>
              <a:t>当我们的技术适应、学习和进化之后，我们就拥有了一个崭新的生物文明。</a:t>
            </a:r>
            <a:r>
              <a:rPr lang="zh-CN" altLang="en-US" b="1" i="1" dirty="0" smtClean="0">
                <a:solidFill>
                  <a:prstClr val="black"/>
                </a:solidFill>
                <a:latin typeface="Malgun Gothic" panose="020B0503020000020004" pitchFamily="34" charset="-127"/>
                <a:ea typeface="Malgun Gothic" panose="020B0503020000020004" pitchFamily="34" charset="-127"/>
              </a:rPr>
              <a:t>“</a:t>
            </a:r>
            <a:r>
              <a:rPr lang="en-US" altLang="zh-CN" b="1" i="1" dirty="0">
                <a:solidFill>
                  <a:prstClr val="black"/>
                </a:solidFill>
                <a:latin typeface="Malgun Gothic" panose="020B0503020000020004" pitchFamily="34" charset="-127"/>
                <a:ea typeface="Malgun Gothic" panose="020B0503020000020004" pitchFamily="34" charset="-127"/>
              </a:rPr>
              <a:t>Out of Control: The New Biology of Machines, Social Systems, and the Economic World. </a:t>
            </a:r>
            <a:r>
              <a:rPr lang="zh-CN" altLang="en-US" b="1" i="1" dirty="0">
                <a:solidFill>
                  <a:prstClr val="black"/>
                </a:solidFill>
                <a:latin typeface="Malgun Gothic" panose="020B0503020000020004" pitchFamily="34" charset="-127"/>
                <a:ea typeface="Malgun Gothic" panose="020B0503020000020004" pitchFamily="34" charset="-127"/>
              </a:rPr>
              <a:t>”</a:t>
            </a:r>
            <a:r>
              <a:rPr lang="en-US" altLang="zh-CN" b="1" i="1" dirty="0">
                <a:solidFill>
                  <a:prstClr val="black"/>
                </a:solidFill>
                <a:latin typeface="Malgun Gothic" panose="020B0503020000020004" pitchFamily="34" charset="-127"/>
                <a:ea typeface="Malgun Gothic" panose="020B0503020000020004" pitchFamily="34" charset="-127"/>
              </a:rPr>
              <a:t> Kevin </a:t>
            </a:r>
            <a:r>
              <a:rPr lang="en-US" altLang="zh-CN" b="1" i="1" dirty="0" smtClean="0">
                <a:solidFill>
                  <a:prstClr val="black"/>
                </a:solidFill>
                <a:latin typeface="Malgun Gothic" panose="020B0503020000020004" pitchFamily="34" charset="-127"/>
                <a:ea typeface="Malgun Gothic" panose="020B0503020000020004" pitchFamily="34" charset="-127"/>
              </a:rPr>
              <a:t>Kelly.1994</a:t>
            </a:r>
            <a:endParaRPr lang="en-US" altLang="zh-CN" b="1" i="1" dirty="0">
              <a:solidFill>
                <a:prstClr val="black"/>
              </a:solidFill>
              <a:latin typeface="Malgun Gothic" panose="020B0503020000020004" pitchFamily="34" charset="-127"/>
              <a:ea typeface="Malgun Gothic" panose="020B0503020000020004" pitchFamily="34" charset="-127"/>
            </a:endParaRPr>
          </a:p>
        </p:txBody>
      </p:sp>
    </p:spTree>
    <p:extLst>
      <p:ext uri="{BB962C8B-B14F-4D97-AF65-F5344CB8AC3E}">
        <p14:creationId xmlns:p14="http://schemas.microsoft.com/office/powerpoint/2010/main" xmlns="" val="16096137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up)">
                                      <p:cBhvr>
                                        <p:cTn id="7" dur="500"/>
                                        <p:tgtEl>
                                          <p:spTgt spid="6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up)">
                                      <p:cBhvr>
                                        <p:cTn id="10" dur="500"/>
                                        <p:tgtEl>
                                          <p:spTgt spid="7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barn(inVertical)">
                                      <p:cBhvr>
                                        <p:cTn id="1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634" y="476754"/>
            <a:ext cx="8579172" cy="808038"/>
          </a:xfrm>
        </p:spPr>
        <p:txBody>
          <a:bodyPr/>
          <a:lstStyle/>
          <a:p>
            <a:r>
              <a:rPr lang="en-US" altLang="zh-CN" sz="3600" b="1" dirty="0" smtClean="0"/>
              <a:t>2</a:t>
            </a:r>
            <a:r>
              <a:rPr lang="zh-CN" altLang="en-US" sz="3600" b="1" dirty="0" smtClean="0"/>
              <a:t>、立项背景：开放互联加剧安全风险</a:t>
            </a:r>
            <a:endParaRPr lang="zh-CN" altLang="en-US" sz="3600"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11558" y="1392093"/>
            <a:ext cx="3744424" cy="2108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517383" y="3429000"/>
            <a:ext cx="3910606" cy="584775"/>
          </a:xfrm>
          <a:prstGeom prst="rect">
            <a:avLst/>
          </a:prstGeom>
          <a:noFill/>
        </p:spPr>
        <p:txBody>
          <a:bodyPr wrap="square" rtlCol="0">
            <a:spAutoFit/>
          </a:bodyPr>
          <a:lstStyle/>
          <a:p>
            <a:pPr algn="ctr"/>
            <a:r>
              <a:rPr lang="en-US" altLang="zh-CN" sz="1600" b="1" dirty="0" smtClean="0">
                <a:latin typeface="黑体" pitchFamily="49" charset="-122"/>
                <a:ea typeface="黑体" pitchFamily="49" charset="-122"/>
              </a:rPr>
              <a:t>2017</a:t>
            </a:r>
            <a:r>
              <a:rPr lang="zh-CN" altLang="en-US" sz="1600" b="1" dirty="0" smtClean="0">
                <a:latin typeface="黑体" pitchFamily="49" charset="-122"/>
                <a:ea typeface="黑体" pitchFamily="49" charset="-122"/>
              </a:rPr>
              <a:t>年工控安全漏洞与</a:t>
            </a:r>
            <a:r>
              <a:rPr lang="en-US" altLang="zh-CN" sz="1600" b="1" dirty="0" smtClean="0">
                <a:latin typeface="黑体" pitchFamily="49" charset="-122"/>
                <a:ea typeface="黑体" pitchFamily="49" charset="-122"/>
              </a:rPr>
              <a:t>2016</a:t>
            </a:r>
            <a:r>
              <a:rPr lang="zh-CN" altLang="en-US" sz="1600" b="1" dirty="0" smtClean="0">
                <a:latin typeface="黑体" pitchFamily="49" charset="-122"/>
                <a:ea typeface="黑体" pitchFamily="49" charset="-122"/>
              </a:rPr>
              <a:t>年相比</a:t>
            </a:r>
            <a:r>
              <a:rPr lang="zh-CN" altLang="en-US" sz="1600" b="1" dirty="0" smtClean="0">
                <a:solidFill>
                  <a:srgbClr val="FF0000"/>
                </a:solidFill>
                <a:latin typeface="黑体" pitchFamily="49" charset="-122"/>
                <a:ea typeface="黑体" pitchFamily="49" charset="-122"/>
              </a:rPr>
              <a:t>增加</a:t>
            </a:r>
            <a:r>
              <a:rPr lang="en-US" altLang="zh-CN" sz="1600" b="1" dirty="0" smtClean="0">
                <a:solidFill>
                  <a:srgbClr val="FF0000"/>
                </a:solidFill>
                <a:latin typeface="黑体" pitchFamily="49" charset="-122"/>
                <a:ea typeface="黑体" pitchFamily="49" charset="-122"/>
              </a:rPr>
              <a:t>50%</a:t>
            </a:r>
            <a:r>
              <a:rPr lang="zh-CN" altLang="en-US" sz="1600" b="1" dirty="0" smtClean="0">
                <a:latin typeface="黑体" pitchFamily="49" charset="-122"/>
                <a:ea typeface="黑体" pitchFamily="49" charset="-122"/>
              </a:rPr>
              <a:t>，高危和中危漏洞占比</a:t>
            </a:r>
            <a:r>
              <a:rPr lang="en-US" altLang="zh-CN" sz="1600" b="1" dirty="0">
                <a:solidFill>
                  <a:srgbClr val="FF0000"/>
                </a:solidFill>
                <a:latin typeface="黑体" pitchFamily="49" charset="-122"/>
                <a:ea typeface="黑体" pitchFamily="49" charset="-122"/>
              </a:rPr>
              <a:t>9</a:t>
            </a:r>
            <a:r>
              <a:rPr lang="en-US" altLang="zh-CN" sz="1600" b="1" dirty="0" smtClean="0">
                <a:solidFill>
                  <a:srgbClr val="FF0000"/>
                </a:solidFill>
                <a:latin typeface="黑体" pitchFamily="49" charset="-122"/>
                <a:ea typeface="黑体" pitchFamily="49" charset="-122"/>
              </a:rPr>
              <a:t>5%</a:t>
            </a:r>
            <a:endParaRPr lang="zh-CN" altLang="en-US" sz="1600" b="1" dirty="0">
              <a:solidFill>
                <a:srgbClr val="FF0000"/>
              </a:solidFill>
              <a:latin typeface="黑体" pitchFamily="49" charset="-122"/>
              <a:ea typeface="黑体" pitchFamily="49" charset="-122"/>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932040" y="1431633"/>
            <a:ext cx="3528284" cy="21219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TextBox 6"/>
          <p:cNvSpPr txBox="1"/>
          <p:nvPr/>
        </p:nvSpPr>
        <p:spPr>
          <a:xfrm>
            <a:off x="5004036" y="3492279"/>
            <a:ext cx="3809056" cy="584775"/>
          </a:xfrm>
          <a:prstGeom prst="rect">
            <a:avLst/>
          </a:prstGeom>
          <a:noFill/>
        </p:spPr>
        <p:txBody>
          <a:bodyPr wrap="none" rtlCol="0">
            <a:spAutoFit/>
          </a:bodyPr>
          <a:lstStyle/>
          <a:p>
            <a:pPr algn="ctr"/>
            <a:r>
              <a:rPr lang="en-US" altLang="zh-CN" sz="1600" b="1" dirty="0" smtClean="0">
                <a:latin typeface="黑体" pitchFamily="49" charset="-122"/>
                <a:ea typeface="黑体" pitchFamily="49" charset="-122"/>
              </a:rPr>
              <a:t>2017</a:t>
            </a:r>
            <a:r>
              <a:rPr lang="zh-CN" altLang="en-US" sz="1600" b="1" dirty="0" smtClean="0">
                <a:latin typeface="黑体" pitchFamily="49" charset="-122"/>
                <a:ea typeface="黑体" pitchFamily="49" charset="-122"/>
              </a:rPr>
              <a:t>年发生的重大工控安全事件</a:t>
            </a:r>
            <a:r>
              <a:rPr lang="en-US" altLang="zh-CN" sz="1600" b="1" dirty="0" smtClean="0">
                <a:solidFill>
                  <a:srgbClr val="FF0000"/>
                </a:solidFill>
                <a:latin typeface="黑体" pitchFamily="49" charset="-122"/>
                <a:ea typeface="黑体" pitchFamily="49" charset="-122"/>
              </a:rPr>
              <a:t>305</a:t>
            </a:r>
            <a:r>
              <a:rPr lang="zh-CN" altLang="en-US" sz="1600" b="1" dirty="0" smtClean="0">
                <a:solidFill>
                  <a:srgbClr val="FF0000"/>
                </a:solidFill>
                <a:latin typeface="黑体" pitchFamily="49" charset="-122"/>
                <a:ea typeface="黑体" pitchFamily="49" charset="-122"/>
              </a:rPr>
              <a:t>起，</a:t>
            </a:r>
            <a:endParaRPr lang="en-US" altLang="zh-CN" sz="1600" b="1" dirty="0" smtClean="0">
              <a:solidFill>
                <a:srgbClr val="FF0000"/>
              </a:solidFill>
              <a:latin typeface="黑体" pitchFamily="49" charset="-122"/>
              <a:ea typeface="黑体" pitchFamily="49" charset="-122"/>
            </a:endParaRPr>
          </a:p>
          <a:p>
            <a:pPr algn="ctr"/>
            <a:r>
              <a:rPr lang="zh-CN" altLang="en-US" sz="1600" b="1" dirty="0" smtClean="0">
                <a:solidFill>
                  <a:srgbClr val="FF0000"/>
                </a:solidFill>
                <a:latin typeface="黑体" pitchFamily="49" charset="-122"/>
                <a:ea typeface="黑体" pitchFamily="49" charset="-122"/>
              </a:rPr>
              <a:t>达到历史高点</a:t>
            </a:r>
            <a:endParaRPr lang="zh-CN" altLang="en-US" sz="1600" b="1" dirty="0">
              <a:solidFill>
                <a:srgbClr val="FF0000"/>
              </a:solidFill>
              <a:latin typeface="黑体" pitchFamily="49" charset="-122"/>
              <a:ea typeface="黑体" pitchFamily="49" charset="-122"/>
            </a:endParaRPr>
          </a:p>
        </p:txBody>
      </p:sp>
      <p:pic>
        <p:nvPicPr>
          <p:cNvPr id="2052" name="Picture 4"/>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932040" y="4223475"/>
            <a:ext cx="3972322" cy="21578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9" name="TextBox 8"/>
          <p:cNvSpPr txBox="1"/>
          <p:nvPr/>
        </p:nvSpPr>
        <p:spPr>
          <a:xfrm>
            <a:off x="5004036" y="6300513"/>
            <a:ext cx="3581430" cy="830997"/>
          </a:xfrm>
          <a:prstGeom prst="rect">
            <a:avLst/>
          </a:prstGeom>
          <a:noFill/>
        </p:spPr>
        <p:txBody>
          <a:bodyPr wrap="square" rtlCol="0">
            <a:spAutoFit/>
          </a:bodyPr>
          <a:lstStyle/>
          <a:p>
            <a:pPr algn="ctr"/>
            <a:r>
              <a:rPr lang="zh-CN" altLang="en-US" sz="1600" b="1" dirty="0">
                <a:latin typeface="黑体" pitchFamily="49" charset="-122"/>
                <a:ea typeface="黑体" pitchFamily="49" charset="-122"/>
              </a:rPr>
              <a:t>安全事件高</a:t>
            </a:r>
            <a:r>
              <a:rPr lang="zh-CN" altLang="en-US" sz="1600" b="1" dirty="0" smtClean="0">
                <a:latin typeface="黑体" pitchFamily="49" charset="-122"/>
                <a:ea typeface="黑体" pitchFamily="49" charset="-122"/>
              </a:rPr>
              <a:t>发领域：</a:t>
            </a:r>
            <a:r>
              <a:rPr lang="zh-CN" altLang="en-US" sz="1600" b="1" dirty="0" smtClean="0">
                <a:solidFill>
                  <a:srgbClr val="FF0000"/>
                </a:solidFill>
                <a:latin typeface="黑体" pitchFamily="49" charset="-122"/>
                <a:ea typeface="黑体" pitchFamily="49" charset="-122"/>
              </a:rPr>
              <a:t>关键</a:t>
            </a:r>
            <a:r>
              <a:rPr lang="zh-CN" altLang="en-US" sz="1600" b="1" dirty="0">
                <a:solidFill>
                  <a:srgbClr val="FF0000"/>
                </a:solidFill>
                <a:latin typeface="黑体" pitchFamily="49" charset="-122"/>
                <a:ea typeface="黑体" pitchFamily="49" charset="-122"/>
              </a:rPr>
              <a:t>制造、通信、能源、供水和市政设施</a:t>
            </a:r>
            <a:endParaRPr lang="en-US" altLang="zh-CN" sz="1600" b="1" dirty="0">
              <a:solidFill>
                <a:srgbClr val="FF0000"/>
              </a:solidFill>
              <a:latin typeface="黑体" pitchFamily="49" charset="-122"/>
              <a:ea typeface="黑体" pitchFamily="49" charset="-122"/>
            </a:endParaRPr>
          </a:p>
          <a:p>
            <a:pPr algn="ctr"/>
            <a:endParaRPr lang="zh-CN" altLang="en-US" sz="1600" b="1" dirty="0">
              <a:latin typeface="黑体" pitchFamily="49" charset="-122"/>
              <a:ea typeface="黑体" pitchFamily="49" charset="-122"/>
            </a:endParaRPr>
          </a:p>
        </p:txBody>
      </p:sp>
      <p:sp>
        <p:nvSpPr>
          <p:cNvPr id="6" name="TextBox 5"/>
          <p:cNvSpPr txBox="1"/>
          <p:nvPr/>
        </p:nvSpPr>
        <p:spPr>
          <a:xfrm>
            <a:off x="34665" y="2060886"/>
            <a:ext cx="400110" cy="4680390"/>
          </a:xfrm>
          <a:prstGeom prst="rect">
            <a:avLst/>
          </a:prstGeom>
          <a:noFill/>
        </p:spPr>
        <p:txBody>
          <a:bodyPr vert="eaVert" wrap="square" rtlCol="0">
            <a:spAutoFit/>
          </a:bodyPr>
          <a:lstStyle/>
          <a:p>
            <a:r>
              <a:rPr lang="zh-CN" altLang="en-US" sz="1400" dirty="0" smtClean="0">
                <a:solidFill>
                  <a:schemeClr val="bg1">
                    <a:lumMod val="50000"/>
                  </a:schemeClr>
                </a:solidFill>
                <a:latin typeface="黑体" pitchFamily="49" charset="-122"/>
                <a:ea typeface="黑体" pitchFamily="49" charset="-122"/>
              </a:rPr>
              <a:t>来源</a:t>
            </a:r>
            <a:r>
              <a:rPr lang="en-US" altLang="zh-CN" sz="1400" dirty="0" smtClean="0">
                <a:solidFill>
                  <a:schemeClr val="bg1">
                    <a:lumMod val="50000"/>
                  </a:schemeClr>
                </a:solidFill>
                <a:latin typeface="黑体" pitchFamily="49" charset="-122"/>
                <a:ea typeface="黑体" pitchFamily="49" charset="-122"/>
              </a:rPr>
              <a:t>-</a:t>
            </a:r>
            <a:r>
              <a:rPr lang="zh-CN" altLang="en-US" sz="1400" dirty="0" smtClean="0">
                <a:solidFill>
                  <a:schemeClr val="bg1">
                    <a:lumMod val="50000"/>
                  </a:schemeClr>
                </a:solidFill>
                <a:latin typeface="黑体" pitchFamily="49" charset="-122"/>
                <a:ea typeface="黑体" pitchFamily="49" charset="-122"/>
              </a:rPr>
              <a:t>国家</a:t>
            </a:r>
            <a:r>
              <a:rPr lang="zh-CN" altLang="en-US" sz="1400" dirty="0">
                <a:solidFill>
                  <a:schemeClr val="bg1">
                    <a:lumMod val="50000"/>
                  </a:schemeClr>
                </a:solidFill>
                <a:latin typeface="黑体" pitchFamily="49" charset="-122"/>
                <a:ea typeface="黑体" pitchFamily="49" charset="-122"/>
              </a:rPr>
              <a:t>工业信息安全产业发展</a:t>
            </a:r>
            <a:r>
              <a:rPr lang="zh-CN" altLang="en-US" sz="1400" dirty="0" smtClean="0">
                <a:solidFill>
                  <a:schemeClr val="bg1">
                    <a:lumMod val="50000"/>
                  </a:schemeClr>
                </a:solidFill>
                <a:latin typeface="黑体" pitchFamily="49" charset="-122"/>
                <a:ea typeface="黑体" pitchFamily="49" charset="-122"/>
              </a:rPr>
              <a:t>联盟</a:t>
            </a:r>
            <a:r>
              <a:rPr lang="en-US" altLang="zh-CN" sz="1400" dirty="0" smtClean="0">
                <a:solidFill>
                  <a:schemeClr val="bg1">
                    <a:lumMod val="50000"/>
                  </a:schemeClr>
                </a:solidFill>
                <a:latin typeface="黑体" pitchFamily="49" charset="-122"/>
                <a:ea typeface="黑体" pitchFamily="49" charset="-122"/>
              </a:rPr>
              <a:t>-2017</a:t>
            </a:r>
            <a:r>
              <a:rPr lang="zh-CN" altLang="en-US" sz="1400" dirty="0" smtClean="0">
                <a:solidFill>
                  <a:schemeClr val="bg1">
                    <a:lumMod val="50000"/>
                  </a:schemeClr>
                </a:solidFill>
                <a:latin typeface="黑体" pitchFamily="49" charset="-122"/>
                <a:ea typeface="黑体" pitchFamily="49" charset="-122"/>
              </a:rPr>
              <a:t>白皮书</a:t>
            </a:r>
            <a:endParaRPr lang="zh-CN" altLang="en-US" sz="1400" dirty="0">
              <a:solidFill>
                <a:schemeClr val="bg1">
                  <a:lumMod val="50000"/>
                </a:schemeClr>
              </a:solidFill>
              <a:latin typeface="黑体" pitchFamily="49" charset="-122"/>
              <a:ea typeface="黑体" pitchFamily="49" charset="-122"/>
            </a:endParaRPr>
          </a:p>
        </p:txBody>
      </p:sp>
      <p:pic>
        <p:nvPicPr>
          <p:cNvPr id="7170" name="Picture 2"/>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44289" y="4223475"/>
            <a:ext cx="3783700" cy="20782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3" name="TextBox 12"/>
          <p:cNvSpPr txBox="1"/>
          <p:nvPr/>
        </p:nvSpPr>
        <p:spPr>
          <a:xfrm>
            <a:off x="84588" y="6301710"/>
            <a:ext cx="4703430" cy="584775"/>
          </a:xfrm>
          <a:prstGeom prst="rect">
            <a:avLst/>
          </a:prstGeom>
          <a:noFill/>
        </p:spPr>
        <p:txBody>
          <a:bodyPr wrap="square" rtlCol="0">
            <a:spAutoFit/>
          </a:bodyPr>
          <a:lstStyle/>
          <a:p>
            <a:r>
              <a:rPr lang="en-US" altLang="zh-CN" sz="1600" b="1" dirty="0" smtClean="0">
                <a:latin typeface="黑体" pitchFamily="49" charset="-122"/>
                <a:ea typeface="黑体" pitchFamily="49" charset="-122"/>
              </a:rPr>
              <a:t>2017</a:t>
            </a:r>
            <a:r>
              <a:rPr lang="zh-CN" altLang="en-US" sz="1600" b="1" dirty="0" smtClean="0">
                <a:latin typeface="黑体" pitchFamily="49" charset="-122"/>
                <a:ea typeface="黑体" pitchFamily="49" charset="-122"/>
              </a:rPr>
              <a:t>年</a:t>
            </a:r>
            <a:r>
              <a:rPr lang="en-US" altLang="zh-CN" sz="1600" b="1" dirty="0" smtClean="0">
                <a:latin typeface="黑体" pitchFamily="49" charset="-122"/>
                <a:ea typeface="黑体" pitchFamily="49" charset="-122"/>
              </a:rPr>
              <a:t>11</a:t>
            </a:r>
            <a:r>
              <a:rPr lang="zh-CN" altLang="en-US" sz="1600" b="1" dirty="0" smtClean="0">
                <a:latin typeface="黑体" pitchFamily="49" charset="-122"/>
                <a:ea typeface="黑体" pitchFamily="49" charset="-122"/>
              </a:rPr>
              <a:t>月全球暴露</a:t>
            </a:r>
            <a:r>
              <a:rPr lang="zh-CN" altLang="en-US" sz="1600" b="1" dirty="0">
                <a:latin typeface="黑体" panose="02010609060101010101" pitchFamily="49" charset="-122"/>
                <a:ea typeface="黑体" pitchFamily="49" charset="-122"/>
              </a:rPr>
              <a:t>在互联网上的工控系统及设备数量已</a:t>
            </a:r>
            <a:r>
              <a:rPr lang="zh-CN" altLang="en-US" sz="1600" b="1" dirty="0">
                <a:solidFill>
                  <a:srgbClr val="FF0000"/>
                </a:solidFill>
                <a:latin typeface="黑体" panose="02010609060101010101" pitchFamily="49" charset="-122"/>
                <a:ea typeface="黑体" pitchFamily="49" charset="-122"/>
              </a:rPr>
              <a:t>超</a:t>
            </a:r>
            <a:r>
              <a:rPr lang="en-US" altLang="zh-CN" sz="1600" b="1" dirty="0">
                <a:solidFill>
                  <a:srgbClr val="FF0000"/>
                </a:solidFill>
                <a:latin typeface="黑体" panose="02010609060101010101" pitchFamily="49" charset="-122"/>
                <a:ea typeface="黑体" pitchFamily="49" charset="-122"/>
              </a:rPr>
              <a:t>10</a:t>
            </a:r>
            <a:r>
              <a:rPr lang="zh-CN" altLang="en-US" sz="1600" b="1" dirty="0">
                <a:solidFill>
                  <a:srgbClr val="FF0000"/>
                </a:solidFill>
                <a:latin typeface="黑体" panose="02010609060101010101" pitchFamily="49" charset="-122"/>
                <a:ea typeface="黑体" pitchFamily="49" charset="-122"/>
              </a:rPr>
              <a:t>万</a:t>
            </a:r>
            <a:r>
              <a:rPr lang="zh-CN" altLang="en-US" sz="1600" b="1" dirty="0">
                <a:latin typeface="黑体" panose="02010609060101010101" pitchFamily="49" charset="-122"/>
                <a:ea typeface="黑体" pitchFamily="49" charset="-122"/>
              </a:rPr>
              <a:t>个，相比</a:t>
            </a:r>
            <a:r>
              <a:rPr lang="en-US" altLang="zh-CN" sz="1600" b="1" dirty="0">
                <a:latin typeface="黑体" panose="02010609060101010101" pitchFamily="49" charset="-122"/>
                <a:ea typeface="黑体" pitchFamily="49" charset="-122"/>
              </a:rPr>
              <a:t>2016</a:t>
            </a:r>
            <a:r>
              <a:rPr lang="zh-CN" altLang="en-US" sz="1600" b="1" dirty="0">
                <a:latin typeface="黑体" panose="02010609060101010101" pitchFamily="49" charset="-122"/>
                <a:ea typeface="黑体" pitchFamily="49" charset="-122"/>
              </a:rPr>
              <a:t>年年底</a:t>
            </a:r>
            <a:r>
              <a:rPr lang="zh-CN" altLang="en-US" sz="1600" b="1" dirty="0">
                <a:solidFill>
                  <a:srgbClr val="FF0000"/>
                </a:solidFill>
                <a:latin typeface="黑体" panose="02010609060101010101" pitchFamily="49" charset="-122"/>
                <a:ea typeface="黑体" pitchFamily="49" charset="-122"/>
              </a:rPr>
              <a:t>上升了</a:t>
            </a:r>
            <a:r>
              <a:rPr lang="en-US" altLang="zh-CN" sz="1600" b="1" dirty="0">
                <a:solidFill>
                  <a:srgbClr val="FF0000"/>
                </a:solidFill>
                <a:latin typeface="黑体" panose="02010609060101010101" pitchFamily="49" charset="-122"/>
                <a:ea typeface="黑体" pitchFamily="49" charset="-122"/>
              </a:rPr>
              <a:t>43%</a:t>
            </a:r>
            <a:endParaRPr lang="zh-CN" altLang="en-US" sz="16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xmlns="" val="6527357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658" y="413844"/>
            <a:ext cx="8229600" cy="1143000"/>
          </a:xfrm>
        </p:spPr>
        <p:txBody>
          <a:bodyPr/>
          <a:lstStyle/>
          <a:p>
            <a:r>
              <a:rPr lang="zh-CN" altLang="en-US" sz="3600" b="1" dirty="0">
                <a:latin typeface="黑体" panose="02010609060101010101" pitchFamily="49" charset="-122"/>
              </a:rPr>
              <a:t>乌克兰电网攻击事件推演</a:t>
            </a:r>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12</a:t>
            </a:fld>
            <a:endParaRPr lang="en-US" altLang="zh-CN"/>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86729" y="2420916"/>
            <a:ext cx="5833625" cy="36984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extBox 4"/>
          <p:cNvSpPr txBox="1"/>
          <p:nvPr/>
        </p:nvSpPr>
        <p:spPr>
          <a:xfrm>
            <a:off x="4355982" y="6468782"/>
            <a:ext cx="4570482" cy="276999"/>
          </a:xfrm>
          <a:prstGeom prst="rect">
            <a:avLst/>
          </a:prstGeom>
          <a:noFill/>
        </p:spPr>
        <p:txBody>
          <a:bodyPr wrap="none" rtlCol="0">
            <a:spAutoFit/>
          </a:bodyPr>
          <a:lstStyle/>
          <a:p>
            <a:r>
              <a:rPr lang="zh-CN" altLang="en-US" sz="1200" dirty="0" smtClean="0">
                <a:latin typeface="黑体" pitchFamily="49" charset="-122"/>
                <a:ea typeface="黑体" pitchFamily="49" charset="-122"/>
              </a:rPr>
              <a:t>案例来自：网络</a:t>
            </a:r>
            <a:r>
              <a:rPr lang="zh-CN" altLang="en-US" sz="1200" dirty="0">
                <a:latin typeface="黑体" pitchFamily="49" charset="-122"/>
                <a:ea typeface="黑体" pitchFamily="49" charset="-122"/>
              </a:rPr>
              <a:t>协同攻击</a:t>
            </a:r>
            <a:r>
              <a:rPr lang="en-US" altLang="zh-CN" sz="1200" dirty="0">
                <a:latin typeface="黑体" pitchFamily="49" charset="-122"/>
                <a:ea typeface="黑体" pitchFamily="49" charset="-122"/>
              </a:rPr>
              <a:t>:</a:t>
            </a:r>
            <a:r>
              <a:rPr lang="zh-CN" altLang="en-US" sz="1200" dirty="0">
                <a:latin typeface="黑体" pitchFamily="49" charset="-122"/>
                <a:ea typeface="黑体" pitchFamily="49" charset="-122"/>
              </a:rPr>
              <a:t>乌克兰停电事件的推演与</a:t>
            </a:r>
            <a:r>
              <a:rPr lang="zh-CN" altLang="en-US" sz="1200" dirty="0" smtClean="0">
                <a:latin typeface="黑体" pitchFamily="49" charset="-122"/>
                <a:ea typeface="黑体" pitchFamily="49" charset="-122"/>
              </a:rPr>
              <a:t>启示，刘念等</a:t>
            </a:r>
            <a:endParaRPr lang="zh-CN" altLang="en-US" sz="1200" dirty="0">
              <a:latin typeface="黑体" pitchFamily="49" charset="-122"/>
              <a:ea typeface="黑体" pitchFamily="49" charset="-122"/>
            </a:endParaRPr>
          </a:p>
        </p:txBody>
      </p:sp>
      <p:sp>
        <p:nvSpPr>
          <p:cNvPr id="6" name="TextBox 5"/>
          <p:cNvSpPr txBox="1"/>
          <p:nvPr/>
        </p:nvSpPr>
        <p:spPr>
          <a:xfrm>
            <a:off x="323646" y="1475536"/>
            <a:ext cx="8136678" cy="646331"/>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dirty="0" smtClean="0">
                <a:latin typeface="黑体" pitchFamily="49" charset="-122"/>
                <a:ea typeface="黑体" pitchFamily="49" charset="-122"/>
              </a:rPr>
              <a:t>电力系统是由信息网和物理网组成的相互依存的</a:t>
            </a:r>
            <a:r>
              <a:rPr lang="zh-CN" altLang="en-US" dirty="0" smtClean="0">
                <a:solidFill>
                  <a:srgbClr val="FF0000"/>
                </a:solidFill>
                <a:latin typeface="黑体" pitchFamily="49" charset="-122"/>
                <a:ea typeface="黑体" pitchFamily="49" charset="-122"/>
              </a:rPr>
              <a:t>超大规模二元复合网络</a:t>
            </a:r>
            <a:endParaRPr lang="en-US" altLang="zh-CN" dirty="0" smtClean="0">
              <a:solidFill>
                <a:srgbClr val="FF0000"/>
              </a:solidFill>
              <a:latin typeface="黑体" pitchFamily="49" charset="-122"/>
              <a:ea typeface="黑体" pitchFamily="49" charset="-122"/>
            </a:endParaRPr>
          </a:p>
          <a:p>
            <a:pPr algn="ctr"/>
            <a:r>
              <a:rPr lang="zh-CN" altLang="en-US" dirty="0" smtClean="0">
                <a:latin typeface="黑体" pitchFamily="49" charset="-122"/>
                <a:ea typeface="黑体" pitchFamily="49" charset="-122"/>
              </a:rPr>
              <a:t>乌克兰停电事件是一起典型的由</a:t>
            </a:r>
            <a:r>
              <a:rPr lang="zh-CN" altLang="en-US" dirty="0" smtClean="0">
                <a:solidFill>
                  <a:srgbClr val="FF0000"/>
                </a:solidFill>
                <a:latin typeface="黑体" pitchFamily="49" charset="-122"/>
                <a:ea typeface="黑体" pitchFamily="49" charset="-122"/>
              </a:rPr>
              <a:t>信息域攻击物理域</a:t>
            </a:r>
            <a:r>
              <a:rPr lang="zh-CN" altLang="en-US" dirty="0" smtClean="0">
                <a:latin typeface="黑体" pitchFamily="49" charset="-122"/>
                <a:ea typeface="黑体" pitchFamily="49" charset="-122"/>
              </a:rPr>
              <a:t>的安全事件</a:t>
            </a:r>
            <a:endParaRPr lang="zh-CN" altLang="en-US" dirty="0">
              <a:latin typeface="黑体" pitchFamily="49" charset="-122"/>
              <a:ea typeface="黑体" pitchFamily="49" charset="-122"/>
            </a:endParaRPr>
          </a:p>
        </p:txBody>
      </p:sp>
      <p:sp>
        <p:nvSpPr>
          <p:cNvPr id="7" name="TextBox 6"/>
          <p:cNvSpPr txBox="1"/>
          <p:nvPr/>
        </p:nvSpPr>
        <p:spPr>
          <a:xfrm>
            <a:off x="179634" y="2420916"/>
            <a:ext cx="1723549" cy="338554"/>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altLang="zh-CN" sz="1600" dirty="0" smtClean="0">
                <a:latin typeface="黑体" pitchFamily="49" charset="-122"/>
                <a:ea typeface="黑体" pitchFamily="49" charset="-122"/>
              </a:rPr>
              <a:t>a. </a:t>
            </a:r>
            <a:r>
              <a:rPr lang="zh-CN" altLang="en-US" sz="1600" dirty="0" smtClean="0">
                <a:latin typeface="黑体" pitchFamily="49" charset="-122"/>
                <a:ea typeface="黑体" pitchFamily="49" charset="-122"/>
              </a:rPr>
              <a:t>电网正常运行</a:t>
            </a:r>
            <a:endParaRPr lang="zh-CN" altLang="en-US" sz="1600" dirty="0">
              <a:latin typeface="黑体" pitchFamily="49" charset="-122"/>
              <a:ea typeface="黑体" pitchFamily="49" charset="-122"/>
            </a:endParaRPr>
          </a:p>
        </p:txBody>
      </p:sp>
      <p:sp>
        <p:nvSpPr>
          <p:cNvPr id="9" name="TextBox 8"/>
          <p:cNvSpPr txBox="1"/>
          <p:nvPr/>
        </p:nvSpPr>
        <p:spPr>
          <a:xfrm>
            <a:off x="133890" y="3429000"/>
            <a:ext cx="2133918" cy="584775"/>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altLang="zh-CN" sz="1600" dirty="0">
                <a:latin typeface="黑体" pitchFamily="49" charset="-122"/>
                <a:ea typeface="黑体" pitchFamily="49" charset="-122"/>
              </a:rPr>
              <a:t>b</a:t>
            </a:r>
            <a:r>
              <a:rPr lang="en-US" altLang="zh-CN" sz="1600" dirty="0" smtClean="0">
                <a:latin typeface="黑体" pitchFamily="49" charset="-122"/>
                <a:ea typeface="黑体" pitchFamily="49" charset="-122"/>
              </a:rPr>
              <a:t>. </a:t>
            </a:r>
            <a:r>
              <a:rPr lang="zh-CN" altLang="en-US" sz="1600" dirty="0">
                <a:latin typeface="黑体" pitchFamily="49" charset="-122"/>
                <a:ea typeface="黑体" pitchFamily="49" charset="-122"/>
              </a:rPr>
              <a:t>调度</a:t>
            </a:r>
            <a:r>
              <a:rPr lang="zh-CN" altLang="en-US" sz="1600" dirty="0" smtClean="0">
                <a:latin typeface="黑体" pitchFamily="49" charset="-122"/>
                <a:ea typeface="黑体" pitchFamily="49" charset="-122"/>
              </a:rPr>
              <a:t>中心监控异常</a:t>
            </a:r>
            <a:endParaRPr lang="en-US" altLang="zh-CN" sz="1600" dirty="0" smtClean="0">
              <a:latin typeface="黑体" pitchFamily="49" charset="-122"/>
              <a:ea typeface="黑体" pitchFamily="49" charset="-122"/>
            </a:endParaRPr>
          </a:p>
          <a:p>
            <a:r>
              <a:rPr lang="zh-CN" altLang="en-US" sz="1600" dirty="0" smtClean="0">
                <a:latin typeface="黑体" pitchFamily="49" charset="-122"/>
                <a:ea typeface="黑体" pitchFamily="49" charset="-122"/>
              </a:rPr>
              <a:t>   局部节点下线</a:t>
            </a:r>
            <a:endParaRPr lang="zh-CN" altLang="en-US" sz="1600" dirty="0">
              <a:latin typeface="黑体" pitchFamily="49" charset="-122"/>
              <a:ea typeface="黑体" pitchFamily="49" charset="-122"/>
            </a:endParaRPr>
          </a:p>
        </p:txBody>
      </p:sp>
      <p:sp>
        <p:nvSpPr>
          <p:cNvPr id="10" name="TextBox 9"/>
          <p:cNvSpPr txBox="1"/>
          <p:nvPr/>
        </p:nvSpPr>
        <p:spPr>
          <a:xfrm>
            <a:off x="179634" y="4644375"/>
            <a:ext cx="1928733" cy="584775"/>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altLang="zh-CN" sz="1600" dirty="0" smtClean="0">
                <a:latin typeface="黑体" pitchFamily="49" charset="-122"/>
                <a:ea typeface="黑体" pitchFamily="49" charset="-122"/>
              </a:rPr>
              <a:t>c. </a:t>
            </a:r>
            <a:r>
              <a:rPr lang="zh-CN" altLang="en-US" sz="1600" dirty="0" smtClean="0">
                <a:latin typeface="黑体" pitchFamily="49" charset="-122"/>
                <a:ea typeface="黑体" pitchFamily="49" charset="-122"/>
              </a:rPr>
              <a:t>局部节点断电，</a:t>
            </a:r>
            <a:endParaRPr lang="en-US" altLang="zh-CN" sz="1600" dirty="0" smtClean="0">
              <a:latin typeface="黑体" pitchFamily="49" charset="-122"/>
              <a:ea typeface="黑体" pitchFamily="49" charset="-122"/>
            </a:endParaRPr>
          </a:p>
          <a:p>
            <a:r>
              <a:rPr lang="en-US" altLang="zh-CN" sz="1600" dirty="0">
                <a:latin typeface="黑体" pitchFamily="49" charset="-122"/>
                <a:ea typeface="黑体" pitchFamily="49" charset="-122"/>
              </a:rPr>
              <a:t> </a:t>
            </a:r>
            <a:r>
              <a:rPr lang="en-US" altLang="zh-CN" sz="1600" dirty="0" smtClean="0">
                <a:latin typeface="黑体" pitchFamily="49" charset="-122"/>
                <a:ea typeface="黑体" pitchFamily="49" charset="-122"/>
              </a:rPr>
              <a:t>  </a:t>
            </a:r>
            <a:r>
              <a:rPr lang="zh-CN" altLang="en-US" sz="1600" dirty="0" smtClean="0">
                <a:latin typeface="黑体" pitchFamily="49" charset="-122"/>
                <a:ea typeface="黑体" pitchFamily="49" charset="-122"/>
              </a:rPr>
              <a:t>客服系统无响应</a:t>
            </a:r>
            <a:endParaRPr lang="zh-CN" altLang="en-US" sz="1600" dirty="0">
              <a:latin typeface="黑体" pitchFamily="49" charset="-122"/>
              <a:ea typeface="黑体" pitchFamily="49" charset="-122"/>
            </a:endParaRPr>
          </a:p>
        </p:txBody>
      </p:sp>
      <p:sp>
        <p:nvSpPr>
          <p:cNvPr id="11" name="TextBox 10"/>
          <p:cNvSpPr txBox="1"/>
          <p:nvPr/>
        </p:nvSpPr>
        <p:spPr>
          <a:xfrm>
            <a:off x="177321" y="5868477"/>
            <a:ext cx="2133918" cy="584775"/>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r>
              <a:rPr lang="en-US" altLang="zh-CN" sz="1600" dirty="0">
                <a:latin typeface="黑体" pitchFamily="49" charset="-122"/>
                <a:ea typeface="黑体" pitchFamily="49" charset="-122"/>
              </a:rPr>
              <a:t>d</a:t>
            </a:r>
            <a:r>
              <a:rPr lang="en-US" altLang="zh-CN" sz="1600" dirty="0" smtClean="0">
                <a:latin typeface="黑体" pitchFamily="49" charset="-122"/>
                <a:ea typeface="黑体" pitchFamily="49" charset="-122"/>
              </a:rPr>
              <a:t>. </a:t>
            </a:r>
            <a:r>
              <a:rPr lang="zh-CN" altLang="en-US" sz="1600" dirty="0" smtClean="0">
                <a:latin typeface="黑体" pitchFamily="49" charset="-122"/>
                <a:ea typeface="黑体" pitchFamily="49" charset="-122"/>
              </a:rPr>
              <a:t>手动恢复供电后，</a:t>
            </a:r>
            <a:endParaRPr lang="en-US" altLang="zh-CN" sz="1600" dirty="0" smtClean="0">
              <a:latin typeface="黑体" pitchFamily="49" charset="-122"/>
              <a:ea typeface="黑体" pitchFamily="49" charset="-122"/>
            </a:endParaRPr>
          </a:p>
          <a:p>
            <a:r>
              <a:rPr lang="zh-CN" altLang="en-US" sz="1600" dirty="0" smtClean="0">
                <a:latin typeface="黑体" pitchFamily="49" charset="-122"/>
                <a:ea typeface="黑体" pitchFamily="49" charset="-122"/>
              </a:rPr>
              <a:t>   监控系统仍不可用</a:t>
            </a:r>
            <a:endParaRPr lang="en-US" altLang="zh-CN" sz="1600" dirty="0" smtClean="0">
              <a:latin typeface="黑体" pitchFamily="49" charset="-122"/>
              <a:ea typeface="黑体" pitchFamily="49" charset="-122"/>
            </a:endParaRPr>
          </a:p>
        </p:txBody>
      </p:sp>
      <p:sp>
        <p:nvSpPr>
          <p:cNvPr id="8" name="下箭头 7"/>
          <p:cNvSpPr/>
          <p:nvPr/>
        </p:nvSpPr>
        <p:spPr>
          <a:xfrm>
            <a:off x="1115712" y="2852952"/>
            <a:ext cx="172300" cy="525518"/>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3" name="下箭头 12"/>
          <p:cNvSpPr/>
          <p:nvPr/>
        </p:nvSpPr>
        <p:spPr>
          <a:xfrm>
            <a:off x="1087424" y="4055578"/>
            <a:ext cx="172300" cy="525518"/>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4" name="下箭头 13"/>
          <p:cNvSpPr/>
          <p:nvPr/>
        </p:nvSpPr>
        <p:spPr>
          <a:xfrm>
            <a:off x="1087424" y="5298730"/>
            <a:ext cx="172300" cy="525518"/>
          </a:xfrm>
          <a:prstGeom prst="downArrow">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 name="TextBox 11"/>
          <p:cNvSpPr txBox="1"/>
          <p:nvPr/>
        </p:nvSpPr>
        <p:spPr>
          <a:xfrm>
            <a:off x="2339814" y="2420916"/>
            <a:ext cx="877163" cy="369332"/>
          </a:xfrm>
          <a:prstGeom prst="rect">
            <a:avLst/>
          </a:prstGeom>
          <a:noFill/>
        </p:spPr>
        <p:txBody>
          <a:bodyPr wrap="none" rtlCol="0">
            <a:spAutoFit/>
          </a:bodyPr>
          <a:lstStyle/>
          <a:p>
            <a:r>
              <a:rPr lang="zh-CN" altLang="en-US" dirty="0" smtClean="0">
                <a:latin typeface="黑体" pitchFamily="49" charset="-122"/>
                <a:ea typeface="黑体" pitchFamily="49" charset="-122"/>
              </a:rPr>
              <a:t>信息网</a:t>
            </a:r>
            <a:endParaRPr lang="zh-CN" altLang="en-US" dirty="0">
              <a:latin typeface="黑体" pitchFamily="49" charset="-122"/>
              <a:ea typeface="黑体" pitchFamily="49" charset="-122"/>
            </a:endParaRPr>
          </a:p>
        </p:txBody>
      </p:sp>
      <p:sp>
        <p:nvSpPr>
          <p:cNvPr id="16" name="TextBox 15"/>
          <p:cNvSpPr txBox="1"/>
          <p:nvPr/>
        </p:nvSpPr>
        <p:spPr>
          <a:xfrm>
            <a:off x="2398729" y="3347692"/>
            <a:ext cx="877163" cy="369332"/>
          </a:xfrm>
          <a:prstGeom prst="rect">
            <a:avLst/>
          </a:prstGeom>
          <a:noFill/>
        </p:spPr>
        <p:txBody>
          <a:bodyPr wrap="none" rtlCol="0">
            <a:spAutoFit/>
          </a:bodyPr>
          <a:lstStyle/>
          <a:p>
            <a:r>
              <a:rPr lang="zh-CN" altLang="en-US" dirty="0">
                <a:latin typeface="黑体" pitchFamily="49" charset="-122"/>
                <a:ea typeface="黑体" pitchFamily="49" charset="-122"/>
              </a:rPr>
              <a:t>物理</a:t>
            </a:r>
            <a:r>
              <a:rPr lang="zh-CN" altLang="en-US" dirty="0" smtClean="0">
                <a:latin typeface="黑体" pitchFamily="49" charset="-122"/>
                <a:ea typeface="黑体" pitchFamily="49" charset="-122"/>
              </a:rPr>
              <a:t>网</a:t>
            </a: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xmlns="" val="1501766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76672"/>
            <a:ext cx="8229600" cy="808038"/>
          </a:xfrm>
          <a:noFill/>
          <a:ln w="9525">
            <a:noFill/>
            <a:miter lim="800000"/>
          </a:ln>
        </p:spPr>
        <p:txBody>
          <a:bodyPr vert="horz" wrap="square" lIns="91440" tIns="45720" rIns="91440" bIns="45720" numCol="1" anchor="ctr" anchorCtr="0" compatLnSpc="1"/>
          <a:lstStyle/>
          <a:p>
            <a:r>
              <a:rPr lang="zh-CN" altLang="en-US" sz="3600" b="1" dirty="0" smtClean="0"/>
              <a:t>影响工业信息安全的态势和走向</a:t>
            </a:r>
            <a:endParaRPr lang="zh-CN" altLang="en-US" sz="3600" b="1" dirty="0"/>
          </a:p>
        </p:txBody>
      </p:sp>
      <p:sp>
        <p:nvSpPr>
          <p:cNvPr id="3" name="日期占位符 2"/>
          <p:cNvSpPr>
            <a:spLocks noGrp="1"/>
          </p:cNvSpPr>
          <p:nvPr>
            <p:ph type="dt" sz="half" idx="10"/>
          </p:nvPr>
        </p:nvSpPr>
        <p:spPr/>
        <p:txBody>
          <a:bodyPr/>
          <a:lstStyle/>
          <a:p>
            <a:pPr>
              <a:defRPr/>
            </a:pPr>
            <a:fld id="{85F3D0F3-3715-4040-9226-F08A11F9C1AF}" type="datetime1">
              <a:rPr lang="en-US" altLang="zh-CN" smtClean="0"/>
              <a:pPr>
                <a:defRPr/>
              </a:pPr>
              <a:t>10/21/2020</a:t>
            </a:fld>
            <a:endParaRPr lang="zh-CN" altLang="en-US" sz="1800">
              <a:solidFill>
                <a:srgbClr val="000000"/>
              </a:solidFill>
              <a:ea typeface="宋体" panose="02010600030101010101" pitchFamily="2" charset="-122"/>
            </a:endParaRPr>
          </a:p>
        </p:txBody>
      </p:sp>
      <p:sp>
        <p:nvSpPr>
          <p:cNvPr id="5" name="标题 1"/>
          <p:cNvSpPr txBox="1">
            <a:spLocks/>
          </p:cNvSpPr>
          <p:nvPr/>
        </p:nvSpPr>
        <p:spPr bwMode="auto">
          <a:xfrm>
            <a:off x="5004048" y="1772816"/>
            <a:ext cx="3830750" cy="1077218"/>
          </a:xfrm>
          <a:prstGeom prst="rect">
            <a:avLst/>
          </a:prstGeom>
          <a:gradFill flip="none" rotWithShape="1">
            <a:gsLst>
              <a:gs pos="0">
                <a:srgbClr val="3399FF">
                  <a:tint val="66000"/>
                  <a:satMod val="160000"/>
                  <a:alpha val="30000"/>
                </a:srgbClr>
              </a:gs>
              <a:gs pos="85350">
                <a:srgbClr val="D0E3FF">
                  <a:alpha val="84000"/>
                </a:srgbClr>
              </a:gs>
              <a:gs pos="50000">
                <a:srgbClr val="3399FF">
                  <a:tint val="44500"/>
                  <a:satMod val="160000"/>
                  <a:alpha val="17000"/>
                </a:srgbClr>
              </a:gs>
              <a:gs pos="100000">
                <a:srgbClr val="3399FF">
                  <a:tint val="23500"/>
                  <a:satMod val="160000"/>
                </a:srgbClr>
              </a:gs>
            </a:gsLst>
            <a:lin ang="10800000" scaled="1"/>
            <a:tileRect/>
          </a:gradFill>
          <a:ln w="9525">
            <a:noFill/>
            <a:prstDash val="dash"/>
            <a:miter lim="800000"/>
            <a:headEnd/>
            <a:tailEnd/>
          </a:ln>
          <a:effectLst/>
        </p:spPr>
        <p:txBody>
          <a:bodyPr wrap="square" lIns="144000" rIns="144000" anchor="ctr">
            <a:spAutoFit/>
          </a:bodyPr>
          <a:lstStyle>
            <a:defPPr>
              <a:defRPr lang="zh-CN"/>
            </a:defPPr>
            <a:lvl1pPr algn="just">
              <a:lnSpc>
                <a:spcPct val="120000"/>
              </a:lnSpc>
              <a:spcBef>
                <a:spcPct val="20000"/>
              </a:spcBef>
              <a:buFont typeface="Wingdings" panose="05000000000000000000" pitchFamily="2" charset="2"/>
              <a:buChar char=""/>
              <a:defRPr sz="2400" b="1">
                <a:solidFill>
                  <a:srgbClr val="FF0000"/>
                </a:solidFill>
                <a:latin typeface="黑体" pitchFamily="49" charset="-122"/>
                <a:ea typeface="黑体" pitchFamily="49" charset="-122"/>
              </a:defRPr>
            </a:lvl1pPr>
          </a:lstStyle>
          <a:p>
            <a:pPr marL="285750" indent="-285750">
              <a:lnSpc>
                <a:spcPct val="100000"/>
              </a:lnSpc>
              <a:spcBef>
                <a:spcPts val="0"/>
              </a:spcBef>
            </a:pPr>
            <a:r>
              <a:rPr lang="zh-CN" altLang="en-US" sz="1600" dirty="0" smtClean="0">
                <a:solidFill>
                  <a:prstClr val="black"/>
                </a:solidFill>
                <a:latin typeface="微软雅黑" panose="020B0503020204020204" pitchFamily="34" charset="-122"/>
                <a:ea typeface="微软雅黑" panose="020B0503020204020204" pitchFamily="34" charset="-122"/>
              </a:rPr>
              <a:t>网络空间边界向工业和关键基础实施领域不断延伸，形成信息物理空间</a:t>
            </a:r>
            <a:endParaRPr lang="en-US" altLang="zh-CN" sz="1600" dirty="0" smtClean="0">
              <a:solidFill>
                <a:prstClr val="black"/>
              </a:solidFill>
              <a:latin typeface="微软雅黑" panose="020B0503020204020204" pitchFamily="34" charset="-122"/>
              <a:ea typeface="微软雅黑" panose="020B0503020204020204" pitchFamily="34" charset="-122"/>
            </a:endParaRPr>
          </a:p>
          <a:p>
            <a:pPr marL="285750" indent="-285750">
              <a:lnSpc>
                <a:spcPct val="100000"/>
              </a:lnSpc>
              <a:spcBef>
                <a:spcPts val="0"/>
              </a:spcBef>
            </a:pPr>
            <a:r>
              <a:rPr lang="zh-CN" altLang="en-US" sz="1600" dirty="0" smtClean="0">
                <a:solidFill>
                  <a:prstClr val="black"/>
                </a:solidFill>
                <a:latin typeface="微软雅黑" panose="020B0503020204020204" pitchFamily="34" charset="-122"/>
                <a:ea typeface="微软雅黑" panose="020B0503020204020204" pitchFamily="34" charset="-122"/>
              </a:rPr>
              <a:t>工业系统</a:t>
            </a:r>
            <a:r>
              <a:rPr lang="zh-CN" altLang="en-US" sz="1600" dirty="0">
                <a:solidFill>
                  <a:prstClr val="black"/>
                </a:solidFill>
                <a:latin typeface="微软雅黑" panose="020B0503020204020204" pitchFamily="34" charset="-122"/>
                <a:ea typeface="微软雅黑" panose="020B0503020204020204" pitchFamily="34" charset="-122"/>
              </a:rPr>
              <a:t>正从封闭走向开放和互联</a:t>
            </a:r>
            <a:r>
              <a:rPr lang="zh-CN" altLang="en-US" sz="1600" dirty="0" smtClean="0">
                <a:solidFill>
                  <a:prstClr val="black"/>
                </a:solidFill>
                <a:latin typeface="微软雅黑" panose="020B0503020204020204" pitchFamily="34" charset="-122"/>
                <a:ea typeface="微软雅黑" panose="020B0503020204020204" pitchFamily="34" charset="-122"/>
              </a:rPr>
              <a:t>，安全威胁和风险日益增加</a:t>
            </a:r>
            <a:endParaRPr lang="en-US" altLang="zh-CN" sz="1600" dirty="0">
              <a:solidFill>
                <a:prstClr val="black"/>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79513" y="1530522"/>
            <a:ext cx="3600399" cy="1394422"/>
            <a:chOff x="46496" y="1336059"/>
            <a:chExt cx="6142807" cy="2459157"/>
          </a:xfrm>
        </p:grpSpPr>
        <p:pic>
          <p:nvPicPr>
            <p:cNvPr id="14" name="图片 18"/>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3198605" y="1529110"/>
              <a:ext cx="2990698" cy="21303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图片 19"/>
            <p:cNvPicPr>
              <a:picLocks noChangeAspect="1"/>
            </p:cNvPicPr>
            <p:nvPr/>
          </p:nvPicPr>
          <p:blipFill>
            <a:blip r:embed="rId4">
              <a:extLst>
                <a:ext uri="{28A0092B-C50C-407E-A947-70E740481C1C}">
                  <a14:useLocalDpi xmlns:a14="http://schemas.microsoft.com/office/drawing/2010/main" xmlns="" val="0"/>
                </a:ext>
              </a:extLst>
            </a:blip>
            <a:srcRect/>
            <a:stretch>
              <a:fillRect/>
            </a:stretch>
          </p:blipFill>
          <p:spPr bwMode="auto">
            <a:xfrm>
              <a:off x="46496" y="1336059"/>
              <a:ext cx="3194362" cy="24591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9" name="矩形 8"/>
          <p:cNvSpPr/>
          <p:nvPr/>
        </p:nvSpPr>
        <p:spPr>
          <a:xfrm>
            <a:off x="257577" y="1423341"/>
            <a:ext cx="8718998" cy="157361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矩形 9"/>
          <p:cNvSpPr/>
          <p:nvPr/>
        </p:nvSpPr>
        <p:spPr>
          <a:xfrm>
            <a:off x="1691760" y="1157795"/>
            <a:ext cx="5995902" cy="59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0000"/>
                </a:solidFill>
                <a:latin typeface="微软雅黑" panose="020B0503020204020204" pitchFamily="34" charset="-122"/>
                <a:ea typeface="微软雅黑" panose="020B0503020204020204" pitchFamily="34" charset="-122"/>
              </a:rPr>
              <a:t>工业互联成为趋势，工业信息安全威胁全面升级</a:t>
            </a:r>
          </a:p>
        </p:txBody>
      </p:sp>
      <p:sp>
        <p:nvSpPr>
          <p:cNvPr id="11" name="等腰三角形 10"/>
          <p:cNvSpPr/>
          <p:nvPr/>
        </p:nvSpPr>
        <p:spPr>
          <a:xfrm rot="5400000">
            <a:off x="4146371" y="2198445"/>
            <a:ext cx="673733" cy="39853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mtClean="0">
              <a:solidFill>
                <a:prstClr val="white"/>
              </a:solidFill>
            </a:endParaRPr>
          </a:p>
        </p:txBody>
      </p:sp>
      <p:sp>
        <p:nvSpPr>
          <p:cNvPr id="22" name="标题 1"/>
          <p:cNvSpPr txBox="1">
            <a:spLocks/>
          </p:cNvSpPr>
          <p:nvPr/>
        </p:nvSpPr>
        <p:spPr bwMode="auto">
          <a:xfrm>
            <a:off x="5004047" y="3717033"/>
            <a:ext cx="3830750" cy="1077218"/>
          </a:xfrm>
          <a:prstGeom prst="rect">
            <a:avLst/>
          </a:prstGeom>
          <a:gradFill flip="none" rotWithShape="1">
            <a:gsLst>
              <a:gs pos="0">
                <a:srgbClr val="3399FF">
                  <a:tint val="66000"/>
                  <a:satMod val="160000"/>
                  <a:alpha val="30000"/>
                </a:srgbClr>
              </a:gs>
              <a:gs pos="85350">
                <a:srgbClr val="D0E3FF">
                  <a:alpha val="84000"/>
                </a:srgbClr>
              </a:gs>
              <a:gs pos="50000">
                <a:srgbClr val="3399FF">
                  <a:tint val="44500"/>
                  <a:satMod val="160000"/>
                  <a:alpha val="17000"/>
                </a:srgbClr>
              </a:gs>
              <a:gs pos="100000">
                <a:srgbClr val="3399FF">
                  <a:tint val="23500"/>
                  <a:satMod val="160000"/>
                </a:srgbClr>
              </a:gs>
            </a:gsLst>
            <a:lin ang="10800000" scaled="1"/>
            <a:tileRect/>
          </a:gradFill>
          <a:ln w="9525">
            <a:noFill/>
            <a:prstDash val="dash"/>
            <a:miter lim="800000"/>
            <a:headEnd/>
            <a:tailEnd/>
          </a:ln>
          <a:effectLst/>
        </p:spPr>
        <p:txBody>
          <a:bodyPr wrap="square" lIns="144000" rIns="144000" anchor="ctr">
            <a:spAutoFit/>
          </a:bodyPr>
          <a:lstStyle>
            <a:defPPr>
              <a:defRPr lang="zh-CN"/>
            </a:defPPr>
            <a:lvl1pPr algn="just">
              <a:lnSpc>
                <a:spcPct val="120000"/>
              </a:lnSpc>
              <a:spcBef>
                <a:spcPct val="20000"/>
              </a:spcBef>
              <a:buFont typeface="Wingdings" panose="05000000000000000000" pitchFamily="2" charset="2"/>
              <a:buChar char=""/>
              <a:defRPr sz="2400" b="1">
                <a:solidFill>
                  <a:srgbClr val="FF0000"/>
                </a:solidFill>
                <a:latin typeface="黑体" pitchFamily="49" charset="-122"/>
                <a:ea typeface="黑体" pitchFamily="49" charset="-122"/>
              </a:defRPr>
            </a:lvl1pPr>
          </a:lstStyle>
          <a:p>
            <a:pPr marL="285750" indent="-285750">
              <a:lnSpc>
                <a:spcPct val="100000"/>
              </a:lnSpc>
              <a:spcBef>
                <a:spcPts val="0"/>
              </a:spcBef>
            </a:pPr>
            <a:r>
              <a:rPr lang="zh-CN" altLang="en-US" sz="1600" dirty="0" smtClean="0">
                <a:solidFill>
                  <a:prstClr val="black"/>
                </a:solidFill>
                <a:latin typeface="微软雅黑" panose="020B0503020204020204" pitchFamily="34" charset="-122"/>
                <a:ea typeface="微软雅黑" panose="020B0503020204020204" pitchFamily="34" charset="-122"/>
              </a:rPr>
              <a:t>以美国</a:t>
            </a:r>
            <a:r>
              <a:rPr lang="en-US" altLang="zh-CN" sz="1600" dirty="0" smtClean="0">
                <a:solidFill>
                  <a:prstClr val="black"/>
                </a:solidFill>
                <a:latin typeface="微软雅黑" panose="020B0503020204020204" pitchFamily="34" charset="-122"/>
                <a:ea typeface="微软雅黑" panose="020B0503020204020204" pitchFamily="34" charset="-122"/>
              </a:rPr>
              <a:t>GE </a:t>
            </a:r>
            <a:r>
              <a:rPr lang="en-US" altLang="zh-CN" sz="1600" dirty="0" err="1" smtClean="0">
                <a:solidFill>
                  <a:prstClr val="black"/>
                </a:solidFill>
                <a:latin typeface="微软雅黑" panose="020B0503020204020204" pitchFamily="34" charset="-122"/>
                <a:ea typeface="微软雅黑" panose="020B0503020204020204" pitchFamily="34" charset="-122"/>
              </a:rPr>
              <a:t>Predix</a:t>
            </a:r>
            <a:r>
              <a:rPr lang="zh-CN" altLang="en-US" sz="1600" dirty="0" smtClean="0">
                <a:solidFill>
                  <a:prstClr val="black"/>
                </a:solidFill>
                <a:latin typeface="微软雅黑" panose="020B0503020204020204" pitchFamily="34" charset="-122"/>
                <a:ea typeface="微软雅黑" panose="020B0503020204020204" pitchFamily="34" charset="-122"/>
              </a:rPr>
              <a:t>和德国西门子</a:t>
            </a:r>
            <a:r>
              <a:rPr lang="en-US" altLang="zh-CN" sz="1600" dirty="0" err="1" smtClean="0">
                <a:solidFill>
                  <a:prstClr val="black"/>
                </a:solidFill>
                <a:latin typeface="微软雅黑" panose="020B0503020204020204" pitchFamily="34" charset="-122"/>
                <a:ea typeface="微软雅黑" panose="020B0503020204020204" pitchFamily="34" charset="-122"/>
              </a:rPr>
              <a:t>Mindsphere</a:t>
            </a:r>
            <a:r>
              <a:rPr lang="zh-CN" altLang="en-US" sz="1600" dirty="0" smtClean="0">
                <a:solidFill>
                  <a:prstClr val="black"/>
                </a:solidFill>
                <a:latin typeface="微软雅黑" panose="020B0503020204020204" pitchFamily="34" charset="-122"/>
                <a:ea typeface="微软雅黑" panose="020B0503020204020204" pitchFamily="34" charset="-122"/>
              </a:rPr>
              <a:t>为代表的工业互联网平台</a:t>
            </a:r>
            <a:r>
              <a:rPr lang="zh-CN" altLang="en-US" sz="1600" dirty="0">
                <a:solidFill>
                  <a:prstClr val="black"/>
                </a:solidFill>
                <a:latin typeface="微软雅黑" panose="020B0503020204020204" pitchFamily="34" charset="-122"/>
                <a:ea typeface="微软雅黑" panose="020B0503020204020204" pitchFamily="34" charset="-122"/>
              </a:rPr>
              <a:t>试图打造</a:t>
            </a:r>
            <a:r>
              <a:rPr lang="zh-CN" altLang="en-US" sz="1600" dirty="0" smtClean="0">
                <a:solidFill>
                  <a:prstClr val="black"/>
                </a:solidFill>
                <a:latin typeface="微软雅黑" panose="020B0503020204020204" pitchFamily="34" charset="-122"/>
                <a:ea typeface="微软雅黑" panose="020B0503020204020204" pitchFamily="34" charset="-122"/>
              </a:rPr>
              <a:t>全球垄断的工业信息基础设施</a:t>
            </a: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26" name="矩形 25"/>
          <p:cNvSpPr/>
          <p:nvPr/>
        </p:nvSpPr>
        <p:spPr>
          <a:xfrm>
            <a:off x="257576" y="3439565"/>
            <a:ext cx="8718998" cy="1573611"/>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矩形 26"/>
          <p:cNvSpPr/>
          <p:nvPr/>
        </p:nvSpPr>
        <p:spPr>
          <a:xfrm>
            <a:off x="1259632" y="3140968"/>
            <a:ext cx="6810908" cy="59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F0000"/>
                </a:solidFill>
                <a:latin typeface="微软雅黑" panose="020B0503020204020204" pitchFamily="34" charset="-122"/>
                <a:ea typeface="微软雅黑" panose="020B0503020204020204" pitchFamily="34" charset="-122"/>
              </a:rPr>
              <a:t>国际工业互联平台向工业基础设施渗透，严重威胁国家安全</a:t>
            </a:r>
          </a:p>
        </p:txBody>
      </p:sp>
      <p:sp>
        <p:nvSpPr>
          <p:cNvPr id="28" name="等腰三角形 27"/>
          <p:cNvSpPr/>
          <p:nvPr/>
        </p:nvSpPr>
        <p:spPr>
          <a:xfrm rot="5400000">
            <a:off x="4146371" y="4142661"/>
            <a:ext cx="673733" cy="39853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mtClean="0">
              <a:solidFill>
                <a:prstClr val="white"/>
              </a:solidFill>
            </a:endParaRPr>
          </a:p>
        </p:txBody>
      </p:sp>
      <p:sp>
        <p:nvSpPr>
          <p:cNvPr id="29" name="标题 1"/>
          <p:cNvSpPr txBox="1">
            <a:spLocks/>
          </p:cNvSpPr>
          <p:nvPr/>
        </p:nvSpPr>
        <p:spPr bwMode="auto">
          <a:xfrm>
            <a:off x="5004047" y="5664149"/>
            <a:ext cx="3830750" cy="1077218"/>
          </a:xfrm>
          <a:prstGeom prst="rect">
            <a:avLst/>
          </a:prstGeom>
          <a:gradFill flip="none" rotWithShape="1">
            <a:gsLst>
              <a:gs pos="0">
                <a:srgbClr val="3399FF">
                  <a:tint val="66000"/>
                  <a:satMod val="160000"/>
                  <a:alpha val="30000"/>
                </a:srgbClr>
              </a:gs>
              <a:gs pos="85350">
                <a:srgbClr val="D0E3FF">
                  <a:alpha val="84000"/>
                </a:srgbClr>
              </a:gs>
              <a:gs pos="50000">
                <a:srgbClr val="3399FF">
                  <a:tint val="44500"/>
                  <a:satMod val="160000"/>
                  <a:alpha val="17000"/>
                </a:srgbClr>
              </a:gs>
              <a:gs pos="100000">
                <a:srgbClr val="3399FF">
                  <a:tint val="23500"/>
                  <a:satMod val="160000"/>
                </a:srgbClr>
              </a:gs>
            </a:gsLst>
            <a:lin ang="10800000" scaled="1"/>
            <a:tileRect/>
          </a:gradFill>
          <a:ln w="9525">
            <a:noFill/>
            <a:prstDash val="dash"/>
            <a:miter lim="800000"/>
            <a:headEnd/>
            <a:tailEnd/>
          </a:ln>
          <a:effectLst/>
        </p:spPr>
        <p:txBody>
          <a:bodyPr wrap="square" lIns="144000" rIns="144000" anchor="ctr">
            <a:spAutoFit/>
          </a:bodyPr>
          <a:lstStyle>
            <a:defPPr>
              <a:defRPr lang="zh-CN"/>
            </a:defPPr>
            <a:lvl1pPr algn="just">
              <a:lnSpc>
                <a:spcPct val="120000"/>
              </a:lnSpc>
              <a:spcBef>
                <a:spcPct val="20000"/>
              </a:spcBef>
              <a:buFont typeface="Wingdings" panose="05000000000000000000" pitchFamily="2" charset="2"/>
              <a:buChar char=""/>
              <a:defRPr sz="2400" b="1">
                <a:solidFill>
                  <a:srgbClr val="FF0000"/>
                </a:solidFill>
                <a:latin typeface="黑体" pitchFamily="49" charset="-122"/>
                <a:ea typeface="黑体" pitchFamily="49" charset="-122"/>
              </a:defRPr>
            </a:lvl1pPr>
          </a:lstStyle>
          <a:p>
            <a:pPr marL="285750" indent="-285750">
              <a:lnSpc>
                <a:spcPct val="100000"/>
              </a:lnSpc>
              <a:spcBef>
                <a:spcPts val="0"/>
              </a:spcBef>
            </a:pPr>
            <a:r>
              <a:rPr lang="zh-CN" altLang="en-US" sz="1600" dirty="0" smtClean="0">
                <a:solidFill>
                  <a:prstClr val="black"/>
                </a:solidFill>
                <a:latin typeface="微软雅黑" panose="020B0503020204020204" pitchFamily="34" charset="-122"/>
                <a:ea typeface="微软雅黑" panose="020B0503020204020204" pitchFamily="34" charset="-122"/>
              </a:rPr>
              <a:t>工业控制系统覆盖</a:t>
            </a:r>
            <a:r>
              <a:rPr lang="zh-CN" altLang="en-US" sz="1600" dirty="0">
                <a:solidFill>
                  <a:prstClr val="black"/>
                </a:solidFill>
                <a:latin typeface="微软雅黑" panose="020B0503020204020204" pitchFamily="34" charset="-122"/>
                <a:ea typeface="微软雅黑" panose="020B0503020204020204" pitchFamily="34" charset="-122"/>
              </a:rPr>
              <a:t>国防、能源、轨交、通信、核工业等国家命脉</a:t>
            </a:r>
            <a:r>
              <a:rPr lang="zh-CN" altLang="en-US" sz="1600" dirty="0" smtClean="0">
                <a:solidFill>
                  <a:prstClr val="black"/>
                </a:solidFill>
                <a:latin typeface="微软雅黑" panose="020B0503020204020204" pitchFamily="34" charset="-122"/>
                <a:ea typeface="微软雅黑" panose="020B0503020204020204" pitchFamily="34" charset="-122"/>
              </a:rPr>
              <a:t>行业，</a:t>
            </a:r>
            <a:r>
              <a:rPr lang="zh-CN" altLang="en-US" sz="1600" dirty="0">
                <a:solidFill>
                  <a:prstClr val="black"/>
                </a:solidFill>
                <a:latin typeface="微软雅黑" panose="020B0503020204020204" pitchFamily="34" charset="-122"/>
                <a:ea typeface="微软雅黑" panose="020B0503020204020204" pitchFamily="34" charset="-122"/>
              </a:rPr>
              <a:t>已成为网络攻击的重点目标和国家间网络对抗的前沿</a:t>
            </a:r>
            <a:r>
              <a:rPr lang="zh-CN" altLang="en-US" sz="1600" dirty="0" smtClean="0">
                <a:solidFill>
                  <a:prstClr val="black"/>
                </a:solidFill>
                <a:latin typeface="微软雅黑" panose="020B0503020204020204" pitchFamily="34" charset="-122"/>
                <a:ea typeface="微软雅黑" panose="020B0503020204020204" pitchFamily="34" charset="-122"/>
              </a:rPr>
              <a:t>阵地</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33" name="矩形 32"/>
          <p:cNvSpPr/>
          <p:nvPr/>
        </p:nvSpPr>
        <p:spPr>
          <a:xfrm>
            <a:off x="257576" y="5383781"/>
            <a:ext cx="8718998" cy="1474219"/>
          </a:xfrm>
          <a:prstGeom prst="rect">
            <a:avLst/>
          </a:prstGeom>
          <a:no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34" name="矩形 33"/>
          <p:cNvSpPr/>
          <p:nvPr/>
        </p:nvSpPr>
        <p:spPr>
          <a:xfrm>
            <a:off x="1259632" y="4941126"/>
            <a:ext cx="6810908" cy="5971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rgbClr val="FF0000"/>
                </a:solidFill>
                <a:latin typeface="微软雅黑" panose="020B0503020204020204" pitchFamily="34" charset="-122"/>
                <a:ea typeface="微软雅黑" panose="020B0503020204020204" pitchFamily="34" charset="-122"/>
              </a:rPr>
              <a:t>关键</a:t>
            </a:r>
            <a:r>
              <a:rPr lang="zh-CN" altLang="en-US" sz="2000" b="1" dirty="0" smtClean="0">
                <a:solidFill>
                  <a:srgbClr val="FF0000"/>
                </a:solidFill>
                <a:latin typeface="微软雅黑" panose="020B0503020204020204" pitchFamily="34" charset="-122"/>
                <a:ea typeface="微软雅黑" panose="020B0503020204020204" pitchFamily="34" charset="-122"/>
              </a:rPr>
              <a:t>基础设施工业控制系统已经成为国家间对抗的前沿阵地</a:t>
            </a:r>
          </a:p>
        </p:txBody>
      </p:sp>
      <p:sp>
        <p:nvSpPr>
          <p:cNvPr id="35" name="等腰三角形 34"/>
          <p:cNvSpPr/>
          <p:nvPr/>
        </p:nvSpPr>
        <p:spPr>
          <a:xfrm rot="5400000">
            <a:off x="4146371" y="6086877"/>
            <a:ext cx="673733" cy="39853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mtClean="0">
              <a:solidFill>
                <a:prstClr val="white"/>
              </a:solidFill>
            </a:endParaRPr>
          </a:p>
        </p:txBody>
      </p:sp>
      <p:sp>
        <p:nvSpPr>
          <p:cNvPr id="38" name="矩形 37"/>
          <p:cNvSpPr/>
          <p:nvPr/>
        </p:nvSpPr>
        <p:spPr>
          <a:xfrm>
            <a:off x="434553" y="3755559"/>
            <a:ext cx="1271502" cy="1015663"/>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sz="3200" dirty="0" smtClean="0">
                <a:latin typeface="黑体" pitchFamily="49" charset="-122"/>
                <a:ea typeface="黑体" pitchFamily="49" charset="-122"/>
              </a:rPr>
              <a:t>GE</a:t>
            </a:r>
          </a:p>
          <a:p>
            <a:r>
              <a:rPr lang="en-US" altLang="zh-CN" sz="2800" dirty="0" err="1" smtClean="0">
                <a:latin typeface="黑体" pitchFamily="49" charset="-122"/>
                <a:ea typeface="黑体" pitchFamily="49" charset="-122"/>
              </a:rPr>
              <a:t>Predix</a:t>
            </a:r>
            <a:endParaRPr lang="zh-CN" altLang="en-US" sz="2800" dirty="0">
              <a:latin typeface="黑体" pitchFamily="49" charset="-122"/>
              <a:ea typeface="黑体" pitchFamily="49" charset="-122"/>
            </a:endParaRPr>
          </a:p>
        </p:txBody>
      </p:sp>
      <p:sp>
        <p:nvSpPr>
          <p:cNvPr id="39" name="矩形 38"/>
          <p:cNvSpPr/>
          <p:nvPr/>
        </p:nvSpPr>
        <p:spPr>
          <a:xfrm>
            <a:off x="1951619" y="3755559"/>
            <a:ext cx="1996059" cy="1015663"/>
          </a:xfrm>
          <a:prstGeom prst="rect">
            <a:avLst/>
          </a:prstGeom>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en-US" sz="3200" dirty="0">
                <a:latin typeface="黑体" pitchFamily="49" charset="-122"/>
                <a:ea typeface="黑体" pitchFamily="49" charset="-122"/>
              </a:rPr>
              <a:t>西门子</a:t>
            </a:r>
            <a:endParaRPr lang="en-US" altLang="zh-CN" sz="3200" dirty="0" smtClean="0">
              <a:latin typeface="黑体" pitchFamily="49" charset="-122"/>
              <a:ea typeface="黑体" pitchFamily="49" charset="-122"/>
            </a:endParaRPr>
          </a:p>
          <a:p>
            <a:r>
              <a:rPr lang="en-US" altLang="zh-CN" sz="2800" dirty="0" err="1">
                <a:latin typeface="黑体" pitchFamily="49" charset="-122"/>
                <a:ea typeface="黑体" pitchFamily="49" charset="-122"/>
              </a:rPr>
              <a:t>MindSphere</a:t>
            </a:r>
            <a:endParaRPr lang="zh-CN" altLang="en-US" sz="2800" dirty="0">
              <a:latin typeface="黑体" pitchFamily="49" charset="-122"/>
              <a:ea typeface="黑体" pitchFamily="49" charset="-122"/>
            </a:endParaRPr>
          </a:p>
        </p:txBody>
      </p:sp>
      <p:pic>
        <p:nvPicPr>
          <p:cNvPr id="42" name="Picture 4"/>
          <p:cNvPicPr>
            <a:picLocks noChangeAspect="1" noChangeArrowheads="1"/>
          </p:cNvPicPr>
          <p:nvPr/>
        </p:nvPicPr>
        <p:blipFill>
          <a:blip r:embed="rId5" cstate="print"/>
          <a:srcRect/>
          <a:stretch>
            <a:fillRect/>
          </a:stretch>
        </p:blipFill>
        <p:spPr bwMode="auto">
          <a:xfrm>
            <a:off x="391359" y="5642821"/>
            <a:ext cx="1536510" cy="954531"/>
          </a:xfrm>
          <a:prstGeom prst="rect">
            <a:avLst/>
          </a:prstGeom>
          <a:noFill/>
          <a:ln w="9525">
            <a:noFill/>
            <a:miter lim="800000"/>
            <a:headEnd/>
            <a:tailEnd/>
          </a:ln>
          <a:effectLst/>
        </p:spPr>
      </p:pic>
      <p:pic>
        <p:nvPicPr>
          <p:cNvPr id="43" name="Picture 2"/>
          <p:cNvPicPr>
            <a:picLocks noChangeAspect="1" noChangeArrowheads="1"/>
          </p:cNvPicPr>
          <p:nvPr/>
        </p:nvPicPr>
        <p:blipFill>
          <a:blip r:embed="rId6" cstate="print"/>
          <a:srcRect/>
          <a:stretch>
            <a:fillRect/>
          </a:stretch>
        </p:blipFill>
        <p:spPr bwMode="auto">
          <a:xfrm>
            <a:off x="2081421" y="5664149"/>
            <a:ext cx="1698491" cy="933203"/>
          </a:xfrm>
          <a:prstGeom prst="rect">
            <a:avLst/>
          </a:prstGeom>
          <a:noFill/>
          <a:ln w="9525">
            <a:noFill/>
            <a:miter lim="800000"/>
            <a:headEnd/>
            <a:tailEnd/>
          </a:ln>
          <a:effectLst/>
        </p:spPr>
      </p:pic>
      <p:sp>
        <p:nvSpPr>
          <p:cNvPr id="44" name="TextBox 43"/>
          <p:cNvSpPr txBox="1"/>
          <p:nvPr/>
        </p:nvSpPr>
        <p:spPr>
          <a:xfrm>
            <a:off x="312014" y="5363860"/>
            <a:ext cx="1441420" cy="307777"/>
          </a:xfrm>
          <a:prstGeom prst="rect">
            <a:avLst/>
          </a:prstGeom>
          <a:noFill/>
        </p:spPr>
        <p:txBody>
          <a:bodyPr wrap="none" rtlCol="0">
            <a:spAutoFit/>
          </a:bodyPr>
          <a:lstStyle/>
          <a:p>
            <a:r>
              <a:rPr lang="zh-CN" altLang="en-US" sz="1400" b="1" dirty="0" smtClean="0">
                <a:latin typeface="黑体" pitchFamily="49" charset="-122"/>
                <a:ea typeface="黑体" pitchFamily="49" charset="-122"/>
              </a:rPr>
              <a:t>震网、黑色能量</a:t>
            </a:r>
            <a:endParaRPr lang="zh-CN" altLang="en-US" sz="1400" b="1" dirty="0">
              <a:latin typeface="黑体" pitchFamily="49" charset="-122"/>
              <a:ea typeface="黑体" pitchFamily="49" charset="-122"/>
            </a:endParaRPr>
          </a:p>
        </p:txBody>
      </p:sp>
    </p:spTree>
    <p:extLst>
      <p:ext uri="{BB962C8B-B14F-4D97-AF65-F5344CB8AC3E}">
        <p14:creationId xmlns:p14="http://schemas.microsoft.com/office/powerpoint/2010/main" xmlns="" val="26391643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t>重大安全事件</a:t>
            </a:r>
            <a:endParaRPr lang="zh-CN" altLang="en-US" sz="3600" dirty="0"/>
          </a:p>
        </p:txBody>
      </p:sp>
      <p:sp>
        <p:nvSpPr>
          <p:cNvPr id="3" name="日期占位符 2"/>
          <p:cNvSpPr>
            <a:spLocks noGrp="1"/>
          </p:cNvSpPr>
          <p:nvPr>
            <p:ph type="dt" sz="half" idx="10"/>
          </p:nvPr>
        </p:nvSpPr>
        <p:spPr>
          <a:xfrm>
            <a:off x="133071" y="6356350"/>
            <a:ext cx="2133600" cy="365125"/>
          </a:xfrm>
        </p:spPr>
        <p:txBody>
          <a:bodyPr/>
          <a:lstStyle/>
          <a:p>
            <a:pPr>
              <a:defRPr/>
            </a:pPr>
            <a:fld id="{85F3D0F3-3715-4040-9226-F08A11F9C1AF}" type="datetime1">
              <a:rPr lang="en-US" altLang="zh-CN" smtClean="0"/>
              <a:pPr>
                <a:defRPr/>
              </a:pPr>
              <a:t>10/21/2020</a:t>
            </a:fld>
            <a:endParaRPr lang="zh-CN" altLang="en-US" sz="1800">
              <a:solidFill>
                <a:srgbClr val="000000"/>
              </a:solidFill>
              <a:ea typeface="宋体" panose="02010600030101010101" pitchFamily="2" charset="-122"/>
            </a:endParaRPr>
          </a:p>
        </p:txBody>
      </p:sp>
      <p:sp>
        <p:nvSpPr>
          <p:cNvPr id="4" name="右箭头 3"/>
          <p:cNvSpPr/>
          <p:nvPr/>
        </p:nvSpPr>
        <p:spPr>
          <a:xfrm>
            <a:off x="0" y="3883387"/>
            <a:ext cx="9144000" cy="252028"/>
          </a:xfrm>
          <a:prstGeom prst="rightArrow">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黑体" pitchFamily="49" charset="-122"/>
              <a:ea typeface="黑体" pitchFamily="49" charset="-122"/>
            </a:endParaRPr>
          </a:p>
        </p:txBody>
      </p:sp>
      <p:grpSp>
        <p:nvGrpSpPr>
          <p:cNvPr id="5" name="组合 4"/>
          <p:cNvGrpSpPr/>
          <p:nvPr/>
        </p:nvGrpSpPr>
        <p:grpSpPr>
          <a:xfrm>
            <a:off x="611560" y="2700621"/>
            <a:ext cx="2032184" cy="1362785"/>
            <a:chOff x="2357422" y="3132655"/>
            <a:chExt cx="2032184" cy="1362785"/>
          </a:xfrm>
        </p:grpSpPr>
        <p:sp>
          <p:nvSpPr>
            <p:cNvPr id="6" name="TextBox 5"/>
            <p:cNvSpPr txBox="1"/>
            <p:nvPr/>
          </p:nvSpPr>
          <p:spPr>
            <a:xfrm>
              <a:off x="2357422" y="3132655"/>
              <a:ext cx="2032184" cy="954107"/>
            </a:xfrm>
            <a:prstGeom prst="rect">
              <a:avLst/>
            </a:prstGeom>
            <a:noFill/>
            <a:ln>
              <a:noFill/>
            </a:ln>
          </p:spPr>
          <p:txBody>
            <a:bodyPr wrap="square" rtlCol="0">
              <a:spAutoFit/>
            </a:bodyPr>
            <a:lstStyle/>
            <a:p>
              <a:pPr algn="ctr" eaLnBrk="1" hangingPunct="1"/>
              <a:r>
                <a:rPr lang="en-US" altLang="zh-CN" sz="1400" dirty="0" smtClean="0">
                  <a:solidFill>
                    <a:schemeClr val="tx1"/>
                  </a:solidFill>
                  <a:latin typeface="黑体" pitchFamily="49" charset="-122"/>
                  <a:ea typeface="黑体" pitchFamily="49" charset="-122"/>
                </a:rPr>
                <a:t>2014</a:t>
              </a:r>
              <a:r>
                <a:rPr lang="zh-CN" altLang="en-US" sz="1400" dirty="0" smtClean="0">
                  <a:solidFill>
                    <a:schemeClr val="tx1"/>
                  </a:solidFill>
                  <a:latin typeface="黑体" pitchFamily="49" charset="-122"/>
                  <a:ea typeface="黑体" pitchFamily="49" charset="-122"/>
                </a:rPr>
                <a:t>年</a:t>
              </a:r>
              <a:r>
                <a:rPr lang="zh-CN" altLang="en-US" sz="1400" dirty="0" smtClean="0">
                  <a:solidFill>
                    <a:srgbClr val="0000FF"/>
                  </a:solidFill>
                  <a:latin typeface="黑体" pitchFamily="49" charset="-122"/>
                  <a:ea typeface="黑体" pitchFamily="49" charset="-122"/>
                </a:rPr>
                <a:t>黑客</a:t>
              </a:r>
              <a:r>
                <a:rPr lang="zh-CN" altLang="en-US" sz="1400" dirty="0">
                  <a:solidFill>
                    <a:srgbClr val="0000FF"/>
                  </a:solidFill>
                  <a:latin typeface="黑体" pitchFamily="49" charset="-122"/>
                  <a:ea typeface="黑体" pitchFamily="49" charset="-122"/>
                </a:rPr>
                <a:t>组织“</a:t>
              </a:r>
              <a:r>
                <a:rPr lang="en-US" altLang="zh-CN" sz="1400" dirty="0">
                  <a:solidFill>
                    <a:srgbClr val="0000FF"/>
                  </a:solidFill>
                  <a:latin typeface="黑体" pitchFamily="49" charset="-122"/>
                  <a:ea typeface="黑体" pitchFamily="49" charset="-122"/>
                </a:rPr>
                <a:t>Dragonfly”</a:t>
              </a:r>
              <a:r>
                <a:rPr lang="zh-CN" altLang="en-US" sz="1400" dirty="0">
                  <a:solidFill>
                    <a:srgbClr val="0000FF"/>
                  </a:solidFill>
                  <a:latin typeface="黑体" pitchFamily="49" charset="-122"/>
                  <a:ea typeface="黑体" pitchFamily="49" charset="-122"/>
                </a:rPr>
                <a:t>利用</a:t>
              </a:r>
              <a:r>
                <a:rPr lang="en-US" altLang="zh-CN" sz="1400" dirty="0" err="1">
                  <a:latin typeface="黑体" pitchFamily="49" charset="-122"/>
                  <a:ea typeface="黑体" pitchFamily="49" charset="-122"/>
                </a:rPr>
                <a:t>Havex</a:t>
              </a:r>
              <a:r>
                <a:rPr lang="zh-CN" altLang="en-US" sz="1400" dirty="0">
                  <a:latin typeface="黑体" pitchFamily="49" charset="-122"/>
                  <a:ea typeface="黑体" pitchFamily="49" charset="-122"/>
                </a:rPr>
                <a:t>恶意软件入侵欧美能源控制系统</a:t>
              </a:r>
            </a:p>
          </p:txBody>
        </p:sp>
        <p:sp>
          <p:nvSpPr>
            <p:cNvPr id="7" name="矩形 6"/>
            <p:cNvSpPr/>
            <p:nvPr/>
          </p:nvSpPr>
          <p:spPr>
            <a:xfrm>
              <a:off x="3365534" y="4135400"/>
              <a:ext cx="72008" cy="360040"/>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黑体" pitchFamily="49" charset="-122"/>
                <a:ea typeface="黑体" pitchFamily="49" charset="-122"/>
              </a:endParaRPr>
            </a:p>
          </p:txBody>
        </p:sp>
      </p:grpSp>
      <p:sp>
        <p:nvSpPr>
          <p:cNvPr id="8" name="矩形 7"/>
          <p:cNvSpPr/>
          <p:nvPr/>
        </p:nvSpPr>
        <p:spPr>
          <a:xfrm>
            <a:off x="1043608" y="3997098"/>
            <a:ext cx="72008" cy="360040"/>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黑体" pitchFamily="49" charset="-122"/>
              <a:ea typeface="黑体" pitchFamily="49" charset="-122"/>
            </a:endParaRPr>
          </a:p>
        </p:txBody>
      </p:sp>
      <p:grpSp>
        <p:nvGrpSpPr>
          <p:cNvPr id="9" name="组合 8"/>
          <p:cNvGrpSpPr/>
          <p:nvPr/>
        </p:nvGrpSpPr>
        <p:grpSpPr>
          <a:xfrm>
            <a:off x="2699792" y="1782520"/>
            <a:ext cx="1817108" cy="2280886"/>
            <a:chOff x="4786314" y="2214554"/>
            <a:chExt cx="1817108" cy="2280886"/>
          </a:xfrm>
        </p:grpSpPr>
        <p:sp>
          <p:nvSpPr>
            <p:cNvPr id="10" name="TextBox 9"/>
            <p:cNvSpPr txBox="1"/>
            <p:nvPr/>
          </p:nvSpPr>
          <p:spPr>
            <a:xfrm>
              <a:off x="4786314" y="3091999"/>
              <a:ext cx="1728196" cy="954107"/>
            </a:xfrm>
            <a:prstGeom prst="rect">
              <a:avLst/>
            </a:prstGeom>
            <a:noFill/>
            <a:ln>
              <a:noFill/>
            </a:ln>
          </p:spPr>
          <p:txBody>
            <a:bodyPr wrap="square" rtlCol="0">
              <a:spAutoFit/>
            </a:bodyPr>
            <a:lstStyle/>
            <a:p>
              <a:pPr marL="0" lvl="1"/>
              <a:r>
                <a:rPr lang="en-US" altLang="zh-CN" sz="1400" dirty="0" smtClean="0">
                  <a:solidFill>
                    <a:schemeClr val="tx1"/>
                  </a:solidFill>
                  <a:latin typeface="黑体" pitchFamily="49" charset="-122"/>
                  <a:ea typeface="黑体" pitchFamily="49" charset="-122"/>
                </a:rPr>
                <a:t>2015</a:t>
              </a:r>
              <a:r>
                <a:rPr lang="zh-CN" altLang="en-US" sz="1400" dirty="0" smtClean="0">
                  <a:solidFill>
                    <a:schemeClr val="tx1"/>
                  </a:solidFill>
                  <a:latin typeface="黑体" pitchFamily="49" charset="-122"/>
                  <a:ea typeface="黑体" pitchFamily="49" charset="-122"/>
                </a:rPr>
                <a:t>年俄罗斯黑客用黑色能量病毒攻击乌克兰</a:t>
              </a:r>
              <a:r>
                <a:rPr lang="zh-CN" altLang="en-US" sz="1400" dirty="0" smtClean="0">
                  <a:solidFill>
                    <a:srgbClr val="C00000"/>
                  </a:solidFill>
                  <a:latin typeface="黑体" pitchFamily="49" charset="-122"/>
                  <a:ea typeface="黑体" pitchFamily="49" charset="-122"/>
                </a:rPr>
                <a:t>电力系统</a:t>
              </a:r>
              <a:r>
                <a:rPr lang="zh-CN" altLang="en-US" sz="1400" dirty="0" smtClean="0">
                  <a:solidFill>
                    <a:schemeClr val="tx1"/>
                  </a:solidFill>
                  <a:latin typeface="黑体" pitchFamily="49" charset="-122"/>
                  <a:ea typeface="黑体" pitchFamily="49" charset="-122"/>
                </a:rPr>
                <a:t>，</a:t>
              </a:r>
              <a:r>
                <a:rPr lang="zh-CN" altLang="en-US" sz="1400" dirty="0" smtClean="0">
                  <a:latin typeface="黑体" pitchFamily="49" charset="-122"/>
                  <a:ea typeface="黑体" pitchFamily="49" charset="-122"/>
                </a:rPr>
                <a:t>导致大停电</a:t>
              </a:r>
              <a:endParaRPr lang="zh-CN" altLang="en-US" sz="1400" dirty="0" smtClean="0">
                <a:solidFill>
                  <a:schemeClr val="tx1"/>
                </a:solidFill>
                <a:latin typeface="黑体" pitchFamily="49" charset="-122"/>
                <a:ea typeface="黑体" pitchFamily="49" charset="-122"/>
              </a:endParaRPr>
            </a:p>
          </p:txBody>
        </p:sp>
        <p:sp>
          <p:nvSpPr>
            <p:cNvPr id="11" name="矩形 10"/>
            <p:cNvSpPr/>
            <p:nvPr/>
          </p:nvSpPr>
          <p:spPr>
            <a:xfrm>
              <a:off x="5905063" y="4135400"/>
              <a:ext cx="72008" cy="360040"/>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黑体" pitchFamily="49" charset="-122"/>
                <a:ea typeface="黑体" pitchFamily="49" charset="-122"/>
              </a:endParaRPr>
            </a:p>
          </p:txBody>
        </p:sp>
        <p:pic>
          <p:nvPicPr>
            <p:cNvPr id="12" name="Picture 2"/>
            <p:cNvPicPr>
              <a:picLocks noChangeAspect="1" noChangeArrowheads="1"/>
            </p:cNvPicPr>
            <p:nvPr/>
          </p:nvPicPr>
          <p:blipFill>
            <a:blip r:embed="rId2" cstate="print"/>
            <a:srcRect/>
            <a:stretch>
              <a:fillRect/>
            </a:stretch>
          </p:blipFill>
          <p:spPr bwMode="auto">
            <a:xfrm>
              <a:off x="4929190" y="2214554"/>
              <a:ext cx="1674232" cy="912407"/>
            </a:xfrm>
            <a:prstGeom prst="rect">
              <a:avLst/>
            </a:prstGeom>
            <a:noFill/>
            <a:ln w="9525">
              <a:noFill/>
              <a:miter lim="800000"/>
              <a:headEnd/>
              <a:tailEnd/>
            </a:ln>
            <a:effectLst/>
          </p:spPr>
        </p:pic>
      </p:grpSp>
      <p:grpSp>
        <p:nvGrpSpPr>
          <p:cNvPr id="13" name="组合 12"/>
          <p:cNvGrpSpPr/>
          <p:nvPr/>
        </p:nvGrpSpPr>
        <p:grpSpPr>
          <a:xfrm>
            <a:off x="2339752" y="3991398"/>
            <a:ext cx="1872208" cy="2191538"/>
            <a:chOff x="3427282" y="4423432"/>
            <a:chExt cx="1872208" cy="2191538"/>
          </a:xfrm>
        </p:grpSpPr>
        <p:sp>
          <p:nvSpPr>
            <p:cNvPr id="14" name="矩形 13"/>
            <p:cNvSpPr/>
            <p:nvPr/>
          </p:nvSpPr>
          <p:spPr>
            <a:xfrm>
              <a:off x="4275418" y="4423432"/>
              <a:ext cx="72008" cy="360040"/>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黑体" pitchFamily="49" charset="-122"/>
                <a:ea typeface="黑体" pitchFamily="49" charset="-122"/>
              </a:endParaRPr>
            </a:p>
          </p:txBody>
        </p:sp>
        <p:sp>
          <p:nvSpPr>
            <p:cNvPr id="15" name="TextBox 14"/>
            <p:cNvSpPr txBox="1"/>
            <p:nvPr/>
          </p:nvSpPr>
          <p:spPr>
            <a:xfrm>
              <a:off x="3427282" y="4741143"/>
              <a:ext cx="1796210" cy="954107"/>
            </a:xfrm>
            <a:prstGeom prst="rect">
              <a:avLst/>
            </a:prstGeom>
            <a:noFill/>
            <a:ln>
              <a:noFill/>
            </a:ln>
          </p:spPr>
          <p:txBody>
            <a:bodyPr wrap="square" rtlCol="0">
              <a:spAutoFit/>
            </a:bodyPr>
            <a:lstStyle/>
            <a:p>
              <a:pPr marL="0" lvl="1"/>
              <a:r>
                <a:rPr lang="en-US" altLang="zh-CN" sz="1400" dirty="0" smtClean="0">
                  <a:solidFill>
                    <a:schemeClr val="tx1"/>
                  </a:solidFill>
                  <a:latin typeface="黑体" pitchFamily="49" charset="-122"/>
                  <a:ea typeface="黑体" pitchFamily="49" charset="-122"/>
                </a:rPr>
                <a:t>2014</a:t>
              </a:r>
              <a:r>
                <a:rPr lang="zh-CN" altLang="en-US" sz="1400" dirty="0" smtClean="0">
                  <a:solidFill>
                    <a:schemeClr val="tx1"/>
                  </a:solidFill>
                  <a:latin typeface="黑体" pitchFamily="49" charset="-122"/>
                  <a:ea typeface="黑体" pitchFamily="49" charset="-122"/>
                </a:rPr>
                <a:t>年通过钓鱼攻击，从</a:t>
              </a:r>
              <a:r>
                <a:rPr lang="zh-CN" altLang="en-US" sz="1400" dirty="0" smtClean="0">
                  <a:solidFill>
                    <a:srgbClr val="C00000"/>
                  </a:solidFill>
                  <a:latin typeface="黑体" pitchFamily="49" charset="-122"/>
                  <a:ea typeface="黑体" pitchFamily="49" charset="-122"/>
                </a:rPr>
                <a:t>互联网渗透</a:t>
              </a:r>
              <a:r>
                <a:rPr lang="zh-CN" altLang="en-US" sz="1400" dirty="0" smtClean="0">
                  <a:solidFill>
                    <a:schemeClr val="tx1"/>
                  </a:solidFill>
                  <a:latin typeface="黑体" pitchFamily="49" charset="-122"/>
                  <a:ea typeface="黑体" pitchFamily="49" charset="-122"/>
                </a:rPr>
                <a:t>到德国某钢厂的工控网，直接影响炼钢炉</a:t>
              </a:r>
            </a:p>
          </p:txBody>
        </p:sp>
        <p:pic>
          <p:nvPicPr>
            <p:cNvPr id="16" name="Picture 3"/>
            <p:cNvPicPr>
              <a:picLocks noChangeAspect="1" noChangeArrowheads="1"/>
            </p:cNvPicPr>
            <p:nvPr/>
          </p:nvPicPr>
          <p:blipFill>
            <a:blip r:embed="rId3" cstate="print"/>
            <a:srcRect/>
            <a:stretch>
              <a:fillRect/>
            </a:stretch>
          </p:blipFill>
          <p:spPr bwMode="auto">
            <a:xfrm>
              <a:off x="3451635" y="5686276"/>
              <a:ext cx="1847855" cy="928694"/>
            </a:xfrm>
            <a:prstGeom prst="rect">
              <a:avLst/>
            </a:prstGeom>
            <a:noFill/>
            <a:ln w="9525">
              <a:noFill/>
              <a:miter lim="800000"/>
              <a:headEnd/>
              <a:tailEnd/>
            </a:ln>
            <a:effectLst/>
          </p:spPr>
        </p:pic>
      </p:grpSp>
      <p:grpSp>
        <p:nvGrpSpPr>
          <p:cNvPr id="20" name="组合 19"/>
          <p:cNvGrpSpPr/>
          <p:nvPr/>
        </p:nvGrpSpPr>
        <p:grpSpPr>
          <a:xfrm>
            <a:off x="4283968" y="4005064"/>
            <a:ext cx="1785918" cy="2224268"/>
            <a:chOff x="6529928" y="4423432"/>
            <a:chExt cx="1785918" cy="2224268"/>
          </a:xfrm>
        </p:grpSpPr>
        <p:sp>
          <p:nvSpPr>
            <p:cNvPr id="21" name="TextBox 20"/>
            <p:cNvSpPr txBox="1"/>
            <p:nvPr/>
          </p:nvSpPr>
          <p:spPr>
            <a:xfrm>
              <a:off x="6529928" y="4764888"/>
              <a:ext cx="1714480" cy="738664"/>
            </a:xfrm>
            <a:prstGeom prst="rect">
              <a:avLst/>
            </a:prstGeom>
            <a:noFill/>
            <a:ln>
              <a:noFill/>
            </a:ln>
          </p:spPr>
          <p:txBody>
            <a:bodyPr wrap="square" rtlCol="0">
              <a:spAutoFit/>
            </a:bodyPr>
            <a:lstStyle/>
            <a:p>
              <a:pPr marL="0" lvl="1" algn="just"/>
              <a:r>
                <a:rPr lang="en-US" altLang="zh-CN" sz="1400" dirty="0" smtClean="0">
                  <a:solidFill>
                    <a:schemeClr val="tx1"/>
                  </a:solidFill>
                  <a:latin typeface="黑体" pitchFamily="49" charset="-122"/>
                  <a:ea typeface="黑体" pitchFamily="49" charset="-122"/>
                </a:rPr>
                <a:t>2016</a:t>
              </a:r>
              <a:r>
                <a:rPr lang="zh-CN" altLang="en-US" sz="1400" dirty="0" smtClean="0">
                  <a:solidFill>
                    <a:schemeClr val="tx1"/>
                  </a:solidFill>
                  <a:latin typeface="黑体" pitchFamily="49" charset="-122"/>
                  <a:ea typeface="黑体" pitchFamily="49" charset="-122"/>
                </a:rPr>
                <a:t>年</a:t>
              </a:r>
              <a:r>
                <a:rPr lang="en-US" altLang="zh-CN" sz="1400" dirty="0" smtClean="0">
                  <a:solidFill>
                    <a:schemeClr val="tx1"/>
                  </a:solidFill>
                  <a:latin typeface="黑体" pitchFamily="49" charset="-122"/>
                  <a:ea typeface="黑体" pitchFamily="49" charset="-122"/>
                </a:rPr>
                <a:t>4</a:t>
              </a:r>
              <a:r>
                <a:rPr lang="zh-CN" altLang="en-US" sz="1400" dirty="0" smtClean="0">
                  <a:solidFill>
                    <a:schemeClr val="tx1"/>
                  </a:solidFill>
                  <a:latin typeface="黑体" pitchFamily="49" charset="-122"/>
                  <a:ea typeface="黑体" pitchFamily="49" charset="-122"/>
                </a:rPr>
                <a:t>月</a:t>
              </a:r>
              <a:r>
                <a:rPr lang="zh-CN" altLang="en-US" sz="1400" b="0" dirty="0">
                  <a:latin typeface="黑体" pitchFamily="49" charset="-122"/>
                  <a:ea typeface="黑体" pitchFamily="49" charset="-122"/>
                </a:rPr>
                <a:t>德国贡德雷明根核电站</a:t>
              </a:r>
              <a:endParaRPr lang="zh-CN" altLang="en-US" sz="1400" dirty="0">
                <a:latin typeface="黑体" pitchFamily="49" charset="-122"/>
                <a:ea typeface="黑体" pitchFamily="49" charset="-122"/>
              </a:endParaRPr>
            </a:p>
            <a:p>
              <a:pPr marL="0" lvl="1" algn="just"/>
              <a:r>
                <a:rPr lang="zh-CN" altLang="en-US" sz="1400" dirty="0" smtClean="0">
                  <a:solidFill>
                    <a:schemeClr val="tx1"/>
                  </a:solidFill>
                  <a:latin typeface="黑体" pitchFamily="49" charset="-122"/>
                  <a:ea typeface="黑体" pitchFamily="49" charset="-122"/>
                </a:rPr>
                <a:t>遭受网络攻击</a:t>
              </a:r>
              <a:endParaRPr lang="en-US" altLang="zh-CN" sz="1400" dirty="0" smtClean="0">
                <a:solidFill>
                  <a:schemeClr val="tx1"/>
                </a:solidFill>
                <a:latin typeface="黑体" pitchFamily="49" charset="-122"/>
                <a:ea typeface="黑体" pitchFamily="49" charset="-122"/>
              </a:endParaRPr>
            </a:p>
          </p:txBody>
        </p:sp>
        <p:pic>
          <p:nvPicPr>
            <p:cNvPr id="22" name="Picture 4"/>
            <p:cNvPicPr>
              <a:picLocks noChangeAspect="1" noChangeArrowheads="1"/>
            </p:cNvPicPr>
            <p:nvPr/>
          </p:nvPicPr>
          <p:blipFill>
            <a:blip r:embed="rId4" cstate="print"/>
            <a:srcRect/>
            <a:stretch>
              <a:fillRect/>
            </a:stretch>
          </p:blipFill>
          <p:spPr bwMode="auto">
            <a:xfrm>
              <a:off x="6529928" y="5647568"/>
              <a:ext cx="1785918" cy="1000132"/>
            </a:xfrm>
            <a:prstGeom prst="rect">
              <a:avLst/>
            </a:prstGeom>
            <a:noFill/>
            <a:ln w="9525">
              <a:noFill/>
              <a:miter lim="800000"/>
              <a:headEnd/>
              <a:tailEnd/>
            </a:ln>
            <a:effectLst/>
          </p:spPr>
        </p:pic>
        <p:sp>
          <p:nvSpPr>
            <p:cNvPr id="23" name="矩形 22"/>
            <p:cNvSpPr/>
            <p:nvPr/>
          </p:nvSpPr>
          <p:spPr>
            <a:xfrm>
              <a:off x="7250640" y="4423432"/>
              <a:ext cx="72008" cy="360040"/>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黑体" pitchFamily="49" charset="-122"/>
                <a:ea typeface="黑体" pitchFamily="49" charset="-122"/>
              </a:endParaRPr>
            </a:p>
          </p:txBody>
        </p:sp>
      </p:grpSp>
      <p:grpSp>
        <p:nvGrpSpPr>
          <p:cNvPr id="24" name="组合 23"/>
          <p:cNvGrpSpPr/>
          <p:nvPr/>
        </p:nvGrpSpPr>
        <p:grpSpPr>
          <a:xfrm>
            <a:off x="248483" y="4275093"/>
            <a:ext cx="2143140" cy="1939761"/>
            <a:chOff x="71406" y="2992284"/>
            <a:chExt cx="2143140" cy="1939761"/>
          </a:xfrm>
        </p:grpSpPr>
        <p:sp>
          <p:nvSpPr>
            <p:cNvPr id="25" name="TextBox 24"/>
            <p:cNvSpPr txBox="1"/>
            <p:nvPr/>
          </p:nvSpPr>
          <p:spPr>
            <a:xfrm>
              <a:off x="71406" y="2992284"/>
              <a:ext cx="2143140" cy="954107"/>
            </a:xfrm>
            <a:prstGeom prst="rect">
              <a:avLst/>
            </a:prstGeom>
            <a:noFill/>
            <a:ln>
              <a:noFill/>
            </a:ln>
          </p:spPr>
          <p:txBody>
            <a:bodyPr wrap="square" rtlCol="0">
              <a:spAutoFit/>
            </a:bodyPr>
            <a:lstStyle/>
            <a:p>
              <a:pPr marL="0" lvl="1" algn="just"/>
              <a:r>
                <a:rPr lang="en-US" altLang="zh-CN" sz="1400" dirty="0" smtClean="0">
                  <a:solidFill>
                    <a:schemeClr val="tx1"/>
                  </a:solidFill>
                  <a:latin typeface="黑体" pitchFamily="49" charset="-122"/>
                  <a:ea typeface="黑体" pitchFamily="49" charset="-122"/>
                </a:rPr>
                <a:t>2010</a:t>
              </a:r>
              <a:r>
                <a:rPr lang="zh-CN" altLang="en-US" sz="1400" dirty="0" smtClean="0">
                  <a:solidFill>
                    <a:schemeClr val="tx1"/>
                  </a:solidFill>
                  <a:latin typeface="黑体" pitchFamily="49" charset="-122"/>
                  <a:ea typeface="黑体" pitchFamily="49" charset="-122"/>
                </a:rPr>
                <a:t>年美国联手以色列利用</a:t>
              </a:r>
              <a:r>
                <a:rPr lang="zh-CN" altLang="en-US" sz="1400" dirty="0" smtClean="0">
                  <a:solidFill>
                    <a:srgbClr val="C00000"/>
                  </a:solidFill>
                  <a:latin typeface="黑体" pitchFamily="49" charset="-122"/>
                  <a:ea typeface="黑体" pitchFamily="49" charset="-122"/>
                </a:rPr>
                <a:t>震网病毒</a:t>
              </a:r>
              <a:r>
                <a:rPr lang="zh-CN" altLang="en-US" sz="1400" dirty="0">
                  <a:latin typeface="黑体" pitchFamily="49" charset="-122"/>
                  <a:ea typeface="黑体" pitchFamily="49" charset="-122"/>
                </a:rPr>
                <a:t>通过</a:t>
              </a:r>
              <a:r>
                <a:rPr lang="en-US" altLang="zh-CN" sz="1400" dirty="0" smtClean="0">
                  <a:solidFill>
                    <a:schemeClr val="tx1"/>
                  </a:solidFill>
                  <a:latin typeface="黑体" pitchFamily="49" charset="-122"/>
                  <a:ea typeface="黑体" pitchFamily="49" charset="-122"/>
                </a:rPr>
                <a:t>0day</a:t>
              </a:r>
              <a:r>
                <a:rPr lang="zh-CN" altLang="en-US" sz="1400" dirty="0" smtClean="0">
                  <a:solidFill>
                    <a:schemeClr val="tx1"/>
                  </a:solidFill>
                  <a:latin typeface="黑体" pitchFamily="49" charset="-122"/>
                  <a:ea typeface="黑体" pitchFamily="49" charset="-122"/>
                </a:rPr>
                <a:t>漏洞绕过物理隔离防护破坏伊朗核设施离心机</a:t>
              </a:r>
              <a:endParaRPr lang="zh-CN" altLang="en-US" sz="1400" dirty="0">
                <a:solidFill>
                  <a:schemeClr val="tx1"/>
                </a:solidFill>
                <a:latin typeface="黑体" pitchFamily="49" charset="-122"/>
                <a:ea typeface="黑体" pitchFamily="49" charset="-122"/>
              </a:endParaRPr>
            </a:p>
          </p:txBody>
        </p:sp>
        <p:pic>
          <p:nvPicPr>
            <p:cNvPr id="26" name="Picture 4"/>
            <p:cNvPicPr>
              <a:picLocks noChangeAspect="1" noChangeArrowheads="1"/>
            </p:cNvPicPr>
            <p:nvPr/>
          </p:nvPicPr>
          <p:blipFill>
            <a:blip r:embed="rId5" cstate="print"/>
            <a:srcRect/>
            <a:stretch>
              <a:fillRect/>
            </a:stretch>
          </p:blipFill>
          <p:spPr bwMode="auto">
            <a:xfrm>
              <a:off x="214282" y="3977514"/>
              <a:ext cx="1838356" cy="954531"/>
            </a:xfrm>
            <a:prstGeom prst="rect">
              <a:avLst/>
            </a:prstGeom>
            <a:noFill/>
            <a:ln w="9525">
              <a:noFill/>
              <a:miter lim="800000"/>
              <a:headEnd/>
              <a:tailEnd/>
            </a:ln>
            <a:effectLst/>
          </p:spPr>
        </p:pic>
      </p:grpSp>
      <p:pic>
        <p:nvPicPr>
          <p:cNvPr id="27" name="Picture 2" descr="https://ss0.baidu.com/73t1bjeh1BF3odCf/it/u=3256922888,372637638&amp;fm=85&amp;s=2722B20B0462110912197FD10300E0BF"/>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11560" y="1782520"/>
            <a:ext cx="2029554" cy="86409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28" name="组合 27"/>
          <p:cNvGrpSpPr/>
          <p:nvPr/>
        </p:nvGrpSpPr>
        <p:grpSpPr>
          <a:xfrm>
            <a:off x="4427988" y="1798849"/>
            <a:ext cx="2032184" cy="2271598"/>
            <a:chOff x="7164288" y="1861153"/>
            <a:chExt cx="2032184" cy="2271598"/>
          </a:xfrm>
        </p:grpSpPr>
        <p:grpSp>
          <p:nvGrpSpPr>
            <p:cNvPr id="29" name="组合 28"/>
            <p:cNvGrpSpPr/>
            <p:nvPr/>
          </p:nvGrpSpPr>
          <p:grpSpPr>
            <a:xfrm>
              <a:off x="7164288" y="2834352"/>
              <a:ext cx="2032184" cy="1298399"/>
              <a:chOff x="2244976" y="3197041"/>
              <a:chExt cx="2032184" cy="1298399"/>
            </a:xfrm>
          </p:grpSpPr>
          <p:sp>
            <p:nvSpPr>
              <p:cNvPr id="31" name="TextBox 30"/>
              <p:cNvSpPr txBox="1"/>
              <p:nvPr/>
            </p:nvSpPr>
            <p:spPr>
              <a:xfrm>
                <a:off x="2244976" y="3197041"/>
                <a:ext cx="2032184" cy="738664"/>
              </a:xfrm>
              <a:prstGeom prst="rect">
                <a:avLst/>
              </a:prstGeom>
              <a:noFill/>
              <a:ln>
                <a:noFill/>
              </a:ln>
            </p:spPr>
            <p:txBody>
              <a:bodyPr wrap="square" rtlCol="0">
                <a:spAutoFit/>
              </a:bodyPr>
              <a:lstStyle/>
              <a:p>
                <a:pPr algn="ctr" eaLnBrk="1" hangingPunct="1"/>
                <a:r>
                  <a:rPr lang="en-US" altLang="zh-CN" sz="1400" dirty="0" smtClean="0">
                    <a:solidFill>
                      <a:schemeClr val="tx1"/>
                    </a:solidFill>
                    <a:latin typeface="黑体" pitchFamily="49" charset="-122"/>
                    <a:ea typeface="黑体" pitchFamily="49" charset="-122"/>
                  </a:rPr>
                  <a:t>2016</a:t>
                </a:r>
                <a:r>
                  <a:rPr lang="zh-CN" altLang="en-US" sz="1400" dirty="0" smtClean="0">
                    <a:solidFill>
                      <a:schemeClr val="tx1"/>
                    </a:solidFill>
                    <a:latin typeface="黑体" pitchFamily="49" charset="-122"/>
                    <a:ea typeface="黑体" pitchFamily="49" charset="-122"/>
                  </a:rPr>
                  <a:t>年</a:t>
                </a:r>
                <a:r>
                  <a:rPr lang="en-US" altLang="zh-CN" sz="1400" dirty="0" smtClean="0">
                    <a:solidFill>
                      <a:schemeClr val="tx1"/>
                    </a:solidFill>
                    <a:latin typeface="黑体" pitchFamily="49" charset="-122"/>
                    <a:ea typeface="黑体" pitchFamily="49" charset="-122"/>
                  </a:rPr>
                  <a:t>10</a:t>
                </a:r>
                <a:r>
                  <a:rPr lang="zh-CN" altLang="en-US" sz="1400" dirty="0" smtClean="0">
                    <a:solidFill>
                      <a:schemeClr val="tx1"/>
                    </a:solidFill>
                    <a:latin typeface="黑体" pitchFamily="49" charset="-122"/>
                    <a:ea typeface="黑体" pitchFamily="49" charset="-122"/>
                  </a:rPr>
                  <a:t>月爆发的</a:t>
                </a:r>
                <a:r>
                  <a:rPr lang="en-US" altLang="zh-CN" sz="1400" dirty="0" smtClean="0">
                    <a:solidFill>
                      <a:schemeClr val="tx1"/>
                    </a:solidFill>
                    <a:latin typeface="黑体" pitchFamily="49" charset="-122"/>
                    <a:ea typeface="黑体" pitchFamily="49" charset="-122"/>
                  </a:rPr>
                  <a:t>DDOS</a:t>
                </a:r>
                <a:r>
                  <a:rPr lang="zh-CN" altLang="en-US" sz="1400" dirty="0" smtClean="0">
                    <a:solidFill>
                      <a:schemeClr val="tx1"/>
                    </a:solidFill>
                    <a:latin typeface="黑体" pitchFamily="49" charset="-122"/>
                    <a:ea typeface="黑体" pitchFamily="49" charset="-122"/>
                  </a:rPr>
                  <a:t>攻击，重要导致</a:t>
                </a:r>
                <a:r>
                  <a:rPr lang="zh-CN" altLang="en-US" sz="1400" b="1" dirty="0" smtClean="0">
                    <a:solidFill>
                      <a:srgbClr val="FF0000"/>
                    </a:solidFill>
                    <a:latin typeface="黑体" pitchFamily="49" charset="-122"/>
                    <a:ea typeface="黑体" pitchFamily="49" charset="-122"/>
                  </a:rPr>
                  <a:t>美国网络基础设施</a:t>
                </a:r>
                <a:r>
                  <a:rPr lang="zh-CN" altLang="en-US" sz="1400" dirty="0" smtClean="0">
                    <a:latin typeface="黑体" pitchFamily="49" charset="-122"/>
                    <a:ea typeface="黑体" pitchFamily="49" charset="-122"/>
                  </a:rPr>
                  <a:t>瘫痪</a:t>
                </a:r>
                <a:endParaRPr lang="zh-CN" altLang="en-US" sz="1400" dirty="0">
                  <a:solidFill>
                    <a:srgbClr val="FF0000"/>
                  </a:solidFill>
                  <a:latin typeface="黑体" pitchFamily="49" charset="-122"/>
                  <a:ea typeface="黑体" pitchFamily="49" charset="-122"/>
                </a:endParaRPr>
              </a:p>
            </p:txBody>
          </p:sp>
          <p:sp>
            <p:nvSpPr>
              <p:cNvPr id="32" name="矩形 31"/>
              <p:cNvSpPr/>
              <p:nvPr/>
            </p:nvSpPr>
            <p:spPr>
              <a:xfrm>
                <a:off x="3143240" y="4135400"/>
                <a:ext cx="72008" cy="360040"/>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黑体" pitchFamily="49" charset="-122"/>
                  <a:ea typeface="黑体" pitchFamily="49" charset="-122"/>
                </a:endParaRPr>
              </a:p>
            </p:txBody>
          </p:sp>
        </p:grpSp>
        <p:pic>
          <p:nvPicPr>
            <p:cNvPr id="30" name="图片 29"/>
            <p:cNvPicPr>
              <a:picLocks noChangeAspect="1"/>
            </p:cNvPicPr>
            <p:nvPr/>
          </p:nvPicPr>
          <p:blipFill>
            <a:blip r:embed="rId7" cstate="print"/>
            <a:stretch>
              <a:fillRect/>
            </a:stretch>
          </p:blipFill>
          <p:spPr>
            <a:xfrm>
              <a:off x="7452320" y="1861153"/>
              <a:ext cx="1543417" cy="864096"/>
            </a:xfrm>
            <a:prstGeom prst="rect">
              <a:avLst/>
            </a:prstGeom>
          </p:spPr>
        </p:pic>
      </p:grpSp>
      <p:grpSp>
        <p:nvGrpSpPr>
          <p:cNvPr id="34" name="组合 33"/>
          <p:cNvGrpSpPr/>
          <p:nvPr/>
        </p:nvGrpSpPr>
        <p:grpSpPr>
          <a:xfrm>
            <a:off x="6444156" y="1714307"/>
            <a:ext cx="1350547" cy="980620"/>
            <a:chOff x="429490" y="2063083"/>
            <a:chExt cx="5203152" cy="3781314"/>
          </a:xfrm>
        </p:grpSpPr>
        <p:sp>
          <p:nvSpPr>
            <p:cNvPr id="35" name="矩形 34"/>
            <p:cNvSpPr/>
            <p:nvPr/>
          </p:nvSpPr>
          <p:spPr>
            <a:xfrm>
              <a:off x="429490" y="2063083"/>
              <a:ext cx="5203152" cy="37813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mtClean="0">
                <a:solidFill>
                  <a:prstClr val="white"/>
                </a:solidFill>
              </a:endParaRPr>
            </a:p>
          </p:txBody>
        </p:sp>
        <p:pic>
          <p:nvPicPr>
            <p:cNvPr id="36" name="图片 35"/>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741776" y="2449068"/>
              <a:ext cx="4578579" cy="3009345"/>
            </a:xfrm>
            <a:prstGeom prst="rect">
              <a:avLst/>
            </a:prstGeom>
          </p:spPr>
        </p:pic>
      </p:grpSp>
      <p:sp>
        <p:nvSpPr>
          <p:cNvPr id="37" name="矩形 36"/>
          <p:cNvSpPr/>
          <p:nvPr/>
        </p:nvSpPr>
        <p:spPr>
          <a:xfrm>
            <a:off x="6768036" y="4005064"/>
            <a:ext cx="72008" cy="360040"/>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黑体" pitchFamily="49" charset="-122"/>
              <a:ea typeface="黑体" pitchFamily="49" charset="-122"/>
            </a:endParaRPr>
          </a:p>
        </p:txBody>
      </p:sp>
      <p:sp>
        <p:nvSpPr>
          <p:cNvPr id="38" name="TextBox 37"/>
          <p:cNvSpPr txBox="1"/>
          <p:nvPr/>
        </p:nvSpPr>
        <p:spPr>
          <a:xfrm>
            <a:off x="6012160" y="4299245"/>
            <a:ext cx="1728192" cy="954107"/>
          </a:xfrm>
          <a:prstGeom prst="rect">
            <a:avLst/>
          </a:prstGeom>
          <a:noFill/>
        </p:spPr>
        <p:txBody>
          <a:bodyPr wrap="square" rtlCol="0">
            <a:spAutoFit/>
          </a:bodyPr>
          <a:lstStyle/>
          <a:p>
            <a:r>
              <a:rPr lang="en-US" altLang="zh-CN" sz="1400" dirty="0">
                <a:latin typeface="黑体" pitchFamily="49" charset="-122"/>
                <a:ea typeface="黑体" pitchFamily="49" charset="-122"/>
              </a:rPr>
              <a:t>2017</a:t>
            </a:r>
            <a:r>
              <a:rPr lang="zh-CN" altLang="en-US" sz="1400" dirty="0">
                <a:latin typeface="黑体" pitchFamily="49" charset="-122"/>
                <a:ea typeface="黑体" pitchFamily="49" charset="-122"/>
              </a:rPr>
              <a:t>年</a:t>
            </a:r>
            <a:r>
              <a:rPr lang="en-US" altLang="zh-CN" sz="1400" dirty="0">
                <a:latin typeface="黑体" pitchFamily="49" charset="-122"/>
                <a:ea typeface="黑体" pitchFamily="49" charset="-122"/>
              </a:rPr>
              <a:t>6</a:t>
            </a:r>
            <a:r>
              <a:rPr lang="zh-CN" altLang="en-US" sz="1400" dirty="0" smtClean="0">
                <a:latin typeface="黑体" pitchFamily="49" charset="-122"/>
                <a:ea typeface="黑体" pitchFamily="49" charset="-122"/>
              </a:rPr>
              <a:t>月</a:t>
            </a:r>
            <a:r>
              <a:rPr lang="en-US" altLang="zh-CN" sz="1400" b="0" dirty="0" err="1" smtClean="0">
                <a:latin typeface="黑体" pitchFamily="49" charset="-122"/>
                <a:ea typeface="黑体" pitchFamily="49" charset="-122"/>
              </a:rPr>
              <a:t>WannaCry</a:t>
            </a:r>
            <a:endParaRPr lang="en-US" altLang="zh-CN" sz="1400" b="0" dirty="0">
              <a:solidFill>
                <a:srgbClr val="FF0000"/>
              </a:solidFill>
              <a:latin typeface="黑体" pitchFamily="49" charset="-122"/>
              <a:ea typeface="黑体" pitchFamily="49" charset="-122"/>
            </a:endParaRPr>
          </a:p>
          <a:p>
            <a:r>
              <a:rPr lang="zh-CN" altLang="en-US" sz="1400" b="0" dirty="0">
                <a:latin typeface="黑体" pitchFamily="49" charset="-122"/>
                <a:ea typeface="黑体" pitchFamily="49" charset="-122"/>
              </a:rPr>
              <a:t>勒索</a:t>
            </a:r>
            <a:r>
              <a:rPr lang="zh-CN" altLang="en-US" sz="1400" b="0" dirty="0" smtClean="0">
                <a:latin typeface="黑体" pitchFamily="49" charset="-122"/>
                <a:ea typeface="黑体" pitchFamily="49" charset="-122"/>
              </a:rPr>
              <a:t>病毒席卷全球来自</a:t>
            </a:r>
            <a:r>
              <a:rPr lang="zh-CN" altLang="en-US" sz="1400" b="1" dirty="0" smtClean="0">
                <a:solidFill>
                  <a:srgbClr val="FF0000"/>
                </a:solidFill>
                <a:latin typeface="黑体" pitchFamily="49" charset="-122"/>
                <a:ea typeface="黑体" pitchFamily="49" charset="-122"/>
              </a:rPr>
              <a:t>美国网络武器库</a:t>
            </a:r>
            <a:r>
              <a:rPr lang="zh-CN" altLang="en-US" sz="1400" b="0" dirty="0" smtClean="0">
                <a:latin typeface="黑体" pitchFamily="49" charset="-122"/>
                <a:ea typeface="黑体" pitchFamily="49" charset="-122"/>
              </a:rPr>
              <a:t>泄露</a:t>
            </a:r>
            <a:endParaRPr lang="zh-CN" altLang="en-US" sz="1400" b="0" dirty="0">
              <a:latin typeface="黑体" pitchFamily="49" charset="-122"/>
              <a:ea typeface="黑体" pitchFamily="49" charset="-122"/>
            </a:endParaRPr>
          </a:p>
        </p:txBody>
      </p:sp>
      <p:sp>
        <p:nvSpPr>
          <p:cNvPr id="39" name="矩形 38"/>
          <p:cNvSpPr/>
          <p:nvPr/>
        </p:nvSpPr>
        <p:spPr>
          <a:xfrm>
            <a:off x="7380312" y="3717032"/>
            <a:ext cx="72008" cy="360040"/>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黑体" pitchFamily="49" charset="-122"/>
              <a:ea typeface="黑体" pitchFamily="49" charset="-122"/>
            </a:endParaRPr>
          </a:p>
        </p:txBody>
      </p:sp>
      <p:sp>
        <p:nvSpPr>
          <p:cNvPr id="40" name="TextBox 39"/>
          <p:cNvSpPr txBox="1"/>
          <p:nvPr/>
        </p:nvSpPr>
        <p:spPr>
          <a:xfrm>
            <a:off x="6454076" y="2708920"/>
            <a:ext cx="1368152" cy="954107"/>
          </a:xfrm>
          <a:prstGeom prst="rect">
            <a:avLst/>
          </a:prstGeom>
          <a:noFill/>
        </p:spPr>
        <p:txBody>
          <a:bodyPr wrap="square" rtlCol="0">
            <a:spAutoFit/>
          </a:bodyPr>
          <a:lstStyle/>
          <a:p>
            <a:r>
              <a:rPr lang="en-US" altLang="zh-CN" sz="1400" dirty="0" smtClean="0">
                <a:latin typeface="黑体" pitchFamily="49" charset="-122"/>
                <a:ea typeface="黑体" pitchFamily="49" charset="-122"/>
              </a:rPr>
              <a:t>2017</a:t>
            </a:r>
            <a:r>
              <a:rPr lang="zh-CN" altLang="en-US" sz="1400" dirty="0" smtClean="0">
                <a:latin typeface="黑体" pitchFamily="49" charset="-122"/>
                <a:ea typeface="黑体" pitchFamily="49" charset="-122"/>
              </a:rPr>
              <a:t>年</a:t>
            </a:r>
            <a:r>
              <a:rPr lang="en-US" altLang="zh-CN" sz="1400" dirty="0" smtClean="0">
                <a:latin typeface="黑体" pitchFamily="49" charset="-122"/>
                <a:ea typeface="黑体" pitchFamily="49" charset="-122"/>
              </a:rPr>
              <a:t>9</a:t>
            </a:r>
            <a:r>
              <a:rPr lang="zh-CN" altLang="en-US" sz="1400" dirty="0" smtClean="0">
                <a:latin typeface="黑体" pitchFamily="49" charset="-122"/>
                <a:ea typeface="黑体" pitchFamily="49" charset="-122"/>
              </a:rPr>
              <a:t>月</a:t>
            </a:r>
            <a:r>
              <a:rPr lang="zh-CN" altLang="en-US" sz="1400" b="0" dirty="0" smtClean="0">
                <a:latin typeface="黑体" pitchFamily="49" charset="-122"/>
                <a:ea typeface="黑体" pitchFamily="49" charset="-122"/>
              </a:rPr>
              <a:t>维基解密曝光了大量针对工控系统的攻击工具</a:t>
            </a:r>
            <a:endParaRPr lang="zh-CN" altLang="en-US" sz="1400" b="0" dirty="0">
              <a:latin typeface="黑体" pitchFamily="49" charset="-122"/>
              <a:ea typeface="黑体" pitchFamily="49" charset="-122"/>
            </a:endParaRPr>
          </a:p>
        </p:txBody>
      </p:sp>
      <p:pic>
        <p:nvPicPr>
          <p:cNvPr id="41" name="图片 40"/>
          <p:cNvPicPr>
            <a:picLocks noChangeAspect="1"/>
          </p:cNvPicPr>
          <p:nvPr/>
        </p:nvPicPr>
        <p:blipFill>
          <a:blip r:embed="rId9" cstate="print">
            <a:extLst>
              <a:ext uri="{28A0092B-C50C-407E-A947-70E740481C1C}">
                <a14:useLocalDpi xmlns:a14="http://schemas.microsoft.com/office/drawing/2010/main" xmlns="" val="0"/>
              </a:ext>
            </a:extLst>
          </a:blip>
          <a:stretch>
            <a:fillRect/>
          </a:stretch>
        </p:blipFill>
        <p:spPr>
          <a:xfrm>
            <a:off x="6084168" y="5220891"/>
            <a:ext cx="1480984" cy="993963"/>
          </a:xfrm>
          <a:prstGeom prst="rect">
            <a:avLst/>
          </a:prstGeom>
        </p:spPr>
      </p:pic>
      <p:sp>
        <p:nvSpPr>
          <p:cNvPr id="42" name="矩形 41"/>
          <p:cNvSpPr/>
          <p:nvPr/>
        </p:nvSpPr>
        <p:spPr>
          <a:xfrm>
            <a:off x="7884368" y="4346520"/>
            <a:ext cx="1181016" cy="954107"/>
          </a:xfrm>
          <a:prstGeom prst="rect">
            <a:avLst/>
          </a:prstGeom>
        </p:spPr>
        <p:txBody>
          <a:bodyPr wrap="square">
            <a:spAutoFit/>
          </a:bodyPr>
          <a:lstStyle/>
          <a:p>
            <a:r>
              <a:rPr lang="en-US" altLang="zh-CN" sz="1400" dirty="0" smtClean="0">
                <a:latin typeface="黑体" pitchFamily="49" charset="-122"/>
                <a:ea typeface="黑体" pitchFamily="49" charset="-122"/>
              </a:rPr>
              <a:t>2017</a:t>
            </a:r>
            <a:r>
              <a:rPr lang="zh-CN" altLang="en-US" sz="1400" dirty="0" smtClean="0">
                <a:latin typeface="黑体" pitchFamily="49" charset="-122"/>
                <a:ea typeface="黑体" pitchFamily="49" charset="-122"/>
              </a:rPr>
              <a:t>年</a:t>
            </a:r>
            <a:r>
              <a:rPr lang="en-US" altLang="zh-CN" sz="1400" dirty="0" smtClean="0">
                <a:latin typeface="黑体" pitchFamily="49" charset="-122"/>
                <a:ea typeface="黑体" pitchFamily="49" charset="-122"/>
              </a:rPr>
              <a:t>TRITON</a:t>
            </a:r>
            <a:r>
              <a:rPr lang="zh-CN" altLang="en-US" sz="1400" b="0" dirty="0">
                <a:latin typeface="黑体" pitchFamily="49" charset="-122"/>
                <a:ea typeface="黑体" pitchFamily="49" charset="-122"/>
              </a:rPr>
              <a:t>攻击</a:t>
            </a:r>
            <a:r>
              <a:rPr lang="zh-CN" altLang="en-US" sz="1400" b="1" dirty="0">
                <a:solidFill>
                  <a:srgbClr val="FF0000"/>
                </a:solidFill>
                <a:latin typeface="黑体" pitchFamily="49" charset="-122"/>
                <a:ea typeface="黑体" pitchFamily="49" charset="-122"/>
              </a:rPr>
              <a:t>工业安全</a:t>
            </a:r>
            <a:r>
              <a:rPr lang="zh-CN" altLang="en-US" sz="1400" b="1" dirty="0" smtClean="0">
                <a:solidFill>
                  <a:srgbClr val="FF0000"/>
                </a:solidFill>
                <a:latin typeface="黑体" pitchFamily="49" charset="-122"/>
                <a:ea typeface="黑体" pitchFamily="49" charset="-122"/>
              </a:rPr>
              <a:t>保护</a:t>
            </a:r>
            <a:r>
              <a:rPr lang="en-US" altLang="zh-CN" sz="1400" b="0" dirty="0" smtClean="0">
                <a:latin typeface="黑体" pitchFamily="49" charset="-122"/>
                <a:ea typeface="黑体" pitchFamily="49" charset="-122"/>
              </a:rPr>
              <a:t>(SIS)</a:t>
            </a:r>
            <a:r>
              <a:rPr lang="zh-CN" altLang="en-US" sz="1400" b="0" dirty="0" smtClean="0">
                <a:latin typeface="黑体" pitchFamily="49" charset="-122"/>
                <a:ea typeface="黑体" pitchFamily="49" charset="-122"/>
              </a:rPr>
              <a:t>系统</a:t>
            </a:r>
            <a:endParaRPr lang="zh-CN" altLang="en-US" sz="1400" b="0" dirty="0">
              <a:latin typeface="黑体" pitchFamily="49" charset="-122"/>
              <a:ea typeface="黑体" pitchFamily="49" charset="-122"/>
            </a:endParaRPr>
          </a:p>
        </p:txBody>
      </p:sp>
      <p:sp>
        <p:nvSpPr>
          <p:cNvPr id="43" name="矩形 42"/>
          <p:cNvSpPr/>
          <p:nvPr/>
        </p:nvSpPr>
        <p:spPr>
          <a:xfrm>
            <a:off x="8244408" y="4005064"/>
            <a:ext cx="72008" cy="360040"/>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黑体" pitchFamily="49" charset="-122"/>
              <a:ea typeface="黑体" pitchFamily="49" charset="-122"/>
            </a:endParaRPr>
          </a:p>
        </p:txBody>
      </p:sp>
      <p:pic>
        <p:nvPicPr>
          <p:cNvPr id="44" name="Picture 4">
            <a:extLst>
              <a:ext uri="{FF2B5EF4-FFF2-40B4-BE49-F238E27FC236}">
                <a16:creationId xmlns:a16="http://schemas.microsoft.com/office/drawing/2014/main" xmlns="" id="{B8E44D7A-DBDF-BE44-AB1E-0B0316FD9D1B}"/>
              </a:ext>
            </a:extLst>
          </p:cNvPr>
          <p:cNvPicPr>
            <a:picLocks noChangeAspect="1"/>
          </p:cNvPicPr>
          <p:nvPr/>
        </p:nvPicPr>
        <p:blipFill>
          <a:blip r:embed="rId10" cstate="print">
            <a:extLst>
              <a:ext uri="{28A0092B-C50C-407E-A947-70E740481C1C}">
                <a14:useLocalDpi xmlns:a14="http://schemas.microsoft.com/office/drawing/2010/main" xmlns="" val="0"/>
              </a:ext>
            </a:extLst>
          </a:blip>
          <a:stretch>
            <a:fillRect/>
          </a:stretch>
        </p:blipFill>
        <p:spPr>
          <a:xfrm flipH="1">
            <a:off x="7668344" y="5301208"/>
            <a:ext cx="1397040" cy="850372"/>
          </a:xfrm>
          <a:prstGeom prst="rect">
            <a:avLst/>
          </a:prstGeom>
        </p:spPr>
      </p:pic>
      <p:sp>
        <p:nvSpPr>
          <p:cNvPr id="45" name="矩形 44"/>
          <p:cNvSpPr/>
          <p:nvPr/>
        </p:nvSpPr>
        <p:spPr>
          <a:xfrm>
            <a:off x="8676456" y="3717032"/>
            <a:ext cx="72008" cy="360040"/>
          </a:xfrm>
          <a:prstGeom prst="rect">
            <a:avLst/>
          </a:prstGeom>
          <a:solidFill>
            <a:srgbClr val="7B1B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黑体" pitchFamily="49" charset="-122"/>
              <a:ea typeface="黑体" pitchFamily="49" charset="-122"/>
            </a:endParaRPr>
          </a:p>
        </p:txBody>
      </p:sp>
      <p:sp>
        <p:nvSpPr>
          <p:cNvPr id="46" name="TextBox 45"/>
          <p:cNvSpPr txBox="1"/>
          <p:nvPr/>
        </p:nvSpPr>
        <p:spPr>
          <a:xfrm>
            <a:off x="8063689" y="2548047"/>
            <a:ext cx="1116695" cy="1384995"/>
          </a:xfrm>
          <a:prstGeom prst="rect">
            <a:avLst/>
          </a:prstGeom>
          <a:noFill/>
        </p:spPr>
        <p:txBody>
          <a:bodyPr wrap="square" rtlCol="0">
            <a:spAutoFit/>
          </a:bodyPr>
          <a:lstStyle/>
          <a:p>
            <a:r>
              <a:rPr lang="en-US" altLang="zh-CN" sz="1400" dirty="0" smtClean="0">
                <a:latin typeface="黑体" pitchFamily="49" charset="-122"/>
                <a:ea typeface="黑体" pitchFamily="49" charset="-122"/>
              </a:rPr>
              <a:t>2018</a:t>
            </a:r>
            <a:r>
              <a:rPr lang="zh-CN" altLang="en-US" sz="1400" dirty="0" smtClean="0">
                <a:latin typeface="黑体" pitchFamily="49" charset="-122"/>
                <a:ea typeface="黑体" pitchFamily="49" charset="-122"/>
              </a:rPr>
              <a:t>年</a:t>
            </a:r>
            <a:r>
              <a:rPr lang="en-US" altLang="zh-CN" sz="1400" dirty="0">
                <a:latin typeface="黑体" pitchFamily="49" charset="-122"/>
                <a:ea typeface="黑体" pitchFamily="49" charset="-122"/>
              </a:rPr>
              <a:t>7</a:t>
            </a:r>
            <a:r>
              <a:rPr lang="zh-CN" altLang="en-US" sz="1400" dirty="0" smtClean="0">
                <a:latin typeface="黑体" pitchFamily="49" charset="-122"/>
                <a:ea typeface="黑体" pitchFamily="49" charset="-122"/>
              </a:rPr>
              <a:t>月台积电芯片生产线感染</a:t>
            </a:r>
            <a:r>
              <a:rPr lang="en-US" altLang="zh-CN" sz="1400" dirty="0" err="1" smtClean="0">
                <a:latin typeface="黑体" pitchFamily="49" charset="-122"/>
                <a:ea typeface="黑体" pitchFamily="49" charset="-122"/>
              </a:rPr>
              <a:t>wannacry</a:t>
            </a:r>
            <a:r>
              <a:rPr lang="zh-CN" altLang="en-US" sz="1400" dirty="0" smtClean="0">
                <a:latin typeface="黑体" pitchFamily="49" charset="-122"/>
                <a:ea typeface="黑体" pitchFamily="49" charset="-122"/>
              </a:rPr>
              <a:t>，致停产数小时</a:t>
            </a:r>
            <a:endParaRPr lang="en-US" altLang="zh-CN" sz="1400" dirty="0" smtClean="0">
              <a:latin typeface="黑体" pitchFamily="49" charset="-122"/>
              <a:ea typeface="黑体" pitchFamily="49" charset="-122"/>
            </a:endParaRPr>
          </a:p>
        </p:txBody>
      </p:sp>
      <p:sp>
        <p:nvSpPr>
          <p:cNvPr id="47" name="矩形 46"/>
          <p:cNvSpPr/>
          <p:nvPr/>
        </p:nvSpPr>
        <p:spPr bwMode="auto">
          <a:xfrm>
            <a:off x="6012160" y="1584176"/>
            <a:ext cx="3096344" cy="4869160"/>
          </a:xfrm>
          <a:prstGeom prst="rect">
            <a:avLst/>
          </a:prstGeom>
          <a:noFill/>
          <a:ln w="28575" cap="flat" cmpd="sng" algn="ctr">
            <a:solidFill>
              <a:srgbClr val="FF0000"/>
            </a:solidFill>
            <a:prstDash val="lgDash"/>
            <a:round/>
            <a:headEnd type="none" w="med" len="med"/>
            <a:tailEnd type="none" w="med" len="med"/>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smtClean="0">
              <a:ln>
                <a:noFill/>
              </a:ln>
              <a:solidFill>
                <a:srgbClr val="FF0000"/>
              </a:solidFill>
              <a:effectLst/>
              <a:latin typeface="Arial" panose="020B0604020202020204" pitchFamily="34" charset="0"/>
              <a:ea typeface="黑体" panose="02010609060101010101" pitchFamily="49" charset="-122"/>
            </a:endParaRPr>
          </a:p>
        </p:txBody>
      </p:sp>
      <p:sp>
        <p:nvSpPr>
          <p:cNvPr id="48" name="矩形 47"/>
          <p:cNvSpPr/>
          <p:nvPr/>
        </p:nvSpPr>
        <p:spPr>
          <a:xfrm>
            <a:off x="539664" y="5694261"/>
            <a:ext cx="7954473" cy="830997"/>
          </a:xfrm>
          <a:prstGeom prst="rect">
            <a:avLst/>
          </a:prstGeom>
          <a:solidFill>
            <a:srgbClr val="FFFF00"/>
          </a:solidFill>
          <a:ln w="15875">
            <a:solidFill>
              <a:schemeClr val="tx1"/>
            </a:solidFill>
            <a:miter lim="800000"/>
          </a:ln>
        </p:spPr>
        <p:txBody>
          <a:bodyPr wrap="square">
            <a:spAutoFit/>
          </a:bodyPr>
          <a:lstStyle/>
          <a:p>
            <a:pPr algn="ctr" eaLnBrk="0" hangingPunct="0"/>
            <a:r>
              <a:rPr lang="zh-CN" altLang="en-US" sz="2400" b="1" dirty="0">
                <a:latin typeface="黑体" panose="02010609060101010101" pitchFamily="49" charset="-122"/>
                <a:ea typeface="黑体" panose="02010609060101010101" pitchFamily="49" charset="-122"/>
              </a:rPr>
              <a:t>近年来</a:t>
            </a:r>
            <a:r>
              <a:rPr lang="zh-CN" altLang="en-US" sz="2400" b="1" dirty="0" smtClean="0">
                <a:latin typeface="黑体" panose="02010609060101010101" pitchFamily="49" charset="-122"/>
                <a:ea typeface="黑体" panose="02010609060101010101" pitchFamily="49" charset="-122"/>
              </a:rPr>
              <a:t>爆发的重大安全事件可见，针对关键基础设施工业系统的攻击呈现出</a:t>
            </a:r>
            <a:r>
              <a:rPr lang="zh-CN" altLang="en-US" sz="2400" b="1" dirty="0" smtClean="0">
                <a:solidFill>
                  <a:srgbClr val="FF0000"/>
                </a:solidFill>
                <a:latin typeface="黑体" panose="02010609060101010101" pitchFamily="49" charset="-122"/>
                <a:ea typeface="黑体" panose="02010609060101010101" pitchFamily="49" charset="-122"/>
              </a:rPr>
              <a:t>规模化</a:t>
            </a:r>
            <a:r>
              <a:rPr lang="zh-CN" altLang="en-US" sz="2400" b="1" dirty="0" smtClean="0">
                <a:latin typeface="黑体" panose="02010609060101010101" pitchFamily="49" charset="-122"/>
                <a:ea typeface="黑体" panose="02010609060101010101" pitchFamily="49" charset="-122"/>
              </a:rPr>
              <a:t>、</a:t>
            </a:r>
            <a:r>
              <a:rPr lang="zh-CN" altLang="en-US" sz="2400" b="1" dirty="0" smtClean="0">
                <a:solidFill>
                  <a:srgbClr val="FF0000"/>
                </a:solidFill>
                <a:latin typeface="黑体" panose="02010609060101010101" pitchFamily="49" charset="-122"/>
                <a:ea typeface="黑体" panose="02010609060101010101" pitchFamily="49" charset="-122"/>
              </a:rPr>
              <a:t>底层化</a:t>
            </a:r>
            <a:r>
              <a:rPr lang="zh-CN" altLang="en-US" sz="2400" b="1" dirty="0" smtClean="0">
                <a:latin typeface="黑体" panose="02010609060101010101" pitchFamily="49" charset="-122"/>
                <a:ea typeface="黑体" panose="02010609060101010101" pitchFamily="49" charset="-122"/>
              </a:rPr>
              <a:t>和</a:t>
            </a:r>
            <a:r>
              <a:rPr lang="zh-CN" altLang="en-US" sz="2400" b="1" dirty="0" smtClean="0">
                <a:solidFill>
                  <a:srgbClr val="FF0000"/>
                </a:solidFill>
                <a:latin typeface="黑体" panose="02010609060101010101" pitchFamily="49" charset="-122"/>
                <a:ea typeface="黑体" panose="02010609060101010101" pitchFamily="49" charset="-122"/>
              </a:rPr>
              <a:t>武器化</a:t>
            </a:r>
            <a:r>
              <a:rPr lang="zh-CN" altLang="en-US" sz="2400" b="1" dirty="0" smtClean="0">
                <a:latin typeface="黑体" panose="02010609060101010101" pitchFamily="49" charset="-122"/>
                <a:ea typeface="黑体" panose="02010609060101010101" pitchFamily="49" charset="-122"/>
              </a:rPr>
              <a:t>趋势</a:t>
            </a:r>
            <a:endParaRPr lang="zh-CN" altLang="en-US" sz="2400" b="1" dirty="0">
              <a:latin typeface="黑体" panose="02010609060101010101" pitchFamily="49" charset="-122"/>
              <a:ea typeface="黑体" panose="02010609060101010101" pitchFamily="49" charset="-122"/>
            </a:endParaRPr>
          </a:p>
        </p:txBody>
      </p:sp>
      <p:pic>
        <p:nvPicPr>
          <p:cNvPr id="1026" name="Picture 2" descr="https://gss0.bdstatic.com/94o3dSag_xI4khGkpoWK1HF6hhy/baike/w%3D268%3Bg%3D0/sign=305717215a3d26972ed30f5b6dc0d5c6/241f95cad1c8a78659ac60e56c09c93d71cf5052.jpg"/>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8007780" y="1628850"/>
            <a:ext cx="1057604" cy="955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12766564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A00419A-8927-457C-BEBB-DF2A59136041}" type="slidenum">
              <a:rPr lang="zh-CN" altLang="en-US" smtClean="0"/>
              <a:pPr/>
              <a:t>15</a:t>
            </a:fld>
            <a:endParaRPr lang="zh-CN" altLang="en-US" sz="1800">
              <a:solidFill>
                <a:schemeClr val="tx1"/>
              </a:solidFill>
            </a:endParaRPr>
          </a:p>
        </p:txBody>
      </p:sp>
      <p:graphicFrame>
        <p:nvGraphicFramePr>
          <p:cNvPr id="14" name="表格 13"/>
          <p:cNvGraphicFramePr>
            <a:graphicFrameLocks noGrp="1"/>
          </p:cNvGraphicFramePr>
          <p:nvPr>
            <p:extLst>
              <p:ext uri="{D42A27DB-BD31-4B8C-83A1-F6EECF244321}">
                <p14:modId xmlns:p14="http://schemas.microsoft.com/office/powerpoint/2010/main" xmlns="" val="910834888"/>
              </p:ext>
            </p:extLst>
          </p:nvPr>
        </p:nvGraphicFramePr>
        <p:xfrm>
          <a:off x="899592" y="2938862"/>
          <a:ext cx="7128794" cy="2794330"/>
        </p:xfrm>
        <a:graphic>
          <a:graphicData uri="http://schemas.openxmlformats.org/drawingml/2006/table">
            <a:tbl>
              <a:tblPr firstRow="1" firstCol="1" bandRow="1"/>
              <a:tblGrid>
                <a:gridCol w="1157738"/>
                <a:gridCol w="2985528"/>
                <a:gridCol w="2985528"/>
              </a:tblGrid>
              <a:tr h="399190">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just">
                        <a:lnSpc>
                          <a:spcPct val="150000"/>
                        </a:lnSpc>
                        <a:spcAft>
                          <a:spcPts val="0"/>
                        </a:spcAft>
                      </a:pPr>
                      <a:r>
                        <a:rPr lang="en-US" sz="1600" kern="100" dirty="0">
                          <a:solidFill>
                            <a:schemeClr val="tx1"/>
                          </a:solidFill>
                          <a:effectLst/>
                          <a:latin typeface="黑体" pitchFamily="49" charset="-122"/>
                          <a:ea typeface="黑体" pitchFamily="49" charset="-122"/>
                        </a:rPr>
                        <a:t> </a:t>
                      </a:r>
                      <a:endParaRPr lang="zh-CN" sz="1600" kern="100" dirty="0">
                        <a:solidFill>
                          <a:schemeClr val="tx1"/>
                        </a:solidFill>
                        <a:effectLst/>
                        <a:latin typeface="黑体" pitchFamily="49" charset="-122"/>
                        <a:ea typeface="黑体" pitchFamily="49" charset="-122"/>
                      </a:endParaRP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just">
                        <a:lnSpc>
                          <a:spcPct val="150000"/>
                        </a:lnSpc>
                        <a:spcAft>
                          <a:spcPts val="0"/>
                        </a:spcAft>
                      </a:pPr>
                      <a:r>
                        <a:rPr lang="zh-CN" sz="1600" kern="100">
                          <a:solidFill>
                            <a:schemeClr val="tx1"/>
                          </a:solidFill>
                          <a:effectLst/>
                          <a:latin typeface="黑体" pitchFamily="49" charset="-122"/>
                          <a:ea typeface="黑体" pitchFamily="49" charset="-122"/>
                        </a:rPr>
                        <a:t>震网（</a:t>
                      </a:r>
                      <a:r>
                        <a:rPr lang="en-US" sz="1600" kern="100">
                          <a:solidFill>
                            <a:schemeClr val="tx1"/>
                          </a:solidFill>
                          <a:effectLst/>
                          <a:latin typeface="黑体" pitchFamily="49" charset="-122"/>
                          <a:ea typeface="黑体" pitchFamily="49" charset="-122"/>
                        </a:rPr>
                        <a:t>Stuxnet</a:t>
                      </a:r>
                      <a:r>
                        <a:rPr lang="zh-CN" sz="1600" kern="100">
                          <a:solidFill>
                            <a:schemeClr val="tx1"/>
                          </a:solidFill>
                          <a:effectLst/>
                          <a:latin typeface="黑体" pitchFamily="49" charset="-122"/>
                          <a:ea typeface="黑体" pitchFamily="49" charset="-122"/>
                        </a:rPr>
                        <a:t>）</a:t>
                      </a: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just">
                        <a:lnSpc>
                          <a:spcPct val="150000"/>
                        </a:lnSpc>
                        <a:spcAft>
                          <a:spcPts val="0"/>
                        </a:spcAft>
                      </a:pPr>
                      <a:r>
                        <a:rPr lang="zh-CN" sz="1600" kern="100" dirty="0">
                          <a:solidFill>
                            <a:schemeClr val="tx1"/>
                          </a:solidFill>
                          <a:effectLst/>
                          <a:latin typeface="黑体" pitchFamily="49" charset="-122"/>
                          <a:ea typeface="黑体" pitchFamily="49" charset="-122"/>
                        </a:rPr>
                        <a:t>黑色能量（</a:t>
                      </a:r>
                      <a:r>
                        <a:rPr lang="en-US" sz="1600" kern="100" dirty="0" err="1">
                          <a:solidFill>
                            <a:schemeClr val="tx1"/>
                          </a:solidFill>
                          <a:effectLst/>
                          <a:latin typeface="黑体" pitchFamily="49" charset="-122"/>
                          <a:ea typeface="黑体" pitchFamily="49" charset="-122"/>
                        </a:rPr>
                        <a:t>BlackEnergy</a:t>
                      </a:r>
                      <a:r>
                        <a:rPr lang="zh-CN" sz="1600" kern="100" dirty="0">
                          <a:solidFill>
                            <a:schemeClr val="tx1"/>
                          </a:solidFill>
                          <a:effectLst/>
                          <a:latin typeface="黑体" pitchFamily="49" charset="-122"/>
                          <a:ea typeface="黑体" pitchFamily="49" charset="-122"/>
                        </a:rPr>
                        <a:t>）</a:t>
                      </a:r>
                    </a:p>
                  </a:txBody>
                  <a:tcPr marL="68580" marR="68580" marT="0" marB="0">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BBE0E3"/>
                    </a:solidFill>
                  </a:tcPr>
                </a:tc>
              </a:tr>
              <a:tr h="399190">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just">
                        <a:lnSpc>
                          <a:spcPct val="150000"/>
                        </a:lnSpc>
                        <a:spcAft>
                          <a:spcPts val="0"/>
                        </a:spcAft>
                      </a:pPr>
                      <a:r>
                        <a:rPr lang="zh-CN" sz="1600" kern="100">
                          <a:solidFill>
                            <a:schemeClr val="tx1"/>
                          </a:solidFill>
                          <a:effectLst/>
                          <a:latin typeface="黑体" pitchFamily="49" charset="-122"/>
                          <a:ea typeface="黑体" pitchFamily="49" charset="-122"/>
                        </a:rPr>
                        <a:t>攻击目标</a:t>
                      </a: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sz="1600" kern="100" dirty="0">
                          <a:solidFill>
                            <a:schemeClr val="tx1"/>
                          </a:solidFill>
                          <a:effectLst/>
                          <a:latin typeface="黑体" pitchFamily="49" charset="-122"/>
                          <a:ea typeface="黑体" pitchFamily="49" charset="-122"/>
                        </a:rPr>
                        <a:t>伊朗核</a:t>
                      </a:r>
                      <a:r>
                        <a:rPr lang="zh-CN" sz="1600" kern="100" dirty="0" smtClean="0">
                          <a:solidFill>
                            <a:schemeClr val="tx1"/>
                          </a:solidFill>
                          <a:effectLst/>
                          <a:latin typeface="黑体" pitchFamily="49" charset="-122"/>
                          <a:ea typeface="黑体" pitchFamily="49" charset="-122"/>
                        </a:rPr>
                        <a:t>设施</a:t>
                      </a:r>
                      <a:r>
                        <a:rPr lang="zh-CN" altLang="en-US" sz="1600" kern="100" dirty="0" smtClean="0">
                          <a:solidFill>
                            <a:schemeClr val="tx1"/>
                          </a:solidFill>
                          <a:effectLst/>
                          <a:latin typeface="黑体" pitchFamily="49" charset="-122"/>
                          <a:ea typeface="黑体" pitchFamily="49" charset="-122"/>
                        </a:rPr>
                        <a:t>，</a:t>
                      </a:r>
                      <a:r>
                        <a:rPr lang="zh-CN" altLang="en-US" sz="1600" kern="100" dirty="0" smtClean="0">
                          <a:solidFill>
                            <a:srgbClr val="FF0000"/>
                          </a:solidFill>
                          <a:effectLst/>
                          <a:latin typeface="黑体" pitchFamily="49" charset="-122"/>
                          <a:ea typeface="黑体" pitchFamily="49" charset="-122"/>
                        </a:rPr>
                        <a:t>军工，高度戒备</a:t>
                      </a:r>
                      <a:endParaRPr lang="zh-CN" sz="1600" kern="100" dirty="0">
                        <a:solidFill>
                          <a:srgbClr val="FF0000"/>
                        </a:solidFill>
                        <a:effectLst/>
                        <a:latin typeface="黑体" pitchFamily="49" charset="-122"/>
                        <a:ea typeface="黑体" pitchFamily="49" charset="-122"/>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sz="1600" kern="100" dirty="0" smtClean="0">
                          <a:solidFill>
                            <a:schemeClr val="tx1"/>
                          </a:solidFill>
                          <a:effectLst/>
                          <a:latin typeface="黑体" pitchFamily="49" charset="-122"/>
                          <a:ea typeface="黑体" pitchFamily="49" charset="-122"/>
                        </a:rPr>
                        <a:t>乌克兰电力系统</a:t>
                      </a:r>
                      <a:r>
                        <a:rPr lang="zh-CN" altLang="en-US" sz="1600" kern="100" dirty="0" smtClean="0">
                          <a:solidFill>
                            <a:schemeClr val="tx1"/>
                          </a:solidFill>
                          <a:effectLst/>
                          <a:latin typeface="黑体" pitchFamily="49" charset="-122"/>
                          <a:ea typeface="黑体" pitchFamily="49" charset="-122"/>
                        </a:rPr>
                        <a:t>，</a:t>
                      </a:r>
                      <a:r>
                        <a:rPr lang="zh-CN" altLang="en-US" sz="1600" kern="100" dirty="0" smtClean="0">
                          <a:solidFill>
                            <a:srgbClr val="FF0000"/>
                          </a:solidFill>
                          <a:effectLst/>
                          <a:latin typeface="黑体" pitchFamily="49" charset="-122"/>
                          <a:ea typeface="黑体" pitchFamily="49" charset="-122"/>
                          <a:cs typeface="+mn-cs"/>
                        </a:rPr>
                        <a:t>关键基础设施</a:t>
                      </a:r>
                      <a:endParaRPr lang="zh-CN" sz="1600" kern="100" dirty="0">
                        <a:solidFill>
                          <a:srgbClr val="FF0000"/>
                        </a:solidFill>
                        <a:effectLst/>
                        <a:latin typeface="黑体" pitchFamily="49" charset="-122"/>
                        <a:ea typeface="黑体" pitchFamily="49" charset="-122"/>
                        <a:cs typeface="+mn-cs"/>
                      </a:endParaRPr>
                    </a:p>
                  </a:txBody>
                  <a:tcPr marL="68580" marR="68580" marT="0" marB="0">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r>
              <a:tr h="399190">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just">
                        <a:lnSpc>
                          <a:spcPct val="150000"/>
                        </a:lnSpc>
                        <a:spcAft>
                          <a:spcPts val="0"/>
                        </a:spcAft>
                      </a:pPr>
                      <a:r>
                        <a:rPr lang="zh-CN" sz="1600" kern="100">
                          <a:solidFill>
                            <a:schemeClr val="tx1"/>
                          </a:solidFill>
                          <a:effectLst/>
                          <a:latin typeface="黑体" pitchFamily="49" charset="-122"/>
                          <a:ea typeface="黑体" pitchFamily="49" charset="-122"/>
                        </a:rPr>
                        <a:t>攻击源</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sz="1600" kern="100" dirty="0" smtClean="0">
                          <a:solidFill>
                            <a:schemeClr val="tx1"/>
                          </a:solidFill>
                          <a:effectLst/>
                          <a:latin typeface="黑体" pitchFamily="49" charset="-122"/>
                          <a:ea typeface="黑体" pitchFamily="49" charset="-122"/>
                        </a:rPr>
                        <a:t>美国</a:t>
                      </a:r>
                      <a:r>
                        <a:rPr lang="zh-CN" altLang="en-US" sz="1600" kern="100" dirty="0" smtClean="0">
                          <a:solidFill>
                            <a:schemeClr val="tx1"/>
                          </a:solidFill>
                          <a:effectLst/>
                          <a:latin typeface="黑体" pitchFamily="49" charset="-122"/>
                          <a:ea typeface="黑体" pitchFamily="49" charset="-122"/>
                        </a:rPr>
                        <a:t>和以色列</a:t>
                      </a:r>
                      <a:r>
                        <a:rPr lang="zh-CN" sz="1600" kern="100" dirty="0" smtClean="0">
                          <a:solidFill>
                            <a:schemeClr val="tx1"/>
                          </a:solidFill>
                          <a:effectLst/>
                          <a:latin typeface="黑体" pitchFamily="49" charset="-122"/>
                          <a:ea typeface="黑体" pitchFamily="49" charset="-122"/>
                        </a:rPr>
                        <a:t>政府</a:t>
                      </a:r>
                      <a:endParaRPr lang="zh-CN" sz="1600" kern="100" dirty="0">
                        <a:solidFill>
                          <a:schemeClr val="tx1"/>
                        </a:solidFill>
                        <a:effectLst/>
                        <a:latin typeface="黑体" pitchFamily="49" charset="-122"/>
                        <a:ea typeface="黑体" pitchFamily="49" charset="-122"/>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sz="1600" kern="100">
                          <a:solidFill>
                            <a:schemeClr val="tx1"/>
                          </a:solidFill>
                          <a:effectLst/>
                          <a:latin typeface="黑体" pitchFamily="49" charset="-122"/>
                          <a:ea typeface="黑体" pitchFamily="49" charset="-122"/>
                        </a:rPr>
                        <a:t>黑客组织（俄政府背景）</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r>
              <a:tr h="399190">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just">
                        <a:lnSpc>
                          <a:spcPct val="150000"/>
                        </a:lnSpc>
                        <a:spcAft>
                          <a:spcPts val="0"/>
                        </a:spcAft>
                      </a:pPr>
                      <a:r>
                        <a:rPr lang="zh-CN" sz="1600" kern="100" dirty="0">
                          <a:solidFill>
                            <a:schemeClr val="tx1"/>
                          </a:solidFill>
                          <a:effectLst/>
                          <a:latin typeface="黑体" pitchFamily="49" charset="-122"/>
                          <a:ea typeface="黑体" pitchFamily="49" charset="-122"/>
                        </a:rPr>
                        <a:t>联网与否</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sz="1600" kern="100">
                          <a:solidFill>
                            <a:schemeClr val="tx1"/>
                          </a:solidFill>
                          <a:effectLst/>
                          <a:latin typeface="黑体" pitchFamily="49" charset="-122"/>
                          <a:ea typeface="黑体" pitchFamily="49" charset="-122"/>
                        </a:rPr>
                        <a:t>隔离，非联网</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sz="1600" kern="100" dirty="0" smtClean="0">
                          <a:solidFill>
                            <a:schemeClr val="tx1"/>
                          </a:solidFill>
                          <a:effectLst/>
                          <a:latin typeface="黑体" pitchFamily="49" charset="-122"/>
                          <a:ea typeface="黑体" pitchFamily="49" charset="-122"/>
                        </a:rPr>
                        <a:t>间接</a:t>
                      </a:r>
                      <a:r>
                        <a:rPr lang="zh-CN" sz="1600" kern="100" dirty="0">
                          <a:solidFill>
                            <a:schemeClr val="tx1"/>
                          </a:solidFill>
                          <a:effectLst/>
                          <a:latin typeface="黑体" pitchFamily="49" charset="-122"/>
                          <a:ea typeface="黑体" pitchFamily="49" charset="-122"/>
                        </a:rPr>
                        <a:t>联网</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r>
              <a:tr h="399190">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just">
                        <a:lnSpc>
                          <a:spcPct val="150000"/>
                        </a:lnSpc>
                        <a:spcAft>
                          <a:spcPts val="0"/>
                        </a:spcAft>
                      </a:pPr>
                      <a:r>
                        <a:rPr lang="zh-CN" altLang="en-US" sz="1600" kern="100" dirty="0" smtClean="0">
                          <a:solidFill>
                            <a:schemeClr val="tx1"/>
                          </a:solidFill>
                          <a:effectLst/>
                          <a:latin typeface="黑体" pitchFamily="49" charset="-122"/>
                          <a:ea typeface="黑体" pitchFamily="49" charset="-122"/>
                        </a:rPr>
                        <a:t>攻击位置</a:t>
                      </a:r>
                      <a:endParaRPr lang="zh-CN" sz="1600" kern="100" dirty="0">
                        <a:solidFill>
                          <a:schemeClr val="tx1"/>
                        </a:solidFill>
                        <a:effectLst/>
                        <a:latin typeface="黑体" pitchFamily="49" charset="-122"/>
                        <a:ea typeface="黑体" pitchFamily="49" charset="-122"/>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altLang="en-US" sz="1600" kern="100" dirty="0" smtClean="0">
                          <a:solidFill>
                            <a:schemeClr val="tx1"/>
                          </a:solidFill>
                          <a:effectLst/>
                          <a:latin typeface="黑体" pitchFamily="49" charset="-122"/>
                          <a:ea typeface="黑体" pitchFamily="49" charset="-122"/>
                        </a:rPr>
                        <a:t>工业系统核心组件</a:t>
                      </a:r>
                      <a:endParaRPr lang="zh-CN" sz="1600" kern="100" dirty="0">
                        <a:solidFill>
                          <a:schemeClr val="tx1"/>
                        </a:solidFill>
                        <a:effectLst/>
                        <a:latin typeface="黑体" pitchFamily="49" charset="-122"/>
                        <a:ea typeface="黑体" pitchFamily="49" charset="-122"/>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altLang="en-US" sz="1600" kern="100" dirty="0" smtClean="0">
                          <a:solidFill>
                            <a:schemeClr val="tx1"/>
                          </a:solidFill>
                          <a:effectLst/>
                          <a:latin typeface="黑体" pitchFamily="49" charset="-122"/>
                          <a:ea typeface="黑体" pitchFamily="49" charset="-122"/>
                        </a:rPr>
                        <a:t>工业系统核心组件</a:t>
                      </a:r>
                      <a:endParaRPr lang="zh-CN" sz="1600" kern="100" dirty="0">
                        <a:solidFill>
                          <a:schemeClr val="tx1"/>
                        </a:solidFill>
                        <a:effectLst/>
                        <a:latin typeface="黑体" pitchFamily="49" charset="-122"/>
                        <a:ea typeface="黑体" pitchFamily="49" charset="-122"/>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r>
              <a:tr h="399190">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just">
                        <a:lnSpc>
                          <a:spcPct val="150000"/>
                        </a:lnSpc>
                        <a:spcAft>
                          <a:spcPts val="0"/>
                        </a:spcAft>
                      </a:pPr>
                      <a:r>
                        <a:rPr lang="zh-CN" sz="1600" kern="100" dirty="0">
                          <a:solidFill>
                            <a:schemeClr val="tx1"/>
                          </a:solidFill>
                          <a:effectLst/>
                          <a:latin typeface="黑体" pitchFamily="49" charset="-122"/>
                          <a:ea typeface="黑体" pitchFamily="49" charset="-122"/>
                        </a:rPr>
                        <a:t>攻击效果</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sz="1600" kern="100" dirty="0">
                          <a:solidFill>
                            <a:schemeClr val="tx1"/>
                          </a:solidFill>
                          <a:effectLst/>
                          <a:latin typeface="黑体" pitchFamily="49" charset="-122"/>
                          <a:ea typeface="黑体" pitchFamily="49" charset="-122"/>
                        </a:rPr>
                        <a:t>精确攻击、定向清除</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sz="1600" kern="100" dirty="0">
                          <a:solidFill>
                            <a:schemeClr val="tx1"/>
                          </a:solidFill>
                          <a:effectLst/>
                          <a:latin typeface="黑体" pitchFamily="49" charset="-122"/>
                          <a:ea typeface="黑体" pitchFamily="49" charset="-122"/>
                        </a:rPr>
                        <a:t>大面积瘫痪</a:t>
                      </a: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40000"/>
                      </a:srgbClr>
                    </a:solidFill>
                  </a:tcPr>
                </a:tc>
              </a:tr>
              <a:tr h="399190">
                <a:tc>
                  <a:txBody>
                    <a:bodyPr/>
                    <a:lstStyle>
                      <a:lvl1pPr marL="0" algn="l" defTabSz="914400" rtl="0" eaLnBrk="1" latinLnBrk="0" hangingPunct="1">
                        <a:defRPr sz="1800" b="1" kern="1200">
                          <a:solidFill>
                            <a:schemeClr val="lt1"/>
                          </a:solidFill>
                          <a:latin typeface="微软雅黑"/>
                          <a:ea typeface="微软雅黑"/>
                        </a:defRPr>
                      </a:lvl1pPr>
                      <a:lvl2pPr marL="457200" algn="l" defTabSz="914400" rtl="0" eaLnBrk="1" latinLnBrk="0" hangingPunct="1">
                        <a:defRPr sz="1800" b="1" kern="1200">
                          <a:solidFill>
                            <a:schemeClr val="lt1"/>
                          </a:solidFill>
                          <a:latin typeface="微软雅黑"/>
                          <a:ea typeface="微软雅黑"/>
                        </a:defRPr>
                      </a:lvl2pPr>
                      <a:lvl3pPr marL="914400" algn="l" defTabSz="914400" rtl="0" eaLnBrk="1" latinLnBrk="0" hangingPunct="1">
                        <a:defRPr sz="1800" b="1" kern="1200">
                          <a:solidFill>
                            <a:schemeClr val="lt1"/>
                          </a:solidFill>
                          <a:latin typeface="微软雅黑"/>
                          <a:ea typeface="微软雅黑"/>
                        </a:defRPr>
                      </a:lvl3pPr>
                      <a:lvl4pPr marL="1371600" algn="l" defTabSz="914400" rtl="0" eaLnBrk="1" latinLnBrk="0" hangingPunct="1">
                        <a:defRPr sz="1800" b="1" kern="1200">
                          <a:solidFill>
                            <a:schemeClr val="lt1"/>
                          </a:solidFill>
                          <a:latin typeface="微软雅黑"/>
                          <a:ea typeface="微软雅黑"/>
                        </a:defRPr>
                      </a:lvl4pPr>
                      <a:lvl5pPr marL="1828800" algn="l" defTabSz="914400" rtl="0" eaLnBrk="1" latinLnBrk="0" hangingPunct="1">
                        <a:defRPr sz="1800" b="1" kern="1200">
                          <a:solidFill>
                            <a:schemeClr val="lt1"/>
                          </a:solidFill>
                          <a:latin typeface="微软雅黑"/>
                          <a:ea typeface="微软雅黑"/>
                        </a:defRPr>
                      </a:lvl5pPr>
                      <a:lvl6pPr marL="2286000" algn="l" defTabSz="914400" rtl="0" eaLnBrk="1" latinLnBrk="0" hangingPunct="1">
                        <a:defRPr sz="1800" b="1" kern="1200">
                          <a:solidFill>
                            <a:schemeClr val="lt1"/>
                          </a:solidFill>
                          <a:latin typeface="微软雅黑"/>
                          <a:ea typeface="微软雅黑"/>
                        </a:defRPr>
                      </a:lvl6pPr>
                      <a:lvl7pPr marL="2743200" algn="l" defTabSz="914400" rtl="0" eaLnBrk="1" latinLnBrk="0" hangingPunct="1">
                        <a:defRPr sz="1800" b="1" kern="1200">
                          <a:solidFill>
                            <a:schemeClr val="lt1"/>
                          </a:solidFill>
                          <a:latin typeface="微软雅黑"/>
                          <a:ea typeface="微软雅黑"/>
                        </a:defRPr>
                      </a:lvl7pPr>
                      <a:lvl8pPr marL="3200400" algn="l" defTabSz="914400" rtl="0" eaLnBrk="1" latinLnBrk="0" hangingPunct="1">
                        <a:defRPr sz="1800" b="1" kern="1200">
                          <a:solidFill>
                            <a:schemeClr val="lt1"/>
                          </a:solidFill>
                          <a:latin typeface="微软雅黑"/>
                          <a:ea typeface="微软雅黑"/>
                        </a:defRPr>
                      </a:lvl8pPr>
                      <a:lvl9pPr marL="3657600" algn="l" defTabSz="914400" rtl="0" eaLnBrk="1" latinLnBrk="0" hangingPunct="1">
                        <a:defRPr sz="1800" b="1" kern="1200">
                          <a:solidFill>
                            <a:schemeClr val="lt1"/>
                          </a:solidFill>
                          <a:latin typeface="微软雅黑"/>
                          <a:ea typeface="微软雅黑"/>
                        </a:defRPr>
                      </a:lvl9pPr>
                    </a:lstStyle>
                    <a:p>
                      <a:pPr algn="just">
                        <a:lnSpc>
                          <a:spcPct val="150000"/>
                        </a:lnSpc>
                        <a:spcAft>
                          <a:spcPts val="0"/>
                        </a:spcAft>
                      </a:pPr>
                      <a:r>
                        <a:rPr lang="zh-CN" altLang="en-US" sz="1600" b="1" kern="100" dirty="0" smtClean="0">
                          <a:solidFill>
                            <a:schemeClr val="tx1"/>
                          </a:solidFill>
                          <a:effectLst/>
                          <a:latin typeface="黑体" pitchFamily="49" charset="-122"/>
                          <a:ea typeface="黑体" pitchFamily="49" charset="-122"/>
                          <a:cs typeface="+mn-cs"/>
                        </a:rPr>
                        <a:t>攻击手段</a:t>
                      </a:r>
                      <a:endParaRPr lang="zh-CN" sz="1600" b="1" kern="100" dirty="0">
                        <a:solidFill>
                          <a:schemeClr val="tx1"/>
                        </a:solidFill>
                        <a:effectLst/>
                        <a:latin typeface="黑体" pitchFamily="49" charset="-122"/>
                        <a:ea typeface="黑体" pitchFamily="49" charset="-122"/>
                        <a:cs typeface="+mn-cs"/>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altLang="en-US" sz="1600" kern="100" dirty="0" smtClean="0">
                          <a:solidFill>
                            <a:schemeClr val="tx1"/>
                          </a:solidFill>
                          <a:effectLst/>
                          <a:latin typeface="黑体" pitchFamily="49" charset="-122"/>
                          <a:ea typeface="黑体" pitchFamily="49" charset="-122"/>
                          <a:cs typeface="+mn-cs"/>
                        </a:rPr>
                        <a:t>摆渡式，组合攻击</a:t>
                      </a:r>
                      <a:endParaRPr lang="zh-CN" sz="1600" kern="100" dirty="0">
                        <a:solidFill>
                          <a:schemeClr val="tx1"/>
                        </a:solidFill>
                        <a:effectLst/>
                        <a:latin typeface="黑体" pitchFamily="49" charset="-122"/>
                        <a:ea typeface="黑体" pitchFamily="49" charset="-122"/>
                        <a:cs typeface="+mn-cs"/>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c>
                  <a:txBody>
                    <a:bodyPr/>
                    <a:lstStyle>
                      <a:lvl1pPr marL="0" algn="l" defTabSz="914400" rtl="0" eaLnBrk="1" latinLnBrk="0" hangingPunct="1">
                        <a:defRPr sz="1800" kern="1200">
                          <a:solidFill>
                            <a:schemeClr val="dk1"/>
                          </a:solidFill>
                          <a:latin typeface="微软雅黑"/>
                          <a:ea typeface="微软雅黑"/>
                        </a:defRPr>
                      </a:lvl1pPr>
                      <a:lvl2pPr marL="457200" algn="l" defTabSz="914400" rtl="0" eaLnBrk="1" latinLnBrk="0" hangingPunct="1">
                        <a:defRPr sz="1800" kern="1200">
                          <a:solidFill>
                            <a:schemeClr val="dk1"/>
                          </a:solidFill>
                          <a:latin typeface="微软雅黑"/>
                          <a:ea typeface="微软雅黑"/>
                        </a:defRPr>
                      </a:lvl2pPr>
                      <a:lvl3pPr marL="914400" algn="l" defTabSz="914400" rtl="0" eaLnBrk="1" latinLnBrk="0" hangingPunct="1">
                        <a:defRPr sz="1800" kern="1200">
                          <a:solidFill>
                            <a:schemeClr val="dk1"/>
                          </a:solidFill>
                          <a:latin typeface="微软雅黑"/>
                          <a:ea typeface="微软雅黑"/>
                        </a:defRPr>
                      </a:lvl3pPr>
                      <a:lvl4pPr marL="1371600" algn="l" defTabSz="914400" rtl="0" eaLnBrk="1" latinLnBrk="0" hangingPunct="1">
                        <a:defRPr sz="1800" kern="1200">
                          <a:solidFill>
                            <a:schemeClr val="dk1"/>
                          </a:solidFill>
                          <a:latin typeface="微软雅黑"/>
                          <a:ea typeface="微软雅黑"/>
                        </a:defRPr>
                      </a:lvl4pPr>
                      <a:lvl5pPr marL="1828800" algn="l" defTabSz="914400" rtl="0" eaLnBrk="1" latinLnBrk="0" hangingPunct="1">
                        <a:defRPr sz="1800" kern="1200">
                          <a:solidFill>
                            <a:schemeClr val="dk1"/>
                          </a:solidFill>
                          <a:latin typeface="微软雅黑"/>
                          <a:ea typeface="微软雅黑"/>
                        </a:defRPr>
                      </a:lvl5pPr>
                      <a:lvl6pPr marL="2286000" algn="l" defTabSz="914400" rtl="0" eaLnBrk="1" latinLnBrk="0" hangingPunct="1">
                        <a:defRPr sz="1800" kern="1200">
                          <a:solidFill>
                            <a:schemeClr val="dk1"/>
                          </a:solidFill>
                          <a:latin typeface="微软雅黑"/>
                          <a:ea typeface="微软雅黑"/>
                        </a:defRPr>
                      </a:lvl6pPr>
                      <a:lvl7pPr marL="2743200" algn="l" defTabSz="914400" rtl="0" eaLnBrk="1" latinLnBrk="0" hangingPunct="1">
                        <a:defRPr sz="1800" kern="1200">
                          <a:solidFill>
                            <a:schemeClr val="dk1"/>
                          </a:solidFill>
                          <a:latin typeface="微软雅黑"/>
                          <a:ea typeface="微软雅黑"/>
                        </a:defRPr>
                      </a:lvl7pPr>
                      <a:lvl8pPr marL="3200400" algn="l" defTabSz="914400" rtl="0" eaLnBrk="1" latinLnBrk="0" hangingPunct="1">
                        <a:defRPr sz="1800" kern="1200">
                          <a:solidFill>
                            <a:schemeClr val="dk1"/>
                          </a:solidFill>
                          <a:latin typeface="微软雅黑"/>
                          <a:ea typeface="微软雅黑"/>
                        </a:defRPr>
                      </a:lvl8pPr>
                      <a:lvl9pPr marL="3657600" algn="l" defTabSz="914400" rtl="0" eaLnBrk="1" latinLnBrk="0" hangingPunct="1">
                        <a:defRPr sz="1800" kern="1200">
                          <a:solidFill>
                            <a:schemeClr val="dk1"/>
                          </a:solidFill>
                          <a:latin typeface="微软雅黑"/>
                          <a:ea typeface="微软雅黑"/>
                        </a:defRPr>
                      </a:lvl9pPr>
                    </a:lstStyle>
                    <a:p>
                      <a:pPr algn="just">
                        <a:lnSpc>
                          <a:spcPct val="150000"/>
                        </a:lnSpc>
                        <a:spcAft>
                          <a:spcPts val="0"/>
                        </a:spcAft>
                      </a:pPr>
                      <a:r>
                        <a:rPr lang="zh-CN" altLang="en-US" sz="1600" kern="100" dirty="0" smtClean="0">
                          <a:solidFill>
                            <a:schemeClr val="tx1"/>
                          </a:solidFill>
                          <a:effectLst/>
                          <a:latin typeface="黑体" pitchFamily="49" charset="-122"/>
                          <a:ea typeface="黑体" pitchFamily="49" charset="-122"/>
                          <a:cs typeface="+mn-cs"/>
                        </a:rPr>
                        <a:t>网络入侵，复杂攻击</a:t>
                      </a:r>
                      <a:endParaRPr lang="zh-CN" sz="1600" kern="100" dirty="0">
                        <a:solidFill>
                          <a:schemeClr val="tx1"/>
                        </a:solidFill>
                        <a:effectLst/>
                        <a:latin typeface="黑体" pitchFamily="49" charset="-122"/>
                        <a:ea typeface="黑体" pitchFamily="49" charset="-122"/>
                        <a:cs typeface="+mn-cs"/>
                      </a:endParaRPr>
                    </a:p>
                  </a:txBody>
                  <a:tcPr marL="68580" marR="68580" marT="0" marB="0">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BBE0E3">
                        <a:tint val="20000"/>
                      </a:srgbClr>
                    </a:solidFill>
                  </a:tcPr>
                </a:tc>
              </a:tr>
            </a:tbl>
          </a:graphicData>
        </a:graphic>
      </p:graphicFrame>
      <p:grpSp>
        <p:nvGrpSpPr>
          <p:cNvPr id="15" name="组合 2"/>
          <p:cNvGrpSpPr>
            <a:grpSpLocks/>
          </p:cNvGrpSpPr>
          <p:nvPr/>
        </p:nvGrpSpPr>
        <p:grpSpPr bwMode="auto">
          <a:xfrm>
            <a:off x="3181547" y="1858772"/>
            <a:ext cx="2614589" cy="889612"/>
            <a:chOff x="93179" y="2248662"/>
            <a:chExt cx="3232971" cy="888764"/>
          </a:xfrm>
        </p:grpSpPr>
        <p:sp>
          <p:nvSpPr>
            <p:cNvPr id="16" name="矩形 11"/>
            <p:cNvSpPr>
              <a:spLocks noChangeArrowheads="1"/>
            </p:cNvSpPr>
            <p:nvPr/>
          </p:nvSpPr>
          <p:spPr bwMode="auto">
            <a:xfrm>
              <a:off x="271254" y="2276474"/>
              <a:ext cx="3054896" cy="8609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黑体" pitchFamily="49" charset="-122"/>
                  <a:ea typeface="黑体" pitchFamily="49" charset="-122"/>
                </a:rPr>
                <a:t>“攻防不对称”性</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黑体" pitchFamily="49" charset="-122"/>
                  <a:ea typeface="黑体" pitchFamily="49" charset="-122"/>
                </a:rPr>
                <a:t>攻击成本低：非接触攻击</a:t>
              </a:r>
              <a:endParaRPr kumimoji="0" lang="en-US" altLang="zh-CN" sz="1600" b="0" i="0" u="none" strike="noStrike" kern="0" cap="none" spc="0" normalizeH="0" baseline="0" noProof="0" dirty="0" smtClean="0">
                <a:ln>
                  <a:noFill/>
                </a:ln>
                <a:solidFill>
                  <a:srgbClr val="000000"/>
                </a:solidFill>
                <a:effectLst/>
                <a:uLnTx/>
                <a:uFillTx/>
                <a:latin typeface="黑体" pitchFamily="49" charset="-122"/>
                <a:ea typeface="黑体"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黑体" pitchFamily="49" charset="-122"/>
                  <a:ea typeface="黑体" pitchFamily="49" charset="-122"/>
                </a:rPr>
                <a:t>攻击效果强：致瘫、致毁</a:t>
              </a:r>
              <a:endParaRPr kumimoji="0" lang="en-US" altLang="zh-CN" sz="1600" b="0" i="0" u="none" strike="noStrike" kern="0" cap="none" spc="0" normalizeH="0" baseline="0" noProof="0" dirty="0" smtClean="0">
                <a:ln>
                  <a:noFill/>
                </a:ln>
                <a:solidFill>
                  <a:srgbClr val="000000"/>
                </a:solidFill>
                <a:effectLst/>
                <a:uLnTx/>
                <a:uFillTx/>
                <a:latin typeface="黑体" pitchFamily="49" charset="-122"/>
                <a:ea typeface="黑体" pitchFamily="49" charset="-122"/>
              </a:endParaRPr>
            </a:p>
          </p:txBody>
        </p:sp>
        <p:sp>
          <p:nvSpPr>
            <p:cNvPr id="17" name="TextBox 12"/>
            <p:cNvSpPr txBox="1">
              <a:spLocks noChangeArrowheads="1"/>
            </p:cNvSpPr>
            <p:nvPr/>
          </p:nvSpPr>
          <p:spPr bwMode="auto">
            <a:xfrm>
              <a:off x="93179" y="2248662"/>
              <a:ext cx="387579" cy="369887"/>
            </a:xfrm>
            <a:prstGeom prst="rect">
              <a:avLst/>
            </a:prstGeom>
            <a:solidFill>
              <a:srgbClr val="C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chemeClr val="tx1"/>
                  </a:solidFill>
                  <a:latin typeface="微软雅黑" pitchFamily="34" charset="-122"/>
                  <a:ea typeface="微软雅黑" pitchFamily="34" charset="-122"/>
                </a:defRPr>
              </a:lvl1pPr>
              <a:lvl2pPr marL="742950" indent="-285750">
                <a:defRPr sz="2000" b="1">
                  <a:solidFill>
                    <a:schemeClr val="tx1"/>
                  </a:solidFill>
                  <a:latin typeface="微软雅黑" pitchFamily="34" charset="-122"/>
                  <a:ea typeface="微软雅黑" pitchFamily="34" charset="-122"/>
                </a:defRPr>
              </a:lvl2pPr>
              <a:lvl3pPr marL="1143000" indent="-228600">
                <a:defRPr sz="2000" b="1">
                  <a:solidFill>
                    <a:schemeClr val="tx1"/>
                  </a:solidFill>
                  <a:latin typeface="微软雅黑" pitchFamily="34" charset="-122"/>
                  <a:ea typeface="微软雅黑" pitchFamily="34" charset="-122"/>
                </a:defRPr>
              </a:lvl3pPr>
              <a:lvl4pPr marL="1600200" indent="-228600">
                <a:defRPr sz="2000" b="1">
                  <a:solidFill>
                    <a:schemeClr val="tx1"/>
                  </a:solidFill>
                  <a:latin typeface="微软雅黑" pitchFamily="34" charset="-122"/>
                  <a:ea typeface="微软雅黑" pitchFamily="34" charset="-122"/>
                </a:defRPr>
              </a:lvl4pPr>
              <a:lvl5pPr marL="2057400" indent="-228600">
                <a:defRPr sz="2000" b="1">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a:ln>
                    <a:noFill/>
                  </a:ln>
                  <a:solidFill>
                    <a:srgbClr val="FFFFFF"/>
                  </a:solidFill>
                  <a:effectLst/>
                  <a:uLnTx/>
                  <a:uFillTx/>
                  <a:latin typeface="黑体" pitchFamily="49" charset="-122"/>
                  <a:ea typeface="黑体" pitchFamily="49" charset="-122"/>
                </a:rPr>
                <a:t>2</a:t>
              </a:r>
              <a:endParaRPr kumimoji="0" lang="zh-CN" altLang="en-US" sz="1800" b="1" i="0" u="none" strike="noStrike" kern="0" cap="none" spc="0" normalizeH="0" baseline="0" noProof="0" dirty="0">
                <a:ln>
                  <a:noFill/>
                </a:ln>
                <a:solidFill>
                  <a:srgbClr val="FFFFFF"/>
                </a:solidFill>
                <a:effectLst/>
                <a:uLnTx/>
                <a:uFillTx/>
                <a:latin typeface="黑体" pitchFamily="49" charset="-122"/>
                <a:ea typeface="黑体" pitchFamily="49" charset="-122"/>
              </a:endParaRPr>
            </a:p>
          </p:txBody>
        </p:sp>
      </p:grpSp>
      <p:grpSp>
        <p:nvGrpSpPr>
          <p:cNvPr id="18" name="组合 2"/>
          <p:cNvGrpSpPr>
            <a:grpSpLocks/>
          </p:cNvGrpSpPr>
          <p:nvPr/>
        </p:nvGrpSpPr>
        <p:grpSpPr bwMode="auto">
          <a:xfrm>
            <a:off x="5940114" y="1858773"/>
            <a:ext cx="3025614" cy="884760"/>
            <a:chOff x="93179" y="2248662"/>
            <a:chExt cx="3376303" cy="1070473"/>
          </a:xfrm>
        </p:grpSpPr>
        <p:sp>
          <p:nvSpPr>
            <p:cNvPr id="19" name="矩形 11"/>
            <p:cNvSpPr>
              <a:spLocks noChangeArrowheads="1"/>
            </p:cNvSpPr>
            <p:nvPr/>
          </p:nvSpPr>
          <p:spPr bwMode="auto">
            <a:xfrm>
              <a:off x="414587" y="2276473"/>
              <a:ext cx="3054895" cy="10426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黑体" pitchFamily="49" charset="-122"/>
                  <a:ea typeface="黑体" pitchFamily="49" charset="-122"/>
                </a:rPr>
                <a:t>指向性和对抗性</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黑体" pitchFamily="49" charset="-122"/>
                  <a:ea typeface="黑体" pitchFamily="49" charset="-122"/>
                </a:rPr>
                <a:t>军事系统或关键设施</a:t>
              </a:r>
              <a:endParaRPr kumimoji="0" lang="en-US" altLang="zh-CN" sz="1600" b="0" i="0" u="none" strike="noStrike" kern="0" cap="none" spc="0" normalizeH="0" baseline="0" noProof="0" dirty="0" smtClean="0">
                <a:ln>
                  <a:noFill/>
                </a:ln>
                <a:solidFill>
                  <a:srgbClr val="000000"/>
                </a:solidFill>
                <a:effectLst/>
                <a:uLnTx/>
                <a:uFillTx/>
                <a:latin typeface="黑体" pitchFamily="49" charset="-122"/>
                <a:ea typeface="黑体"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黑体" pitchFamily="49" charset="-122"/>
                  <a:ea typeface="黑体" pitchFamily="49" charset="-122"/>
                </a:rPr>
                <a:t>黑客</a:t>
              </a:r>
              <a:r>
                <a:rPr kumimoji="0" lang="zh-CN" altLang="en-US" sz="1600" b="0" i="0" u="none" strike="noStrike" kern="0" cap="none" spc="0" normalizeH="0" baseline="0" noProof="0" dirty="0">
                  <a:ln>
                    <a:noFill/>
                  </a:ln>
                  <a:solidFill>
                    <a:srgbClr val="000000"/>
                  </a:solidFill>
                  <a:effectLst/>
                  <a:uLnTx/>
                  <a:uFillTx/>
                  <a:latin typeface="黑体" pitchFamily="49" charset="-122"/>
                  <a:ea typeface="黑体" pitchFamily="49" charset="-122"/>
                </a:rPr>
                <a:t>与</a:t>
              </a:r>
              <a:r>
                <a:rPr kumimoji="0" lang="zh-CN" altLang="en-US" sz="1600" b="0" i="0" u="none" strike="noStrike" kern="0" cap="none" spc="0" normalizeH="0" baseline="0" noProof="0" dirty="0" smtClean="0">
                  <a:ln>
                    <a:noFill/>
                  </a:ln>
                  <a:solidFill>
                    <a:srgbClr val="000000"/>
                  </a:solidFill>
                  <a:effectLst/>
                  <a:uLnTx/>
                  <a:uFillTx/>
                  <a:latin typeface="黑体" pitchFamily="49" charset="-122"/>
                  <a:ea typeface="黑体" pitchFamily="49" charset="-122"/>
                </a:rPr>
                <a:t>政府、国家之间</a:t>
              </a:r>
              <a:endParaRPr kumimoji="0" lang="en-US" altLang="zh-CN" sz="1600" b="0" i="0" u="none" strike="noStrike" kern="0" cap="none" spc="0" normalizeH="0" baseline="0" noProof="0" dirty="0" smtClean="0">
                <a:ln>
                  <a:noFill/>
                </a:ln>
                <a:solidFill>
                  <a:srgbClr val="000000"/>
                </a:solidFill>
                <a:effectLst/>
                <a:uLnTx/>
                <a:uFillTx/>
                <a:latin typeface="黑体" pitchFamily="49" charset="-122"/>
                <a:ea typeface="黑体" pitchFamily="49" charset="-122"/>
              </a:endParaRPr>
            </a:p>
          </p:txBody>
        </p:sp>
        <p:sp>
          <p:nvSpPr>
            <p:cNvPr id="20" name="TextBox 12"/>
            <p:cNvSpPr txBox="1">
              <a:spLocks noChangeArrowheads="1"/>
            </p:cNvSpPr>
            <p:nvPr/>
          </p:nvSpPr>
          <p:spPr bwMode="auto">
            <a:xfrm>
              <a:off x="93179" y="2248662"/>
              <a:ext cx="387579" cy="446856"/>
            </a:xfrm>
            <a:prstGeom prst="rect">
              <a:avLst/>
            </a:prstGeom>
            <a:solidFill>
              <a:srgbClr val="C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chemeClr val="tx1"/>
                  </a:solidFill>
                  <a:latin typeface="微软雅黑" pitchFamily="34" charset="-122"/>
                  <a:ea typeface="微软雅黑" pitchFamily="34" charset="-122"/>
                </a:defRPr>
              </a:lvl1pPr>
              <a:lvl2pPr marL="742950" indent="-285750">
                <a:defRPr sz="2000" b="1">
                  <a:solidFill>
                    <a:schemeClr val="tx1"/>
                  </a:solidFill>
                  <a:latin typeface="微软雅黑" pitchFamily="34" charset="-122"/>
                  <a:ea typeface="微软雅黑" pitchFamily="34" charset="-122"/>
                </a:defRPr>
              </a:lvl2pPr>
              <a:lvl3pPr marL="1143000" indent="-228600">
                <a:defRPr sz="2000" b="1">
                  <a:solidFill>
                    <a:schemeClr val="tx1"/>
                  </a:solidFill>
                  <a:latin typeface="微软雅黑" pitchFamily="34" charset="-122"/>
                  <a:ea typeface="微软雅黑" pitchFamily="34" charset="-122"/>
                </a:defRPr>
              </a:lvl3pPr>
              <a:lvl4pPr marL="1600200" indent="-228600">
                <a:defRPr sz="2000" b="1">
                  <a:solidFill>
                    <a:schemeClr val="tx1"/>
                  </a:solidFill>
                  <a:latin typeface="微软雅黑" pitchFamily="34" charset="-122"/>
                  <a:ea typeface="微软雅黑" pitchFamily="34" charset="-122"/>
                </a:defRPr>
              </a:lvl4pPr>
              <a:lvl5pPr marL="2057400" indent="-228600">
                <a:defRPr sz="2000" b="1">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800" kern="0" dirty="0">
                  <a:solidFill>
                    <a:srgbClr val="FFFFFF"/>
                  </a:solidFill>
                  <a:latin typeface="黑体" pitchFamily="49" charset="-122"/>
                  <a:ea typeface="黑体" pitchFamily="49" charset="-122"/>
                </a:rPr>
                <a:t>3</a:t>
              </a:r>
              <a:endParaRPr kumimoji="0" lang="zh-CN" altLang="en-US" sz="1800" b="1" i="0" u="none" strike="noStrike" kern="0" cap="none" spc="0" normalizeH="0" baseline="0" noProof="0" dirty="0">
                <a:ln>
                  <a:noFill/>
                </a:ln>
                <a:solidFill>
                  <a:srgbClr val="FFFFFF"/>
                </a:solidFill>
                <a:effectLst/>
                <a:uLnTx/>
                <a:uFillTx/>
                <a:latin typeface="黑体" pitchFamily="49" charset="-122"/>
                <a:ea typeface="黑体" pitchFamily="49" charset="-122"/>
              </a:endParaRPr>
            </a:p>
          </p:txBody>
        </p:sp>
      </p:grpSp>
      <p:grpSp>
        <p:nvGrpSpPr>
          <p:cNvPr id="21" name="组合 2"/>
          <p:cNvGrpSpPr>
            <a:grpSpLocks/>
          </p:cNvGrpSpPr>
          <p:nvPr/>
        </p:nvGrpSpPr>
        <p:grpSpPr bwMode="auto">
          <a:xfrm>
            <a:off x="539664" y="1858772"/>
            <a:ext cx="2592216" cy="920390"/>
            <a:chOff x="93179" y="2248662"/>
            <a:chExt cx="3488126" cy="919514"/>
          </a:xfrm>
        </p:grpSpPr>
        <p:sp>
          <p:nvSpPr>
            <p:cNvPr id="22" name="矩形 11"/>
            <p:cNvSpPr>
              <a:spLocks noChangeArrowheads="1"/>
            </p:cNvSpPr>
            <p:nvPr/>
          </p:nvSpPr>
          <p:spPr bwMode="auto">
            <a:xfrm>
              <a:off x="332715" y="2276473"/>
              <a:ext cx="3248590" cy="8917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黑体" pitchFamily="49" charset="-122"/>
                  <a:ea typeface="黑体" pitchFamily="49" charset="-122"/>
                </a:rPr>
                <a:t> </a:t>
              </a:r>
              <a:r>
                <a:rPr lang="zh-CN" altLang="en-US" b="1" kern="0" dirty="0" smtClean="0">
                  <a:solidFill>
                    <a:srgbClr val="000000"/>
                  </a:solidFill>
                  <a:latin typeface="黑体" pitchFamily="49" charset="-122"/>
                  <a:ea typeface="黑体" pitchFamily="49" charset="-122"/>
                </a:rPr>
                <a:t>隐蔽性、持续性</a:t>
              </a:r>
              <a:endParaRPr lang="en-US" altLang="zh-CN" b="1" kern="0" dirty="0" smtClean="0">
                <a:solidFill>
                  <a:srgbClr val="000000"/>
                </a:solidFill>
                <a:latin typeface="黑体" pitchFamily="49" charset="-122"/>
                <a:ea typeface="黑体"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黑体" pitchFamily="49" charset="-122"/>
                  <a:ea typeface="黑体" pitchFamily="49" charset="-122"/>
                </a:rPr>
                <a:t> </a:t>
              </a:r>
              <a:r>
                <a:rPr lang="zh-CN" altLang="en-US" sz="1600" kern="0" dirty="0">
                  <a:solidFill>
                    <a:srgbClr val="000000"/>
                  </a:solidFill>
                  <a:latin typeface="黑体" pitchFamily="49" charset="-122"/>
                  <a:ea typeface="黑体" pitchFamily="49" charset="-122"/>
                </a:rPr>
                <a:t>伪装、难以</a:t>
              </a:r>
              <a:r>
                <a:rPr lang="zh-CN" altLang="en-US" sz="1600" kern="0" dirty="0" smtClean="0">
                  <a:solidFill>
                    <a:srgbClr val="000000"/>
                  </a:solidFill>
                  <a:latin typeface="黑体" pitchFamily="49" charset="-122"/>
                  <a:ea typeface="黑体" pitchFamily="49" charset="-122"/>
                </a:rPr>
                <a:t>发现</a:t>
              </a:r>
              <a:endParaRPr lang="en-US" altLang="zh-CN" sz="1600" kern="0" dirty="0" smtClean="0">
                <a:solidFill>
                  <a:srgbClr val="000000"/>
                </a:solidFill>
                <a:latin typeface="黑体" pitchFamily="49" charset="-122"/>
                <a:ea typeface="黑体" pitchFamily="49" charset="-122"/>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1600" kern="0" dirty="0">
                  <a:solidFill>
                    <a:srgbClr val="000000"/>
                  </a:solidFill>
                  <a:latin typeface="黑体" pitchFamily="49" charset="-122"/>
                  <a:ea typeface="黑体" pitchFamily="49" charset="-122"/>
                </a:rPr>
                <a:t> </a:t>
              </a:r>
              <a:r>
                <a:rPr lang="zh-CN" altLang="en-US" sz="1600" kern="0" dirty="0">
                  <a:solidFill>
                    <a:srgbClr val="000000"/>
                  </a:solidFill>
                  <a:latin typeface="黑体" pitchFamily="49" charset="-122"/>
                  <a:ea typeface="黑体" pitchFamily="49" charset="-122"/>
                </a:rPr>
                <a:t>潜伏时间</a:t>
              </a:r>
              <a:r>
                <a:rPr lang="zh-CN" altLang="en-US" sz="1600" kern="0" dirty="0" smtClean="0">
                  <a:solidFill>
                    <a:srgbClr val="000000"/>
                  </a:solidFill>
                  <a:latin typeface="黑体" pitchFamily="49" charset="-122"/>
                  <a:ea typeface="黑体" pitchFamily="49" charset="-122"/>
                </a:rPr>
                <a:t>长、不易暴露</a:t>
              </a:r>
              <a:endParaRPr lang="zh-CN" altLang="en-US" sz="1600" kern="0" dirty="0">
                <a:solidFill>
                  <a:srgbClr val="000000"/>
                </a:solidFill>
                <a:latin typeface="黑体" pitchFamily="49" charset="-122"/>
                <a:ea typeface="黑体" pitchFamily="49" charset="-122"/>
              </a:endParaRPr>
            </a:p>
          </p:txBody>
        </p:sp>
        <p:sp>
          <p:nvSpPr>
            <p:cNvPr id="23" name="TextBox 12"/>
            <p:cNvSpPr txBox="1">
              <a:spLocks noChangeArrowheads="1"/>
            </p:cNvSpPr>
            <p:nvPr/>
          </p:nvSpPr>
          <p:spPr bwMode="auto">
            <a:xfrm>
              <a:off x="93179" y="2248662"/>
              <a:ext cx="387579" cy="369887"/>
            </a:xfrm>
            <a:prstGeom prst="rect">
              <a:avLst/>
            </a:prstGeom>
            <a:solidFill>
              <a:srgbClr val="C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2000" b="1">
                  <a:solidFill>
                    <a:schemeClr val="tx1"/>
                  </a:solidFill>
                  <a:latin typeface="微软雅黑" pitchFamily="34" charset="-122"/>
                  <a:ea typeface="微软雅黑" pitchFamily="34" charset="-122"/>
                </a:defRPr>
              </a:lvl1pPr>
              <a:lvl2pPr marL="742950" indent="-285750">
                <a:defRPr sz="2000" b="1">
                  <a:solidFill>
                    <a:schemeClr val="tx1"/>
                  </a:solidFill>
                  <a:latin typeface="微软雅黑" pitchFamily="34" charset="-122"/>
                  <a:ea typeface="微软雅黑" pitchFamily="34" charset="-122"/>
                </a:defRPr>
              </a:lvl2pPr>
              <a:lvl3pPr marL="1143000" indent="-228600">
                <a:defRPr sz="2000" b="1">
                  <a:solidFill>
                    <a:schemeClr val="tx1"/>
                  </a:solidFill>
                  <a:latin typeface="微软雅黑" pitchFamily="34" charset="-122"/>
                  <a:ea typeface="微软雅黑" pitchFamily="34" charset="-122"/>
                </a:defRPr>
              </a:lvl3pPr>
              <a:lvl4pPr marL="1600200" indent="-228600">
                <a:defRPr sz="2000" b="1">
                  <a:solidFill>
                    <a:schemeClr val="tx1"/>
                  </a:solidFill>
                  <a:latin typeface="微软雅黑" pitchFamily="34" charset="-122"/>
                  <a:ea typeface="微软雅黑" pitchFamily="34" charset="-122"/>
                </a:defRPr>
              </a:lvl4pPr>
              <a:lvl5pPr marL="2057400" indent="-228600">
                <a:defRPr sz="2000" b="1">
                  <a:solidFill>
                    <a:schemeClr val="tx1"/>
                  </a:solidFill>
                  <a:latin typeface="微软雅黑" pitchFamily="34" charset="-122"/>
                  <a:ea typeface="微软雅黑" pitchFamily="34" charset="-122"/>
                </a:defRPr>
              </a:lvl5pPr>
              <a:lvl6pPr marL="25146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6pPr>
              <a:lvl7pPr marL="29718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7pPr>
              <a:lvl8pPr marL="34290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8pPr>
              <a:lvl9pPr marL="3886200" indent="-228600" eaLnBrk="0" fontAlgn="base" hangingPunct="0">
                <a:spcBef>
                  <a:spcPct val="0"/>
                </a:spcBef>
                <a:spcAft>
                  <a:spcPct val="0"/>
                </a:spcAft>
                <a:defRPr sz="2000" b="1">
                  <a:solidFill>
                    <a:schemeClr val="tx1"/>
                  </a:solidFill>
                  <a:latin typeface="微软雅黑" pitchFamily="34" charset="-122"/>
                  <a:ea typeface="微软雅黑" pitchFamily="34"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800" kern="0" noProof="0" dirty="0">
                  <a:solidFill>
                    <a:srgbClr val="FFFFFF"/>
                  </a:solidFill>
                  <a:latin typeface="黑体" pitchFamily="49" charset="-122"/>
                  <a:ea typeface="黑体" pitchFamily="49" charset="-122"/>
                </a:rPr>
                <a:t>1</a:t>
              </a:r>
              <a:endParaRPr kumimoji="0" lang="zh-CN" altLang="en-US" sz="1800" b="1" i="0" u="none" strike="noStrike" kern="0" cap="none" spc="0" normalizeH="0" baseline="0" noProof="0" dirty="0">
                <a:ln>
                  <a:noFill/>
                </a:ln>
                <a:solidFill>
                  <a:srgbClr val="FFFFFF"/>
                </a:solidFill>
                <a:effectLst/>
                <a:uLnTx/>
                <a:uFillTx/>
                <a:latin typeface="黑体" pitchFamily="49" charset="-122"/>
                <a:ea typeface="黑体" pitchFamily="49" charset="-122"/>
              </a:endParaRPr>
            </a:p>
          </p:txBody>
        </p:sp>
      </p:grpSp>
      <p:sp>
        <p:nvSpPr>
          <p:cNvPr id="25" name="标题 1"/>
          <p:cNvSpPr txBox="1">
            <a:spLocks/>
          </p:cNvSpPr>
          <p:nvPr/>
        </p:nvSpPr>
        <p:spPr>
          <a:xfrm>
            <a:off x="0" y="548760"/>
            <a:ext cx="868680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b="1" dirty="0" smtClean="0">
                <a:latin typeface="Rockwell" pitchFamily="18" charset="0"/>
                <a:ea typeface="黑体" panose="02010609060101010101" pitchFamily="49" charset="-122"/>
                <a:sym typeface="Calibri" panose="020F0502020204030204" pitchFamily="34" charset="0"/>
              </a:rPr>
              <a:t>1</a:t>
            </a:r>
            <a:r>
              <a:rPr lang="zh-CN" altLang="en-US" sz="2800" b="1" dirty="0" smtClean="0">
                <a:latin typeface="Rockwell" pitchFamily="18" charset="0"/>
                <a:ea typeface="黑体" panose="02010609060101010101" pitchFamily="49" charset="-122"/>
                <a:sym typeface="Calibri" panose="020F0502020204030204" pitchFamily="34" charset="0"/>
              </a:rPr>
              <a:t>）面向关键基础设施的高级持续性攻击</a:t>
            </a:r>
            <a:endParaRPr lang="en-US" altLang="zh-CN" sz="2800" b="1" dirty="0" smtClean="0">
              <a:latin typeface="Rockwell" pitchFamily="18" charset="0"/>
              <a:ea typeface="黑体" panose="02010609060101010101" pitchFamily="49" charset="-122"/>
              <a:sym typeface="Calibri" panose="020F0502020204030204" pitchFamily="34" charset="0"/>
            </a:endParaRPr>
          </a:p>
          <a:p>
            <a:r>
              <a:rPr lang="zh-CN" altLang="en-US" sz="2800" b="1" dirty="0" smtClean="0">
                <a:latin typeface="Rockwell" pitchFamily="18" charset="0"/>
                <a:ea typeface="黑体" panose="02010609060101010101" pitchFamily="49" charset="-122"/>
                <a:sym typeface="Calibri" panose="020F0502020204030204" pitchFamily="34" charset="0"/>
              </a:rPr>
              <a:t>                                        </a:t>
            </a:r>
            <a:r>
              <a:rPr lang="en-US" altLang="zh-CN" sz="2800" b="1" dirty="0" smtClean="0">
                <a:latin typeface="Rockwell" pitchFamily="18" charset="0"/>
                <a:ea typeface="黑体" panose="02010609060101010101" pitchFamily="49" charset="-122"/>
                <a:sym typeface="Calibri" panose="020F0502020204030204" pitchFamily="34" charset="0"/>
              </a:rPr>
              <a:t>---  </a:t>
            </a:r>
            <a:r>
              <a:rPr lang="zh-CN" altLang="en-US" sz="2800" b="1" dirty="0" smtClean="0">
                <a:latin typeface="Rockwell" pitchFamily="18" charset="0"/>
                <a:ea typeface="黑体" panose="02010609060101010101" pitchFamily="49" charset="-122"/>
                <a:sym typeface="Calibri" panose="020F0502020204030204" pitchFamily="34" charset="0"/>
              </a:rPr>
              <a:t>以震网和黑色能量为例</a:t>
            </a:r>
            <a:endParaRPr lang="zh-CN" altLang="en-US" sz="2800" b="1" dirty="0">
              <a:latin typeface="Rockwell" pitchFamily="18" charset="0"/>
              <a:ea typeface="黑体" panose="02010609060101010101" pitchFamily="49" charset="-122"/>
              <a:sym typeface="Calibri" panose="020F0502020204030204" pitchFamily="34" charset="0"/>
            </a:endParaRPr>
          </a:p>
        </p:txBody>
      </p:sp>
    </p:spTree>
    <p:extLst>
      <p:ext uri="{BB962C8B-B14F-4D97-AF65-F5344CB8AC3E}">
        <p14:creationId xmlns:p14="http://schemas.microsoft.com/office/powerpoint/2010/main" xmlns="" val="22523707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6" name="TextBox 56"/>
          <p:cNvSpPr txBox="1">
            <a:spLocks noChangeArrowheads="1"/>
          </p:cNvSpPr>
          <p:nvPr/>
        </p:nvSpPr>
        <p:spPr bwMode="auto">
          <a:xfrm>
            <a:off x="0" y="1268820"/>
            <a:ext cx="864096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Font typeface="Arial" charset="0"/>
              <a:buChar char="»"/>
              <a:defRPr sz="2000">
                <a:solidFill>
                  <a:schemeClr val="tx1"/>
                </a:solidFill>
                <a:latin typeface="Calibri" pitchFamily="34" charset="0"/>
                <a:ea typeface="宋体" pitchFamily="2" charset="-122"/>
              </a:defRPr>
            </a:lvl6pPr>
            <a:lvl7pPr eaLnBrk="0" fontAlgn="base" hangingPunct="0">
              <a:spcAft>
                <a:spcPct val="0"/>
              </a:spcAft>
              <a:buFont typeface="Arial" charset="0"/>
              <a:buChar char="»"/>
              <a:defRPr sz="2000">
                <a:solidFill>
                  <a:schemeClr val="tx1"/>
                </a:solidFill>
                <a:latin typeface="Calibri" pitchFamily="34" charset="0"/>
                <a:ea typeface="宋体" pitchFamily="2" charset="-122"/>
              </a:defRPr>
            </a:lvl7pPr>
            <a:lvl8pPr eaLnBrk="0" fontAlgn="base" hangingPunct="0">
              <a:spcAft>
                <a:spcPct val="0"/>
              </a:spcAft>
              <a:buFont typeface="Arial" charset="0"/>
              <a:buChar char="»"/>
              <a:defRPr sz="2000">
                <a:solidFill>
                  <a:schemeClr val="tx1"/>
                </a:solidFill>
                <a:latin typeface="Calibri" pitchFamily="34" charset="0"/>
                <a:ea typeface="宋体" pitchFamily="2" charset="-122"/>
              </a:defRPr>
            </a:lvl8pPr>
            <a:lvl9pPr eaLnBrk="0" fontAlgn="base" hangingPunct="0">
              <a:spcAft>
                <a:spcPct val="0"/>
              </a:spcAft>
              <a:buFont typeface="Arial" charset="0"/>
              <a:buChar char="»"/>
              <a:defRPr sz="2000">
                <a:solidFill>
                  <a:schemeClr val="tx1"/>
                </a:solidFill>
                <a:latin typeface="Calibri" pitchFamily="34" charset="0"/>
                <a:ea typeface="宋体" pitchFamily="2" charset="-122"/>
              </a:defRPr>
            </a:lvl9pPr>
          </a:lstStyle>
          <a:p>
            <a:pPr marL="342900" indent="-342900">
              <a:buFont typeface="Arial" pitchFamily="34" charset="0"/>
              <a:buChar char="•"/>
            </a:pPr>
            <a:r>
              <a:rPr lang="zh-CN" altLang="en-US" sz="2400" b="1" dirty="0" smtClean="0">
                <a:latin typeface="微软雅黑" pitchFamily="34" charset="-122"/>
                <a:ea typeface="微软雅黑" pitchFamily="34" charset="-122"/>
              </a:rPr>
              <a:t>联网汽车</a:t>
            </a:r>
            <a:r>
              <a:rPr lang="zh-CN" altLang="en-US" sz="2400" b="1" dirty="0">
                <a:latin typeface="微软雅黑" pitchFamily="34" charset="-122"/>
                <a:ea typeface="微软雅黑" pitchFamily="34" charset="-122"/>
              </a:rPr>
              <a:t>攻击</a:t>
            </a:r>
            <a:endParaRPr lang="en-US" altLang="zh-CN" sz="2400" b="1" dirty="0">
              <a:latin typeface="微软雅黑" pitchFamily="34" charset="-122"/>
              <a:ea typeface="微软雅黑" pitchFamily="34" charset="-122"/>
            </a:endParaRPr>
          </a:p>
        </p:txBody>
      </p:sp>
      <p:sp>
        <p:nvSpPr>
          <p:cNvPr id="24" name="标题 1"/>
          <p:cNvSpPr txBox="1">
            <a:spLocks/>
          </p:cNvSpPr>
          <p:nvPr/>
        </p:nvSpPr>
        <p:spPr>
          <a:xfrm>
            <a:off x="0" y="548760"/>
            <a:ext cx="86868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b="1" dirty="0" smtClean="0">
                <a:latin typeface="Rockwell" pitchFamily="18" charset="0"/>
                <a:ea typeface="黑体" panose="02010609060101010101" pitchFamily="49" charset="-122"/>
                <a:sym typeface="Calibri" panose="020F0502020204030204" pitchFamily="34" charset="0"/>
              </a:rPr>
              <a:t>2</a:t>
            </a:r>
            <a:r>
              <a:rPr lang="zh-CN" altLang="en-US" sz="2800" b="1" dirty="0" smtClean="0">
                <a:latin typeface="Rockwell" pitchFamily="18" charset="0"/>
                <a:ea typeface="黑体" panose="02010609060101010101" pitchFamily="49" charset="-122"/>
                <a:sym typeface="Calibri" panose="020F0502020204030204" pitchFamily="34" charset="0"/>
              </a:rPr>
              <a:t>）针对智能</a:t>
            </a:r>
            <a:r>
              <a:rPr lang="zh-CN" altLang="en-US" sz="2800" b="1" dirty="0">
                <a:latin typeface="Rockwell" pitchFamily="18" charset="0"/>
                <a:ea typeface="黑体" panose="02010609060101010101" pitchFamily="49" charset="-122"/>
                <a:sym typeface="Calibri" panose="020F0502020204030204" pitchFamily="34" charset="0"/>
              </a:rPr>
              <a:t>设备、自主</a:t>
            </a:r>
            <a:r>
              <a:rPr lang="zh-CN" altLang="en-US" sz="2800" b="1" dirty="0" smtClean="0">
                <a:latin typeface="Rockwell" pitchFamily="18" charset="0"/>
                <a:ea typeface="黑体" panose="02010609060101010101" pitchFamily="49" charset="-122"/>
                <a:sym typeface="Calibri" panose="020F0502020204030204" pitchFamily="34" charset="0"/>
              </a:rPr>
              <a:t>系统的劫持利用攻击</a:t>
            </a:r>
            <a:endParaRPr lang="zh-CN" altLang="en-US" sz="2800" b="1" dirty="0">
              <a:latin typeface="Rockwell" pitchFamily="18" charset="0"/>
              <a:ea typeface="黑体" panose="02010609060101010101" pitchFamily="49" charset="-122"/>
              <a:sym typeface="Calibri" panose="020F0502020204030204" pitchFamily="34" charset="0"/>
            </a:endParaRPr>
          </a:p>
        </p:txBody>
      </p:sp>
      <p:pic>
        <p:nvPicPr>
          <p:cNvPr id="31" name="Picture 4" descr="https://kasperskycontenthub.com/global/files/2015/08/blackhat-jeep-1.jpg"/>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4605216" y="1589358"/>
            <a:ext cx="1809227" cy="1191588"/>
          </a:xfrm>
          <a:prstGeom prst="rect">
            <a:avLst/>
          </a:prstGeom>
          <a:noFill/>
          <a:extLst>
            <a:ext uri="{909E8E84-426E-40DD-AFC4-6F175D3DCCD1}">
              <a14:hiddenFill xmlns:a14="http://schemas.microsoft.com/office/drawing/2010/main" xmlns="">
                <a:solidFill>
                  <a:srgbClr val="FFFFFF"/>
                </a:solidFill>
              </a14:hiddenFill>
            </a:ext>
          </a:extLst>
        </p:spPr>
      </p:pic>
      <p:sp>
        <p:nvSpPr>
          <p:cNvPr id="25" name="TextBox 24"/>
          <p:cNvSpPr txBox="1"/>
          <p:nvPr/>
        </p:nvSpPr>
        <p:spPr>
          <a:xfrm>
            <a:off x="384015" y="1731967"/>
            <a:ext cx="3837186" cy="1169551"/>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zh-CN" altLang="en-US" sz="1400" b="1" dirty="0" smtClean="0">
                <a:latin typeface="微软雅黑" pitchFamily="34" charset="-122"/>
                <a:ea typeface="微软雅黑" pitchFamily="34" charset="-122"/>
              </a:rPr>
              <a:t>对克莱斯勒汽车的远程攻击：</a:t>
            </a:r>
            <a:r>
              <a:rPr lang="zh-CN" altLang="en-US" sz="1400" dirty="0" smtClean="0">
                <a:latin typeface="微软雅黑" pitchFamily="34" charset="-122"/>
                <a:ea typeface="微软雅黑" pitchFamily="34" charset="-122"/>
              </a:rPr>
              <a:t>通过</a:t>
            </a:r>
            <a:r>
              <a:rPr lang="zh-CN" altLang="en-US" sz="1400" b="1" dirty="0">
                <a:solidFill>
                  <a:srgbClr val="FF0000"/>
                </a:solidFill>
                <a:latin typeface="微软雅黑" pitchFamily="34" charset="-122"/>
                <a:ea typeface="微软雅黑" pitchFamily="34" charset="-122"/>
              </a:rPr>
              <a:t>无线娱乐</a:t>
            </a:r>
            <a:r>
              <a:rPr lang="zh-CN" altLang="en-US" sz="1400" b="1" dirty="0" smtClean="0">
                <a:solidFill>
                  <a:srgbClr val="FF0000"/>
                </a:solidFill>
                <a:latin typeface="微软雅黑" pitchFamily="34" charset="-122"/>
                <a:ea typeface="微软雅黑" pitchFamily="34" charset="-122"/>
              </a:rPr>
              <a:t>系统</a:t>
            </a:r>
            <a:r>
              <a:rPr lang="zh-CN" altLang="en-US" sz="1400" dirty="0" smtClean="0">
                <a:latin typeface="微软雅黑" pitchFamily="34" charset="-122"/>
                <a:ea typeface="微软雅黑" pitchFamily="34" charset="-122"/>
              </a:rPr>
              <a:t>远程控制车辆，令其在</a:t>
            </a:r>
            <a:r>
              <a:rPr lang="zh-CN" altLang="en-US" sz="1400" b="1" dirty="0" smtClean="0">
                <a:solidFill>
                  <a:srgbClr val="FF0000"/>
                </a:solidFill>
                <a:latin typeface="微软雅黑" pitchFamily="34" charset="-122"/>
                <a:ea typeface="微软雅黑" pitchFamily="34" charset="-122"/>
              </a:rPr>
              <a:t>高速</a:t>
            </a:r>
            <a:r>
              <a:rPr lang="zh-CN" altLang="en-US" sz="1400" b="1" dirty="0">
                <a:solidFill>
                  <a:srgbClr val="FF0000"/>
                </a:solidFill>
                <a:latin typeface="微软雅黑" pitchFamily="34" charset="-122"/>
                <a:ea typeface="微软雅黑" pitchFamily="34" charset="-122"/>
              </a:rPr>
              <a:t>行驶的</a:t>
            </a:r>
            <a:r>
              <a:rPr lang="zh-CN" altLang="en-US" sz="1400" dirty="0">
                <a:latin typeface="微软雅黑" pitchFamily="34" charset="-122"/>
                <a:ea typeface="微软雅黑" pitchFamily="34" charset="-122"/>
              </a:rPr>
              <a:t>状态</a:t>
            </a:r>
            <a:r>
              <a:rPr lang="zh-CN" altLang="en-US" sz="1400" dirty="0" smtClean="0">
                <a:latin typeface="微软雅黑" pitchFamily="34" charset="-122"/>
                <a:ea typeface="微软雅黑" pitchFamily="34" charset="-122"/>
              </a:rPr>
              <a:t>下</a:t>
            </a:r>
            <a:r>
              <a:rPr lang="zh-CN" altLang="en-US" sz="1400" b="1" dirty="0" smtClean="0">
                <a:solidFill>
                  <a:srgbClr val="FF0000"/>
                </a:solidFill>
                <a:latin typeface="微软雅黑" pitchFamily="34" charset="-122"/>
                <a:ea typeface="微软雅黑" pitchFamily="34" charset="-122"/>
              </a:rPr>
              <a:t>猛打</a:t>
            </a:r>
            <a:r>
              <a:rPr lang="zh-CN" altLang="en-US" sz="1400" b="1" dirty="0">
                <a:solidFill>
                  <a:srgbClr val="FF0000"/>
                </a:solidFill>
                <a:latin typeface="微软雅黑" pitchFamily="34" charset="-122"/>
                <a:ea typeface="微软雅黑" pitchFamily="34" charset="-122"/>
              </a:rPr>
              <a:t>方向</a:t>
            </a:r>
            <a:r>
              <a:rPr lang="zh-CN" altLang="en-US" sz="1400" dirty="0" smtClean="0">
                <a:latin typeface="微软雅黑" pitchFamily="34" charset="-122"/>
                <a:ea typeface="微软雅黑" pitchFamily="34" charset="-122"/>
              </a:rPr>
              <a:t>、</a:t>
            </a:r>
            <a:r>
              <a:rPr lang="zh-CN" altLang="en-US" sz="1400" b="1" dirty="0" smtClean="0">
                <a:solidFill>
                  <a:srgbClr val="FF0000"/>
                </a:solidFill>
                <a:latin typeface="微软雅黑" pitchFamily="34" charset="-122"/>
                <a:ea typeface="微软雅黑" pitchFamily="34" charset="-122"/>
              </a:rPr>
              <a:t>刹车失灵</a:t>
            </a:r>
            <a:endParaRPr lang="en-US" altLang="zh-CN" sz="1400" b="1" dirty="0" smtClean="0">
              <a:solidFill>
                <a:srgbClr val="FF0000"/>
              </a:solidFill>
              <a:latin typeface="微软雅黑" pitchFamily="34" charset="-122"/>
              <a:ea typeface="微软雅黑" pitchFamily="34" charset="-122"/>
            </a:endParaRPr>
          </a:p>
          <a:p>
            <a:r>
              <a:rPr lang="zh-CN" altLang="en-US" sz="1400" b="1" dirty="0" smtClean="0">
                <a:latin typeface="微软雅黑" pitchFamily="34" charset="-122"/>
                <a:ea typeface="微软雅黑" pitchFamily="34" charset="-122"/>
              </a:rPr>
              <a:t>对特斯拉</a:t>
            </a:r>
            <a:r>
              <a:rPr lang="zh-CN" altLang="en-US" sz="1400" b="1" dirty="0">
                <a:latin typeface="微软雅黑" pitchFamily="34" charset="-122"/>
                <a:ea typeface="微软雅黑" pitchFamily="34" charset="-122"/>
              </a:rPr>
              <a:t>攻击</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360</a:t>
            </a:r>
            <a:r>
              <a:rPr lang="zh-CN" altLang="en-US" sz="1400" dirty="0">
                <a:latin typeface="微软雅黑" pitchFamily="34" charset="-122"/>
                <a:ea typeface="微软雅黑" pitchFamily="34" charset="-122"/>
              </a:rPr>
              <a:t>演示了对特斯拉的</a:t>
            </a:r>
            <a:r>
              <a:rPr lang="zh-CN" altLang="en-US" sz="1400" b="1" dirty="0">
                <a:solidFill>
                  <a:srgbClr val="FF0000"/>
                </a:solidFill>
                <a:latin typeface="微软雅黑" pitchFamily="34" charset="-122"/>
                <a:ea typeface="微软雅黑" pitchFamily="34" charset="-122"/>
              </a:rPr>
              <a:t>雷达欺骗攻击</a:t>
            </a:r>
            <a:r>
              <a:rPr lang="zh-CN" altLang="en-US" sz="1400" dirty="0">
                <a:latin typeface="微软雅黑" pitchFamily="34" charset="-122"/>
                <a:ea typeface="微软雅黑" pitchFamily="34" charset="-122"/>
              </a:rPr>
              <a:t>，使使其直接</a:t>
            </a:r>
            <a:r>
              <a:rPr lang="zh-CN" altLang="en-US" sz="1400" b="1" dirty="0">
                <a:solidFill>
                  <a:srgbClr val="FF0000"/>
                </a:solidFill>
                <a:latin typeface="微软雅黑" pitchFamily="34" charset="-122"/>
                <a:ea typeface="微软雅黑" pitchFamily="34" charset="-122"/>
              </a:rPr>
              <a:t>撞向障碍物</a:t>
            </a:r>
          </a:p>
        </p:txBody>
      </p:sp>
      <p:sp>
        <p:nvSpPr>
          <p:cNvPr id="29" name="TextBox 56"/>
          <p:cNvSpPr txBox="1">
            <a:spLocks noChangeArrowheads="1"/>
          </p:cNvSpPr>
          <p:nvPr/>
        </p:nvSpPr>
        <p:spPr bwMode="auto">
          <a:xfrm>
            <a:off x="-7809" y="3068970"/>
            <a:ext cx="864096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Font typeface="Arial" charset="0"/>
              <a:buChar char="»"/>
              <a:defRPr sz="2000">
                <a:solidFill>
                  <a:schemeClr val="tx1"/>
                </a:solidFill>
                <a:latin typeface="Calibri" pitchFamily="34" charset="0"/>
                <a:ea typeface="宋体" pitchFamily="2" charset="-122"/>
              </a:defRPr>
            </a:lvl6pPr>
            <a:lvl7pPr eaLnBrk="0" fontAlgn="base" hangingPunct="0">
              <a:spcAft>
                <a:spcPct val="0"/>
              </a:spcAft>
              <a:buFont typeface="Arial" charset="0"/>
              <a:buChar char="»"/>
              <a:defRPr sz="2000">
                <a:solidFill>
                  <a:schemeClr val="tx1"/>
                </a:solidFill>
                <a:latin typeface="Calibri" pitchFamily="34" charset="0"/>
                <a:ea typeface="宋体" pitchFamily="2" charset="-122"/>
              </a:defRPr>
            </a:lvl7pPr>
            <a:lvl8pPr eaLnBrk="0" fontAlgn="base" hangingPunct="0">
              <a:spcAft>
                <a:spcPct val="0"/>
              </a:spcAft>
              <a:buFont typeface="Arial" charset="0"/>
              <a:buChar char="»"/>
              <a:defRPr sz="2000">
                <a:solidFill>
                  <a:schemeClr val="tx1"/>
                </a:solidFill>
                <a:latin typeface="Calibri" pitchFamily="34" charset="0"/>
                <a:ea typeface="宋体" pitchFamily="2" charset="-122"/>
              </a:defRPr>
            </a:lvl8pPr>
            <a:lvl9pPr eaLnBrk="0" fontAlgn="base" hangingPunct="0">
              <a:spcAft>
                <a:spcPct val="0"/>
              </a:spcAft>
              <a:buFont typeface="Arial" charset="0"/>
              <a:buChar char="»"/>
              <a:defRPr sz="2000">
                <a:solidFill>
                  <a:schemeClr val="tx1"/>
                </a:solidFill>
                <a:latin typeface="Calibri" pitchFamily="34" charset="0"/>
                <a:ea typeface="宋体" pitchFamily="2" charset="-122"/>
              </a:defRPr>
            </a:lvl9pPr>
          </a:lstStyle>
          <a:p>
            <a:pPr marL="342900" indent="-342900">
              <a:buFont typeface="Arial" pitchFamily="34" charset="0"/>
              <a:buChar char="•"/>
            </a:pPr>
            <a:r>
              <a:rPr lang="zh-CN" altLang="en-US" sz="2400" b="1" dirty="0" smtClean="0">
                <a:latin typeface="微软雅黑" pitchFamily="34" charset="-122"/>
                <a:ea typeface="微软雅黑" pitchFamily="34" charset="-122"/>
              </a:rPr>
              <a:t>无人机劫持</a:t>
            </a:r>
            <a:endParaRPr lang="en-US" altLang="zh-CN" sz="2400" b="1" dirty="0">
              <a:latin typeface="微软雅黑" pitchFamily="34" charset="-122"/>
              <a:ea typeface="微软雅黑" pitchFamily="34" charset="-122"/>
            </a:endParaRP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4427988" y="2852952"/>
            <a:ext cx="4489898" cy="18001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2" name="TextBox 31"/>
          <p:cNvSpPr txBox="1"/>
          <p:nvPr/>
        </p:nvSpPr>
        <p:spPr>
          <a:xfrm>
            <a:off x="374783" y="3645018"/>
            <a:ext cx="3937887" cy="73866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itchFamily="34" charset="-122"/>
                <a:ea typeface="微软雅黑" pitchFamily="34" charset="-122"/>
              </a:rPr>
              <a:t>1. </a:t>
            </a:r>
            <a:r>
              <a:rPr lang="zh-CN" altLang="en-US" sz="1400" dirty="0">
                <a:latin typeface="微软雅黑" pitchFamily="34" charset="-122"/>
                <a:ea typeface="微软雅黑" pitchFamily="34" charset="-122"/>
              </a:rPr>
              <a:t>黑客使用带有无线连接的</a:t>
            </a:r>
            <a:r>
              <a:rPr lang="zh-CN" altLang="en-US" sz="1400" b="1" dirty="0">
                <a:solidFill>
                  <a:srgbClr val="FF0000"/>
                </a:solidFill>
                <a:latin typeface="微软雅黑" pitchFamily="34" charset="-122"/>
                <a:ea typeface="微软雅黑" pitchFamily="34" charset="-122"/>
              </a:rPr>
              <a:t>树莓派</a:t>
            </a:r>
            <a:r>
              <a:rPr lang="zh-CN" altLang="en-US" sz="1400" dirty="0">
                <a:latin typeface="微软雅黑" pitchFamily="34" charset="-122"/>
                <a:ea typeface="微软雅黑" pitchFamily="34" charset="-122"/>
              </a:rPr>
              <a:t>轻易实现了</a:t>
            </a:r>
            <a:r>
              <a:rPr lang="zh-CN" altLang="en-US" sz="1400" dirty="0" smtClean="0">
                <a:latin typeface="微软雅黑" pitchFamily="34" charset="-122"/>
                <a:ea typeface="微软雅黑" pitchFamily="34" charset="-122"/>
              </a:rPr>
              <a:t>对</a:t>
            </a:r>
            <a:r>
              <a:rPr lang="en-US" altLang="zh-CN" sz="1400" dirty="0" smtClean="0">
                <a:latin typeface="微软雅黑" pitchFamily="34" charset="-122"/>
                <a:ea typeface="微软雅黑" pitchFamily="34" charset="-122"/>
              </a:rPr>
              <a:t>Parrot</a:t>
            </a:r>
            <a:r>
              <a:rPr lang="zh-CN" altLang="en-US"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大</a:t>
            </a:r>
            <a:r>
              <a:rPr lang="zh-CN" altLang="en-US" sz="1400" dirty="0" smtClean="0">
                <a:latin typeface="微软雅黑" pitchFamily="34" charset="-122"/>
                <a:ea typeface="微软雅黑" pitchFamily="34" charset="-122"/>
              </a:rPr>
              <a:t>疆等</a:t>
            </a:r>
            <a:r>
              <a:rPr lang="zh-CN" altLang="en-US" sz="1400" dirty="0">
                <a:latin typeface="微软雅黑" pitchFamily="34" charset="-122"/>
                <a:ea typeface="微软雅黑" pitchFamily="34" charset="-122"/>
              </a:rPr>
              <a:t>无人机的劫持</a:t>
            </a:r>
            <a:endParaRPr lang="en-US" altLang="zh-CN" sz="1400" dirty="0">
              <a:latin typeface="微软雅黑" pitchFamily="34" charset="-122"/>
              <a:ea typeface="微软雅黑" pitchFamily="34" charset="-122"/>
            </a:endParaRPr>
          </a:p>
          <a:p>
            <a:r>
              <a:rPr lang="en-US" altLang="zh-CN" sz="1400" dirty="0">
                <a:latin typeface="微软雅黑" pitchFamily="34" charset="-122"/>
                <a:ea typeface="微软雅黑" pitchFamily="34" charset="-122"/>
              </a:rPr>
              <a:t>2. </a:t>
            </a:r>
            <a:r>
              <a:rPr lang="zh-CN" altLang="en-US" sz="1400" dirty="0" smtClean="0">
                <a:latin typeface="微软雅黑" pitchFamily="34" charset="-122"/>
                <a:ea typeface="微软雅黑" pitchFamily="34" charset="-122"/>
              </a:rPr>
              <a:t>伊朗军方通过</a:t>
            </a:r>
            <a:r>
              <a:rPr lang="zh-CN" altLang="en-US" sz="1400" b="1" dirty="0">
                <a:solidFill>
                  <a:srgbClr val="FF0000"/>
                </a:solidFill>
                <a:latin typeface="微软雅黑" pitchFamily="34" charset="-122"/>
                <a:ea typeface="微软雅黑" pitchFamily="34" charset="-122"/>
              </a:rPr>
              <a:t>信道破解</a:t>
            </a:r>
            <a:r>
              <a:rPr lang="zh-CN" altLang="en-US" sz="1400" dirty="0">
                <a:latin typeface="微软雅黑" pitchFamily="34" charset="-122"/>
                <a:ea typeface="微软雅黑" pitchFamily="34" charset="-122"/>
              </a:rPr>
              <a:t>劫持美国</a:t>
            </a:r>
            <a:r>
              <a:rPr lang="zh-CN" altLang="en-US" sz="1400" b="1" dirty="0">
                <a:solidFill>
                  <a:srgbClr val="FF0000"/>
                </a:solidFill>
                <a:latin typeface="微软雅黑" pitchFamily="34" charset="-122"/>
                <a:ea typeface="微软雅黑" pitchFamily="34" charset="-122"/>
              </a:rPr>
              <a:t>军用无人机</a:t>
            </a:r>
          </a:p>
        </p:txBody>
      </p:sp>
      <p:sp>
        <p:nvSpPr>
          <p:cNvPr id="33" name="TextBox 56"/>
          <p:cNvSpPr txBox="1">
            <a:spLocks noChangeArrowheads="1"/>
          </p:cNvSpPr>
          <p:nvPr/>
        </p:nvSpPr>
        <p:spPr bwMode="auto">
          <a:xfrm>
            <a:off x="-2718" y="4704348"/>
            <a:ext cx="864096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Font typeface="Arial" charset="0"/>
              <a:buChar char="»"/>
              <a:defRPr sz="2000">
                <a:solidFill>
                  <a:schemeClr val="tx1"/>
                </a:solidFill>
                <a:latin typeface="Calibri" pitchFamily="34" charset="0"/>
                <a:ea typeface="宋体" pitchFamily="2" charset="-122"/>
              </a:defRPr>
            </a:lvl6pPr>
            <a:lvl7pPr eaLnBrk="0" fontAlgn="base" hangingPunct="0">
              <a:spcAft>
                <a:spcPct val="0"/>
              </a:spcAft>
              <a:buFont typeface="Arial" charset="0"/>
              <a:buChar char="»"/>
              <a:defRPr sz="2000">
                <a:solidFill>
                  <a:schemeClr val="tx1"/>
                </a:solidFill>
                <a:latin typeface="Calibri" pitchFamily="34" charset="0"/>
                <a:ea typeface="宋体" pitchFamily="2" charset="-122"/>
              </a:defRPr>
            </a:lvl7pPr>
            <a:lvl8pPr eaLnBrk="0" fontAlgn="base" hangingPunct="0">
              <a:spcAft>
                <a:spcPct val="0"/>
              </a:spcAft>
              <a:buFont typeface="Arial" charset="0"/>
              <a:buChar char="»"/>
              <a:defRPr sz="2000">
                <a:solidFill>
                  <a:schemeClr val="tx1"/>
                </a:solidFill>
                <a:latin typeface="Calibri" pitchFamily="34" charset="0"/>
                <a:ea typeface="宋体" pitchFamily="2" charset="-122"/>
              </a:defRPr>
            </a:lvl8pPr>
            <a:lvl9pPr eaLnBrk="0" fontAlgn="base" hangingPunct="0">
              <a:spcAft>
                <a:spcPct val="0"/>
              </a:spcAft>
              <a:buFont typeface="Arial" charset="0"/>
              <a:buChar char="»"/>
              <a:defRPr sz="2000">
                <a:solidFill>
                  <a:schemeClr val="tx1"/>
                </a:solidFill>
                <a:latin typeface="Calibri" pitchFamily="34" charset="0"/>
                <a:ea typeface="宋体" pitchFamily="2" charset="-122"/>
              </a:defRPr>
            </a:lvl9pPr>
          </a:lstStyle>
          <a:p>
            <a:pPr marL="342900" indent="-342900">
              <a:buFont typeface="Arial" pitchFamily="34" charset="0"/>
              <a:buChar char="•"/>
            </a:pPr>
            <a:r>
              <a:rPr lang="zh-CN" altLang="en-US" sz="2400" b="1" dirty="0" smtClean="0">
                <a:latin typeface="微软雅黑" pitchFamily="34" charset="-122"/>
                <a:ea typeface="微软雅黑" pitchFamily="34" charset="-122"/>
              </a:rPr>
              <a:t>对人体周边医疗设备的攻击</a:t>
            </a:r>
            <a:endParaRPr lang="en-US" altLang="zh-CN" sz="2400" b="1" dirty="0">
              <a:latin typeface="微软雅黑" pitchFamily="34" charset="-122"/>
              <a:ea typeface="微软雅黑" pitchFamily="34" charset="-122"/>
            </a:endParaRPr>
          </a:p>
        </p:txBody>
      </p:sp>
      <p:sp>
        <p:nvSpPr>
          <p:cNvPr id="34" name="TextBox 33"/>
          <p:cNvSpPr txBox="1"/>
          <p:nvPr/>
        </p:nvSpPr>
        <p:spPr>
          <a:xfrm>
            <a:off x="370470" y="5354558"/>
            <a:ext cx="3937887" cy="738664"/>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smtClean="0">
                <a:latin typeface="微软雅黑" pitchFamily="34" charset="-122"/>
                <a:ea typeface="微软雅黑" pitchFamily="34" charset="-122"/>
              </a:rPr>
              <a:t>2018</a:t>
            </a:r>
            <a:r>
              <a:rPr lang="zh-CN" altLang="en-US" sz="1400" dirty="0" smtClean="0">
                <a:latin typeface="微软雅黑" pitchFamily="34" charset="-122"/>
                <a:ea typeface="微软雅黑" pitchFamily="34" charset="-122"/>
              </a:rPr>
              <a:t>年全球黑客大会上演示了对</a:t>
            </a:r>
            <a:r>
              <a:rPr lang="zh-CN" altLang="en-US" sz="1400" b="1" dirty="0">
                <a:solidFill>
                  <a:srgbClr val="FF0000"/>
                </a:solidFill>
                <a:latin typeface="微软雅黑" pitchFamily="34" charset="-122"/>
                <a:ea typeface="微软雅黑" pitchFamily="34" charset="-122"/>
              </a:rPr>
              <a:t>植入式胰岛素泵</a:t>
            </a:r>
            <a:r>
              <a:rPr lang="zh-CN" altLang="en-US" sz="1400" dirty="0" smtClean="0">
                <a:latin typeface="微软雅黑" pitchFamily="34" charset="-122"/>
                <a:ea typeface="微软雅黑" pitchFamily="34" charset="-122"/>
              </a:rPr>
              <a:t>的攻击，可阻止其药物供应；以及对</a:t>
            </a:r>
            <a:r>
              <a:rPr lang="zh-CN" altLang="en-US" sz="1400" b="1" dirty="0">
                <a:solidFill>
                  <a:srgbClr val="FF0000"/>
                </a:solidFill>
                <a:latin typeface="微软雅黑" pitchFamily="34" charset="-122"/>
                <a:ea typeface="微软雅黑" pitchFamily="34" charset="-122"/>
              </a:rPr>
              <a:t>心脏起搏器</a:t>
            </a:r>
            <a:r>
              <a:rPr lang="zh-CN" altLang="en-US" sz="1400" dirty="0" smtClean="0">
                <a:latin typeface="微软雅黑" pitchFamily="34" charset="-122"/>
                <a:ea typeface="微软雅黑" pitchFamily="34" charset="-122"/>
              </a:rPr>
              <a:t>的控制，可使其发出危及生命的电击</a:t>
            </a:r>
            <a:endParaRPr lang="zh-CN" altLang="en-US" sz="1400" b="1" dirty="0">
              <a:solidFill>
                <a:srgbClr val="FF0000"/>
              </a:solidFill>
              <a:latin typeface="微软雅黑" pitchFamily="34" charset="-122"/>
              <a:ea typeface="微软雅黑" pitchFamily="34" charset="-122"/>
            </a:endParaRPr>
          </a:p>
        </p:txBody>
      </p:sp>
      <p:pic>
        <p:nvPicPr>
          <p:cNvPr id="7171"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739708" y="4805983"/>
            <a:ext cx="3483961" cy="150325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5" name="Picture 4" descr="DEF CON 专题 |  全球首次！中国黑客公布“催眠”特斯拉技术细节"/>
          <p:cNvPicPr>
            <a:picLocks noChangeAspect="1" noChangeArrowheads="1"/>
          </p:cNvPicPr>
          <p:nvPr/>
        </p:nvPicPr>
        <p:blipFill rotWithShape="1">
          <a:blip r:embed="rId6">
            <a:extLst>
              <a:ext uri="{28A0092B-C50C-407E-A947-70E740481C1C}">
                <a14:useLocalDpi xmlns:a14="http://schemas.microsoft.com/office/drawing/2010/main" xmlns="" val="0"/>
              </a:ext>
            </a:extLst>
          </a:blip>
          <a:srcRect l="39039"/>
          <a:stretch/>
        </p:blipFill>
        <p:spPr bwMode="auto">
          <a:xfrm>
            <a:off x="6481687" y="1511357"/>
            <a:ext cx="1939781" cy="134159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33568855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6" name="TextBox 56"/>
          <p:cNvSpPr txBox="1">
            <a:spLocks noChangeArrowheads="1"/>
          </p:cNvSpPr>
          <p:nvPr/>
        </p:nvSpPr>
        <p:spPr bwMode="auto">
          <a:xfrm>
            <a:off x="0" y="1412832"/>
            <a:ext cx="5314546" cy="50783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sz="3200">
                <a:solidFill>
                  <a:schemeClr val="tx1"/>
                </a:solidFill>
                <a:latin typeface="Calibri" pitchFamily="34" charset="0"/>
                <a:ea typeface="宋体" pitchFamily="2" charset="-122"/>
              </a:defRPr>
            </a:lvl1pPr>
            <a:lvl2pPr>
              <a:defRPr sz="2800">
                <a:solidFill>
                  <a:schemeClr val="tx1"/>
                </a:solidFill>
                <a:latin typeface="Calibri" pitchFamily="34" charset="0"/>
                <a:ea typeface="宋体" pitchFamily="2" charset="-122"/>
              </a:defRPr>
            </a:lvl2pPr>
            <a:lvl3pPr>
              <a:defRPr sz="2400">
                <a:solidFill>
                  <a:schemeClr val="tx1"/>
                </a:solidFill>
                <a:latin typeface="Calibri" pitchFamily="34" charset="0"/>
                <a:ea typeface="宋体" pitchFamily="2" charset="-122"/>
              </a:defRPr>
            </a:lvl3pPr>
            <a:lvl4pPr>
              <a:defRPr sz="2000">
                <a:solidFill>
                  <a:schemeClr val="tx1"/>
                </a:solidFill>
                <a:latin typeface="Calibri" pitchFamily="34" charset="0"/>
                <a:ea typeface="宋体" pitchFamily="2" charset="-122"/>
              </a:defRPr>
            </a:lvl4pPr>
            <a:lvl5pPr>
              <a:defRPr sz="2000">
                <a:solidFill>
                  <a:schemeClr val="tx1"/>
                </a:solidFill>
                <a:latin typeface="Calibri" pitchFamily="34" charset="0"/>
                <a:ea typeface="宋体" pitchFamily="2" charset="-122"/>
              </a:defRPr>
            </a:lvl5pPr>
            <a:lvl6pPr eaLnBrk="0" fontAlgn="base" hangingPunct="0">
              <a:spcAft>
                <a:spcPct val="0"/>
              </a:spcAft>
              <a:buFont typeface="Arial" charset="0"/>
              <a:buChar char="»"/>
              <a:defRPr sz="2000">
                <a:solidFill>
                  <a:schemeClr val="tx1"/>
                </a:solidFill>
                <a:latin typeface="Calibri" pitchFamily="34" charset="0"/>
                <a:ea typeface="宋体" pitchFamily="2" charset="-122"/>
              </a:defRPr>
            </a:lvl6pPr>
            <a:lvl7pPr eaLnBrk="0" fontAlgn="base" hangingPunct="0">
              <a:spcAft>
                <a:spcPct val="0"/>
              </a:spcAft>
              <a:buFont typeface="Arial" charset="0"/>
              <a:buChar char="»"/>
              <a:defRPr sz="2000">
                <a:solidFill>
                  <a:schemeClr val="tx1"/>
                </a:solidFill>
                <a:latin typeface="Calibri" pitchFamily="34" charset="0"/>
                <a:ea typeface="宋体" pitchFamily="2" charset="-122"/>
              </a:defRPr>
            </a:lvl7pPr>
            <a:lvl8pPr eaLnBrk="0" fontAlgn="base" hangingPunct="0">
              <a:spcAft>
                <a:spcPct val="0"/>
              </a:spcAft>
              <a:buFont typeface="Arial" charset="0"/>
              <a:buChar char="»"/>
              <a:defRPr sz="2000">
                <a:solidFill>
                  <a:schemeClr val="tx1"/>
                </a:solidFill>
                <a:latin typeface="Calibri" pitchFamily="34" charset="0"/>
                <a:ea typeface="宋体" pitchFamily="2" charset="-122"/>
              </a:defRPr>
            </a:lvl8pPr>
            <a:lvl9pPr eaLnBrk="0" fontAlgn="base" hangingPunct="0">
              <a:spcAft>
                <a:spcPct val="0"/>
              </a:spcAft>
              <a:buFont typeface="Arial" charset="0"/>
              <a:buChar char="»"/>
              <a:defRPr sz="2000">
                <a:solidFill>
                  <a:schemeClr val="tx1"/>
                </a:solidFill>
                <a:latin typeface="Calibri" pitchFamily="34" charset="0"/>
                <a:ea typeface="宋体" pitchFamily="2" charset="-122"/>
              </a:defRPr>
            </a:lvl9pPr>
          </a:lstStyle>
          <a:p>
            <a:pPr marL="342900" indent="-342900">
              <a:buFont typeface="Arial" pitchFamily="34" charset="0"/>
              <a:buChar char="•"/>
            </a:pPr>
            <a:r>
              <a:rPr lang="en-US" altLang="zh-CN" sz="2400" b="1" dirty="0" err="1" smtClean="0">
                <a:latin typeface="微软雅黑" pitchFamily="34" charset="-122"/>
                <a:ea typeface="微软雅黑" pitchFamily="34" charset="-122"/>
              </a:rPr>
              <a:t>WannaCry</a:t>
            </a:r>
            <a:endParaRPr lang="en-US" altLang="zh-CN" sz="2400" b="1" dirty="0">
              <a:latin typeface="微软雅黑" pitchFamily="34" charset="-122"/>
              <a:ea typeface="微软雅黑" pitchFamily="34" charset="-122"/>
            </a:endParaRPr>
          </a:p>
          <a:p>
            <a:pPr marL="800100" lvl="1" indent="-342900">
              <a:buFont typeface="Arial" pitchFamily="34" charset="0"/>
              <a:buChar char="•"/>
            </a:pPr>
            <a:r>
              <a:rPr lang="zh-CN" altLang="en-US" sz="1800" dirty="0" smtClean="0">
                <a:latin typeface="微软雅黑" pitchFamily="34" charset="-122"/>
                <a:ea typeface="微软雅黑" pitchFamily="34" charset="-122"/>
              </a:rPr>
              <a:t>大规模勒索病毒，利用美国</a:t>
            </a:r>
            <a:r>
              <a:rPr lang="en-US" altLang="zh-CN" sz="1800" dirty="0" smtClean="0">
                <a:latin typeface="微软雅黑" pitchFamily="34" charset="-122"/>
                <a:ea typeface="微软雅黑" pitchFamily="34" charset="-122"/>
              </a:rPr>
              <a:t>NSA</a:t>
            </a:r>
            <a:r>
              <a:rPr lang="zh-CN" altLang="en-US" sz="1800" dirty="0" smtClean="0">
                <a:latin typeface="微软雅黑" pitchFamily="34" charset="-122"/>
                <a:ea typeface="微软雅黑" pitchFamily="34" charset="-122"/>
              </a:rPr>
              <a:t>泄露的</a:t>
            </a:r>
            <a:r>
              <a:rPr lang="zh-CN" altLang="en-US" sz="1800" b="1" dirty="0" smtClean="0">
                <a:solidFill>
                  <a:srgbClr val="FF0000"/>
                </a:solidFill>
                <a:latin typeface="微软雅黑" pitchFamily="34" charset="-122"/>
                <a:ea typeface="微软雅黑" pitchFamily="34" charset="-122"/>
              </a:rPr>
              <a:t>永恒之蓝</a:t>
            </a:r>
            <a:r>
              <a:rPr lang="zh-CN" altLang="en-US" sz="1800" dirty="0" smtClean="0">
                <a:latin typeface="微软雅黑" pitchFamily="34" charset="-122"/>
                <a:ea typeface="微软雅黑" pitchFamily="34" charset="-122"/>
              </a:rPr>
              <a:t>漏洞进行传播</a:t>
            </a:r>
            <a:endParaRPr lang="en-US" altLang="zh-CN" sz="1800" dirty="0" smtClean="0">
              <a:latin typeface="微软雅黑" pitchFamily="34" charset="-122"/>
              <a:ea typeface="微软雅黑" pitchFamily="34" charset="-122"/>
            </a:endParaRPr>
          </a:p>
          <a:p>
            <a:pPr marL="800100" lvl="1" indent="-342900">
              <a:buFont typeface="Arial" pitchFamily="34" charset="0"/>
              <a:buChar char="•"/>
            </a:pPr>
            <a:r>
              <a:rPr lang="zh-CN" altLang="en-US" sz="1800" b="1" dirty="0" smtClean="0">
                <a:solidFill>
                  <a:srgbClr val="FF0000"/>
                </a:solidFill>
                <a:latin typeface="微软雅黑" pitchFamily="34" charset="-122"/>
                <a:ea typeface="微软雅黑" pitchFamily="34" charset="-122"/>
              </a:rPr>
              <a:t>雷诺</a:t>
            </a:r>
            <a:r>
              <a:rPr lang="zh-CN" altLang="en-US" sz="1800" b="1" dirty="0">
                <a:solidFill>
                  <a:srgbClr val="FF0000"/>
                </a:solidFill>
                <a:latin typeface="微软雅黑" pitchFamily="34" charset="-122"/>
                <a:ea typeface="微软雅黑" pitchFamily="34" charset="-122"/>
              </a:rPr>
              <a:t>、台积电、潍柴动力</a:t>
            </a:r>
            <a:r>
              <a:rPr lang="zh-CN" altLang="en-US" sz="1800" dirty="0">
                <a:latin typeface="微软雅黑" pitchFamily="34" charset="-122"/>
                <a:ea typeface="微软雅黑" pitchFamily="34" charset="-122"/>
              </a:rPr>
              <a:t>被感染，造成重大经济</a:t>
            </a:r>
            <a:r>
              <a:rPr lang="zh-CN" altLang="en-US" sz="1800" dirty="0" smtClean="0">
                <a:latin typeface="微软雅黑" pitchFamily="34" charset="-122"/>
                <a:ea typeface="微软雅黑" pitchFamily="34" charset="-122"/>
              </a:rPr>
              <a:t>损失</a:t>
            </a:r>
            <a:endParaRPr lang="en-US" altLang="zh-CN" sz="1800" dirty="0" smtClean="0">
              <a:latin typeface="微软雅黑" pitchFamily="34" charset="-122"/>
              <a:ea typeface="微软雅黑" pitchFamily="34" charset="-122"/>
            </a:endParaRPr>
          </a:p>
          <a:p>
            <a:pPr marL="800100" lvl="1" indent="-342900">
              <a:buFont typeface="Arial" pitchFamily="34" charset="0"/>
              <a:buChar char="•"/>
            </a:pPr>
            <a:r>
              <a:rPr lang="zh-CN" altLang="en-US" sz="2000" dirty="0" smtClean="0">
                <a:latin typeface="黑体" panose="02010609060101010101" pitchFamily="49" charset="-122"/>
                <a:ea typeface="黑体" panose="02010609060101010101" pitchFamily="49" charset="-122"/>
              </a:rPr>
              <a:t>值得</a:t>
            </a:r>
            <a:r>
              <a:rPr lang="zh-CN" altLang="en-US" sz="2000" dirty="0">
                <a:latin typeface="黑体" panose="02010609060101010101" pitchFamily="49" charset="-122"/>
                <a:ea typeface="黑体" panose="02010609060101010101" pitchFamily="49" charset="-122"/>
              </a:rPr>
              <a:t>注意的是中国俩家企业</a:t>
            </a:r>
            <a:r>
              <a:rPr lang="zh-CN" altLang="en-US" sz="2000" dirty="0" smtClean="0">
                <a:latin typeface="黑体" panose="02010609060101010101" pitchFamily="49" charset="-122"/>
                <a:ea typeface="黑体" panose="02010609060101010101" pitchFamily="49" charset="-122"/>
              </a:rPr>
              <a:t>是在病毒爆发</a:t>
            </a:r>
            <a:r>
              <a:rPr lang="en-US" altLang="zh-CN" sz="2000" b="1" dirty="0">
                <a:solidFill>
                  <a:srgbClr val="FF0000"/>
                </a:solidFill>
                <a:latin typeface="黑体" panose="02010609060101010101" pitchFamily="49" charset="-122"/>
                <a:ea typeface="黑体" panose="02010609060101010101" pitchFamily="49" charset="-122"/>
              </a:rPr>
              <a:t>1</a:t>
            </a:r>
            <a:r>
              <a:rPr lang="zh-CN" altLang="en-US" sz="2000" b="1" dirty="0">
                <a:solidFill>
                  <a:srgbClr val="FF0000"/>
                </a:solidFill>
                <a:latin typeface="黑体" panose="02010609060101010101" pitchFamily="49" charset="-122"/>
                <a:ea typeface="黑体" panose="02010609060101010101" pitchFamily="49" charset="-122"/>
              </a:rPr>
              <a:t>年后</a:t>
            </a:r>
            <a:r>
              <a:rPr lang="zh-CN" altLang="en-US" sz="2000" dirty="0">
                <a:latin typeface="黑体" panose="02010609060101010101" pitchFamily="49" charset="-122"/>
                <a:ea typeface="黑体" panose="02010609060101010101" pitchFamily="49" charset="-122"/>
              </a:rPr>
              <a:t>中招</a:t>
            </a:r>
          </a:p>
          <a:p>
            <a:pPr marL="342900" indent="-342900">
              <a:buFont typeface="Arial" pitchFamily="34" charset="0"/>
              <a:buChar char="•"/>
            </a:pPr>
            <a:r>
              <a:rPr lang="en-US" altLang="zh-CN" sz="2400" dirty="0" smtClean="0">
                <a:latin typeface="黑体" pitchFamily="49" charset="-122"/>
                <a:ea typeface="黑体" pitchFamily="49" charset="-122"/>
              </a:rPr>
              <a:t>2017</a:t>
            </a:r>
            <a:r>
              <a:rPr lang="zh-CN" altLang="en-US" sz="2400" dirty="0" smtClean="0">
                <a:latin typeface="黑体" pitchFamily="49" charset="-122"/>
                <a:ea typeface="黑体" pitchFamily="49" charset="-122"/>
              </a:rPr>
              <a:t>年美国武器库曝光</a:t>
            </a:r>
            <a:endParaRPr lang="en-US" altLang="zh-CN" sz="2400" dirty="0" smtClean="0">
              <a:latin typeface="黑体" pitchFamily="49" charset="-122"/>
              <a:ea typeface="黑体" pitchFamily="49" charset="-122"/>
            </a:endParaRPr>
          </a:p>
          <a:p>
            <a:pPr marL="800100" lvl="1" indent="-342900">
              <a:buFont typeface="Arial" pitchFamily="34" charset="0"/>
              <a:buChar char="•"/>
            </a:pPr>
            <a:r>
              <a:rPr lang="en-US" altLang="zh-CN" sz="2000" dirty="0" smtClean="0">
                <a:latin typeface="黑体" pitchFamily="49" charset="-122"/>
                <a:ea typeface="黑体" pitchFamily="49" charset="-122"/>
              </a:rPr>
              <a:t>2017</a:t>
            </a:r>
            <a:r>
              <a:rPr lang="zh-CN" altLang="en-US" sz="2000" dirty="0">
                <a:latin typeface="黑体" pitchFamily="49" charset="-122"/>
                <a:ea typeface="黑体" pitchFamily="49" charset="-122"/>
              </a:rPr>
              <a:t>年</a:t>
            </a:r>
            <a:r>
              <a:rPr lang="en-US" altLang="zh-CN" sz="2000" dirty="0">
                <a:latin typeface="黑体" pitchFamily="49" charset="-122"/>
                <a:ea typeface="黑体" pitchFamily="49" charset="-122"/>
              </a:rPr>
              <a:t>9</a:t>
            </a:r>
            <a:r>
              <a:rPr lang="zh-CN" altLang="en-US" sz="2000" dirty="0">
                <a:latin typeface="黑体" pitchFamily="49" charset="-122"/>
                <a:ea typeface="黑体" pitchFamily="49" charset="-122"/>
              </a:rPr>
              <a:t>月维基解密曝光了</a:t>
            </a:r>
            <a:r>
              <a:rPr lang="zh-CN" altLang="en-US" sz="2000" b="1" dirty="0">
                <a:solidFill>
                  <a:srgbClr val="FF0000"/>
                </a:solidFill>
                <a:latin typeface="黑体" pitchFamily="49" charset="-122"/>
                <a:ea typeface="黑体" pitchFamily="49" charset="-122"/>
              </a:rPr>
              <a:t>美国网络</a:t>
            </a:r>
            <a:r>
              <a:rPr lang="zh-CN" altLang="en-US" sz="2000" b="1" dirty="0" smtClean="0">
                <a:solidFill>
                  <a:srgbClr val="FF0000"/>
                </a:solidFill>
                <a:latin typeface="黑体" pitchFamily="49" charset="-122"/>
                <a:ea typeface="黑体" pitchFamily="49" charset="-122"/>
              </a:rPr>
              <a:t>武器库</a:t>
            </a:r>
            <a:r>
              <a:rPr lang="en-US" altLang="zh-CN" sz="2000" b="1" dirty="0" smtClean="0">
                <a:solidFill>
                  <a:srgbClr val="FF0000"/>
                </a:solidFill>
                <a:latin typeface="黑体" pitchFamily="49" charset="-122"/>
                <a:ea typeface="黑体" pitchFamily="49" charset="-122"/>
              </a:rPr>
              <a:t>VAULT7</a:t>
            </a:r>
            <a:r>
              <a:rPr lang="zh-CN" altLang="en-US" sz="2000" dirty="0" smtClean="0">
                <a:latin typeface="黑体" pitchFamily="49" charset="-122"/>
                <a:ea typeface="黑体" pitchFamily="49" charset="-122"/>
              </a:rPr>
              <a:t>，</a:t>
            </a:r>
            <a:r>
              <a:rPr lang="zh-CN" altLang="en-US" sz="2000" dirty="0">
                <a:latin typeface="黑体" pitchFamily="49" charset="-122"/>
                <a:ea typeface="黑体" pitchFamily="49" charset="-122"/>
              </a:rPr>
              <a:t>其中包括大量针对工业系统和物联网的攻击</a:t>
            </a:r>
            <a:r>
              <a:rPr lang="zh-CN" altLang="en-US" sz="2000" dirty="0" smtClean="0">
                <a:latin typeface="黑体" pitchFamily="49" charset="-122"/>
                <a:ea typeface="黑体" pitchFamily="49" charset="-122"/>
              </a:rPr>
              <a:t>工具</a:t>
            </a:r>
            <a:endParaRPr lang="en-US" altLang="zh-CN" sz="2000" dirty="0" smtClean="0">
              <a:latin typeface="黑体" pitchFamily="49" charset="-122"/>
              <a:ea typeface="黑体" pitchFamily="49" charset="-122"/>
            </a:endParaRPr>
          </a:p>
          <a:p>
            <a:pPr marL="342900" indent="-342900">
              <a:buFont typeface="Arial" pitchFamily="34" charset="0"/>
              <a:buChar char="•"/>
            </a:pPr>
            <a:r>
              <a:rPr lang="en-US" altLang="zh-CN" sz="2400" dirty="0" smtClean="0">
                <a:latin typeface="黑体" pitchFamily="49" charset="-122"/>
                <a:ea typeface="黑体" pitchFamily="49" charset="-122"/>
              </a:rPr>
              <a:t>TRITION</a:t>
            </a:r>
          </a:p>
          <a:p>
            <a:pPr marL="800100" lvl="1" indent="-342900">
              <a:buFont typeface="Arial" pitchFamily="34" charset="0"/>
              <a:buChar char="•"/>
            </a:pPr>
            <a:r>
              <a:rPr lang="en-US" altLang="zh-CN" sz="2000" dirty="0">
                <a:latin typeface="黑体" pitchFamily="49" charset="-122"/>
                <a:ea typeface="黑体" pitchFamily="49" charset="-122"/>
              </a:rPr>
              <a:t>2017</a:t>
            </a:r>
            <a:r>
              <a:rPr lang="zh-CN" altLang="en-US" sz="2000" dirty="0" smtClean="0">
                <a:latin typeface="黑体" pitchFamily="49" charset="-122"/>
                <a:ea typeface="黑体" pitchFamily="49" charset="-122"/>
              </a:rPr>
              <a:t>年</a:t>
            </a:r>
            <a:r>
              <a:rPr lang="en-US" altLang="zh-CN" sz="2000" dirty="0" smtClean="0">
                <a:latin typeface="黑体" pitchFamily="49" charset="-122"/>
                <a:ea typeface="黑体" pitchFamily="49" charset="-122"/>
              </a:rPr>
              <a:t>TRITON</a:t>
            </a:r>
            <a:r>
              <a:rPr lang="zh-CN" altLang="en-US" sz="2000" dirty="0" smtClean="0">
                <a:latin typeface="黑体" pitchFamily="49" charset="-122"/>
                <a:ea typeface="黑体" pitchFamily="49" charset="-122"/>
              </a:rPr>
              <a:t>攻击</a:t>
            </a:r>
            <a:r>
              <a:rPr lang="zh-CN" altLang="en-US" sz="2000" b="1" dirty="0">
                <a:solidFill>
                  <a:srgbClr val="FF0000"/>
                </a:solidFill>
                <a:latin typeface="黑体" pitchFamily="49" charset="-122"/>
                <a:ea typeface="黑体" pitchFamily="49" charset="-122"/>
              </a:rPr>
              <a:t>工业安全保护</a:t>
            </a:r>
            <a:r>
              <a:rPr lang="en-US" altLang="zh-CN" sz="2000" dirty="0">
                <a:latin typeface="黑体" pitchFamily="49" charset="-122"/>
                <a:ea typeface="黑体" pitchFamily="49" charset="-122"/>
              </a:rPr>
              <a:t>(SIS)</a:t>
            </a:r>
            <a:r>
              <a:rPr lang="zh-CN" altLang="en-US" sz="2000" dirty="0">
                <a:latin typeface="黑体" pitchFamily="49" charset="-122"/>
                <a:ea typeface="黑体" pitchFamily="49" charset="-122"/>
              </a:rPr>
              <a:t>系统</a:t>
            </a:r>
          </a:p>
          <a:p>
            <a:pPr marL="800100" lvl="1" indent="-342900">
              <a:buFont typeface="Arial" pitchFamily="34" charset="0"/>
              <a:buChar char="•"/>
            </a:pPr>
            <a:endParaRPr lang="zh-CN" altLang="en-US" sz="2000" dirty="0">
              <a:latin typeface="黑体" pitchFamily="49" charset="-122"/>
              <a:ea typeface="黑体" pitchFamily="49" charset="-122"/>
            </a:endParaRPr>
          </a:p>
          <a:p>
            <a:pPr marL="800100" lvl="1" indent="-342900">
              <a:buFont typeface="Arial" pitchFamily="34" charset="0"/>
              <a:buChar char="•"/>
            </a:pPr>
            <a:endParaRPr lang="en-US" altLang="zh-CN" sz="2000" b="1" dirty="0">
              <a:latin typeface="微软雅黑" pitchFamily="34" charset="-122"/>
              <a:ea typeface="微软雅黑" pitchFamily="34" charset="-122"/>
            </a:endParaRPr>
          </a:p>
        </p:txBody>
      </p:sp>
      <p:sp>
        <p:nvSpPr>
          <p:cNvPr id="24" name="标题 1"/>
          <p:cNvSpPr txBox="1">
            <a:spLocks/>
          </p:cNvSpPr>
          <p:nvPr/>
        </p:nvSpPr>
        <p:spPr>
          <a:xfrm>
            <a:off x="0" y="548760"/>
            <a:ext cx="86868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800" b="1" dirty="0" smtClean="0">
                <a:latin typeface="Rockwell" pitchFamily="18" charset="0"/>
                <a:ea typeface="黑体" panose="02010609060101010101" pitchFamily="49" charset="-122"/>
                <a:sym typeface="Calibri" panose="020F0502020204030204" pitchFamily="34" charset="0"/>
              </a:rPr>
              <a:t>3</a:t>
            </a:r>
            <a:r>
              <a:rPr lang="zh-CN" altLang="en-US" sz="2800" b="1" dirty="0" smtClean="0">
                <a:latin typeface="Rockwell" pitchFamily="18" charset="0"/>
                <a:ea typeface="黑体" panose="02010609060101010101" pitchFamily="49" charset="-122"/>
                <a:sym typeface="Calibri" panose="020F0502020204030204" pitchFamily="34" charset="0"/>
              </a:rPr>
              <a:t>）面向生产制造系统的大规模勒索攻击</a:t>
            </a:r>
            <a:endParaRPr lang="zh-CN" altLang="en-US" sz="2800" b="1" dirty="0">
              <a:latin typeface="Rockwell" pitchFamily="18" charset="0"/>
              <a:ea typeface="黑体" panose="02010609060101010101" pitchFamily="49" charset="-122"/>
              <a:sym typeface="Calibri" panose="020F0502020204030204" pitchFamily="34" charset="0"/>
            </a:endParaRPr>
          </a:p>
        </p:txBody>
      </p:sp>
      <p:grpSp>
        <p:nvGrpSpPr>
          <p:cNvPr id="13" name="组合 12"/>
          <p:cNvGrpSpPr/>
          <p:nvPr/>
        </p:nvGrpSpPr>
        <p:grpSpPr>
          <a:xfrm>
            <a:off x="5784450" y="3334459"/>
            <a:ext cx="2520210" cy="1296108"/>
            <a:chOff x="429490" y="2063083"/>
            <a:chExt cx="5203152" cy="3781314"/>
          </a:xfrm>
        </p:grpSpPr>
        <p:sp>
          <p:nvSpPr>
            <p:cNvPr id="14" name="矩形 13"/>
            <p:cNvSpPr/>
            <p:nvPr/>
          </p:nvSpPr>
          <p:spPr>
            <a:xfrm>
              <a:off x="429490" y="2063083"/>
              <a:ext cx="5203152" cy="37813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mtClean="0">
                <a:solidFill>
                  <a:prstClr val="white"/>
                </a:solidFill>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41776" y="2449068"/>
              <a:ext cx="4578579" cy="3009345"/>
            </a:xfrm>
            <a:prstGeom prst="rect">
              <a:avLst/>
            </a:prstGeom>
          </p:spPr>
        </p:pic>
      </p:grpSp>
      <p:pic>
        <p:nvPicPr>
          <p:cNvPr id="16" name="图片 1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5778306" y="1628850"/>
            <a:ext cx="2526354" cy="1433358"/>
          </a:xfrm>
          <a:prstGeom prst="rect">
            <a:avLst/>
          </a:prstGeom>
        </p:spPr>
      </p:pic>
      <p:pic>
        <p:nvPicPr>
          <p:cNvPr id="17" name="Picture 2" descr="https://gss0.bdstatic.com/94o3dSag_xI4khGkpoWK1HF6hhy/baike/w%3D268%3Bg%3D0/sign=305717215a3d26972ed30f5b6dc0d5c6/241f95cad1c8a78659ac60e56c09c93d71cf5052.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5314546" y="5302067"/>
            <a:ext cx="1057604" cy="955000"/>
          </a:xfrm>
          <a:prstGeom prst="rect">
            <a:avLst/>
          </a:prstGeom>
          <a:noFill/>
          <a:extLst>
            <a:ext uri="{909E8E84-426E-40DD-AFC4-6F175D3DCCD1}">
              <a14:hiddenFill xmlns:a14="http://schemas.microsoft.com/office/drawing/2010/main" xmlns="">
                <a:solidFill>
                  <a:srgbClr val="FFFFFF"/>
                </a:solidFill>
              </a14:hiddenFill>
            </a:ext>
          </a:extLst>
        </p:spPr>
      </p:pic>
      <p:pic>
        <p:nvPicPr>
          <p:cNvPr id="4098" name="Picture 2" descr="https://ss1.bdstatic.com/70cFuXSh_Q1YnxGkpoWK1HF6hhy/it/u=2245753417,86422876&amp;fm=27&amp;gp=0.jpg"/>
          <p:cNvPicPr>
            <a:picLocks noChangeAspect="1" noChangeArrowheads="1"/>
          </p:cNvPicPr>
          <p:nvPr/>
        </p:nvPicPr>
        <p:blipFill rotWithShape="1">
          <a:blip r:embed="rId6">
            <a:extLst>
              <a:ext uri="{28A0092B-C50C-407E-A947-70E740481C1C}">
                <a14:useLocalDpi xmlns:a14="http://schemas.microsoft.com/office/drawing/2010/main" xmlns="" val="0"/>
              </a:ext>
            </a:extLst>
          </a:blip>
          <a:srcRect t="20778" b="18222"/>
          <a:stretch/>
        </p:blipFill>
        <p:spPr bwMode="auto">
          <a:xfrm>
            <a:off x="6435702" y="5218767"/>
            <a:ext cx="2816688" cy="102885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xmlns="" val="2713218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小结：工控安全态势特征</a:t>
            </a:r>
            <a:endParaRPr lang="zh-CN" altLang="en-US" dirty="0"/>
          </a:p>
        </p:txBody>
      </p:sp>
      <p:sp>
        <p:nvSpPr>
          <p:cNvPr id="3" name="日期占位符 2"/>
          <p:cNvSpPr>
            <a:spLocks noGrp="1"/>
          </p:cNvSpPr>
          <p:nvPr>
            <p:ph type="dt" sz="half" idx="10"/>
          </p:nvPr>
        </p:nvSpPr>
        <p:spPr>
          <a:xfrm>
            <a:off x="457200" y="6212334"/>
            <a:ext cx="2133600" cy="365125"/>
          </a:xfrm>
        </p:spPr>
        <p:txBody>
          <a:bodyPr/>
          <a:lstStyle/>
          <a:p>
            <a:pPr>
              <a:defRPr/>
            </a:pPr>
            <a:fld id="{85F3D0F3-3715-4040-9226-F08A11F9C1AF}" type="datetime1">
              <a:rPr lang="en-US" altLang="zh-CN" smtClean="0"/>
              <a:pPr>
                <a:defRPr/>
              </a:pPr>
              <a:t>10/21/2020</a:t>
            </a:fld>
            <a:endParaRPr lang="zh-CN" altLang="en-US" sz="1800">
              <a:solidFill>
                <a:srgbClr val="000000"/>
              </a:solidFill>
              <a:ea typeface="宋体" panose="02010600030101010101" pitchFamily="2" charset="-122"/>
            </a:endParaRPr>
          </a:p>
        </p:txBody>
      </p:sp>
      <p:sp>
        <p:nvSpPr>
          <p:cNvPr id="4" name="矩形 3"/>
          <p:cNvSpPr/>
          <p:nvPr/>
        </p:nvSpPr>
        <p:spPr>
          <a:xfrm>
            <a:off x="271975" y="1700808"/>
            <a:ext cx="8717479" cy="920882"/>
          </a:xfrm>
          <a:prstGeom prst="rect">
            <a:avLst/>
          </a:prstGeom>
          <a:solidFill>
            <a:srgbClr val="4BACC6">
              <a:lumMod val="20000"/>
              <a:lumOff val="80000"/>
            </a:srgbClr>
          </a:solidFill>
          <a:ln w="12700" cap="flat" cmpd="sng" algn="ctr">
            <a:solidFill>
              <a:srgbClr val="4F81BD"/>
            </a:solidFill>
            <a:prstDash val="solid"/>
          </a:ln>
          <a:effectLst/>
        </p:spPr>
        <p:txBody>
          <a:bodyPr anchor="t"/>
          <a:lstStyle/>
          <a:p>
            <a:pPr defTabSz="457200" fontAlgn="base">
              <a:lnSpc>
                <a:spcPct val="140000"/>
              </a:lnSpc>
              <a:spcAft>
                <a:spcPts val="300"/>
              </a:spcAft>
              <a:defRPr/>
            </a:pPr>
            <a:r>
              <a:rPr lang="zh-CN" altLang="en-US" kern="0" dirty="0">
                <a:solidFill>
                  <a:srgbClr val="000000"/>
                </a:solidFill>
                <a:latin typeface="微软雅黑" panose="020B0503020204020204" pitchFamily="34" charset="-122"/>
                <a:ea typeface="微软雅黑" panose="020B0503020204020204" pitchFamily="34" charset="-122"/>
                <a:sym typeface="微软雅黑" pitchFamily="34" charset="-122"/>
              </a:rPr>
              <a:t>近年来，全球重大网络安全事件屡屡出现，高危漏洞数量有增无减，网络攻击影响重大，</a:t>
            </a:r>
            <a:r>
              <a:rPr lang="zh-CN" altLang="en-US" b="1" kern="0" dirty="0">
                <a:solidFill>
                  <a:srgbClr val="FF0000"/>
                </a:solidFill>
                <a:latin typeface="微软雅黑" panose="020B0503020204020204" pitchFamily="34" charset="-122"/>
                <a:ea typeface="微软雅黑" panose="020B0503020204020204" pitchFamily="34" charset="-122"/>
                <a:sym typeface="微软雅黑" pitchFamily="34" charset="-122"/>
              </a:rPr>
              <a:t>尤其是工业信息安全形势尤为严峻</a:t>
            </a:r>
            <a:r>
              <a:rPr lang="zh-CN" altLang="en-US" kern="0" dirty="0">
                <a:solidFill>
                  <a:srgbClr val="000000"/>
                </a:solidFill>
                <a:latin typeface="微软雅黑" panose="020B0503020204020204" pitchFamily="34" charset="-122"/>
                <a:ea typeface="微软雅黑" panose="020B0503020204020204" pitchFamily="34" charset="-122"/>
                <a:sym typeface="微软雅黑" pitchFamily="34" charset="-122"/>
              </a:rPr>
              <a:t>，主要呈现以下几个特征：</a:t>
            </a:r>
          </a:p>
        </p:txBody>
      </p:sp>
      <p:grpSp>
        <p:nvGrpSpPr>
          <p:cNvPr id="5" name="组合 4"/>
          <p:cNvGrpSpPr/>
          <p:nvPr/>
        </p:nvGrpSpPr>
        <p:grpSpPr>
          <a:xfrm>
            <a:off x="271976" y="2933242"/>
            <a:ext cx="8588690" cy="3467618"/>
            <a:chOff x="715540" y="2763510"/>
            <a:chExt cx="10559323" cy="3152380"/>
          </a:xfrm>
        </p:grpSpPr>
        <p:grpSp>
          <p:nvGrpSpPr>
            <p:cNvPr id="6" name="组合 5"/>
            <p:cNvGrpSpPr/>
            <p:nvPr/>
          </p:nvGrpSpPr>
          <p:grpSpPr>
            <a:xfrm>
              <a:off x="2842063" y="2763510"/>
              <a:ext cx="8432800" cy="507601"/>
              <a:chOff x="2842063" y="2763510"/>
              <a:chExt cx="8432800" cy="507601"/>
            </a:xfrm>
          </p:grpSpPr>
          <p:sp>
            <p:nvSpPr>
              <p:cNvPr id="21" name="矩形 20"/>
              <p:cNvSpPr/>
              <p:nvPr/>
            </p:nvSpPr>
            <p:spPr>
              <a:xfrm>
                <a:off x="2842063" y="2998888"/>
                <a:ext cx="8432800" cy="221760"/>
              </a:xfrm>
              <a:prstGeom prst="rect">
                <a:avLst/>
              </a:prstGeom>
              <a:solidFill>
                <a:srgbClr val="FFFFFF">
                  <a:alpha val="90000"/>
                  <a:hueOff val="0"/>
                  <a:satOff val="0"/>
                  <a:lumOff val="0"/>
                  <a:alphaOff val="0"/>
                </a:srgbClr>
              </a:solidFill>
              <a:ln w="25400" cap="flat" cmpd="sng" algn="ctr">
                <a:solidFill>
                  <a:srgbClr val="FFC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22" name="任意多边形 21"/>
              <p:cNvSpPr/>
              <p:nvPr/>
            </p:nvSpPr>
            <p:spPr>
              <a:xfrm>
                <a:off x="3201473" y="2763510"/>
                <a:ext cx="7726028" cy="507601"/>
              </a:xfrm>
              <a:custGeom>
                <a:avLst/>
                <a:gdLst>
                  <a:gd name="connsiteX0" fmla="*/ 0 w 5648606"/>
                  <a:gd name="connsiteY0" fmla="*/ 114284 h 685688"/>
                  <a:gd name="connsiteX1" fmla="*/ 114284 w 5648606"/>
                  <a:gd name="connsiteY1" fmla="*/ 0 h 685688"/>
                  <a:gd name="connsiteX2" fmla="*/ 5534322 w 5648606"/>
                  <a:gd name="connsiteY2" fmla="*/ 0 h 685688"/>
                  <a:gd name="connsiteX3" fmla="*/ 5648606 w 5648606"/>
                  <a:gd name="connsiteY3" fmla="*/ 114284 h 685688"/>
                  <a:gd name="connsiteX4" fmla="*/ 5648606 w 5648606"/>
                  <a:gd name="connsiteY4" fmla="*/ 571404 h 685688"/>
                  <a:gd name="connsiteX5" fmla="*/ 5534322 w 5648606"/>
                  <a:gd name="connsiteY5" fmla="*/ 685688 h 685688"/>
                  <a:gd name="connsiteX6" fmla="*/ 114284 w 5648606"/>
                  <a:gd name="connsiteY6" fmla="*/ 685688 h 685688"/>
                  <a:gd name="connsiteX7" fmla="*/ 0 w 5648606"/>
                  <a:gd name="connsiteY7" fmla="*/ 571404 h 685688"/>
                  <a:gd name="connsiteX8" fmla="*/ 0 w 5648606"/>
                  <a:gd name="connsiteY8" fmla="*/ 114284 h 68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48606" h="685688">
                    <a:moveTo>
                      <a:pt x="0" y="114284"/>
                    </a:moveTo>
                    <a:cubicBezTo>
                      <a:pt x="0" y="51167"/>
                      <a:pt x="51167" y="0"/>
                      <a:pt x="114284" y="0"/>
                    </a:cubicBezTo>
                    <a:lnTo>
                      <a:pt x="5534322" y="0"/>
                    </a:lnTo>
                    <a:cubicBezTo>
                      <a:pt x="5597439" y="0"/>
                      <a:pt x="5648606" y="51167"/>
                      <a:pt x="5648606" y="114284"/>
                    </a:cubicBezTo>
                    <a:lnTo>
                      <a:pt x="5648606" y="571404"/>
                    </a:lnTo>
                    <a:cubicBezTo>
                      <a:pt x="5648606" y="634521"/>
                      <a:pt x="5597439" y="685688"/>
                      <a:pt x="5534322" y="685688"/>
                    </a:cubicBezTo>
                    <a:lnTo>
                      <a:pt x="114284" y="685688"/>
                    </a:lnTo>
                    <a:cubicBezTo>
                      <a:pt x="51167" y="685688"/>
                      <a:pt x="0" y="634521"/>
                      <a:pt x="0" y="571404"/>
                    </a:cubicBezTo>
                    <a:lnTo>
                      <a:pt x="0" y="114284"/>
                    </a:lnTo>
                    <a:close/>
                  </a:path>
                </a:pathLst>
              </a:custGeom>
              <a:solidFill>
                <a:srgbClr val="0070C0"/>
              </a:solidFill>
              <a:ln w="25400" cap="flat" cmpd="sng" algn="ctr">
                <a:solidFill>
                  <a:srgbClr val="FFFFFF">
                    <a:hueOff val="0"/>
                    <a:satOff val="0"/>
                    <a:lumOff val="0"/>
                    <a:alphaOff val="0"/>
                  </a:srgbClr>
                </a:solidFill>
                <a:prstDash val="solid"/>
              </a:ln>
              <a:effectLst/>
            </p:spPr>
            <p:txBody>
              <a:bodyPr lIns="235163" tIns="33473" rIns="235163" bIns="33473" spcCol="1270" anchor="ctr"/>
              <a:lstStyle/>
              <a:p>
                <a:pPr marL="0" marR="0" lvl="0" indent="0" defTabSz="889000" eaLnBrk="0" fontAlgn="base" latinLnBrk="0" hangingPunct="0">
                  <a:lnSpc>
                    <a:spcPct val="90000"/>
                  </a:lnSpc>
                  <a:spcBef>
                    <a:spcPct val="0"/>
                  </a:spcBef>
                  <a:spcAft>
                    <a:spcPct val="3500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sym typeface="Calibri" panose="020F0502020204030204" pitchFamily="34" charset="0"/>
                  </a:rPr>
                  <a:t> 工业控制系统日益走向互联开放，攻击难度逐步降低</a:t>
                </a:r>
              </a:p>
            </p:txBody>
          </p:sp>
        </p:grpSp>
        <p:grpSp>
          <p:nvGrpSpPr>
            <p:cNvPr id="7" name="组合 6"/>
            <p:cNvGrpSpPr/>
            <p:nvPr/>
          </p:nvGrpSpPr>
          <p:grpSpPr>
            <a:xfrm>
              <a:off x="2842063" y="3645103"/>
              <a:ext cx="8432800" cy="507601"/>
              <a:chOff x="2842063" y="3710419"/>
              <a:chExt cx="8432800" cy="507601"/>
            </a:xfrm>
          </p:grpSpPr>
          <p:sp>
            <p:nvSpPr>
              <p:cNvPr id="19" name="矩形 18"/>
              <p:cNvSpPr/>
              <p:nvPr/>
            </p:nvSpPr>
            <p:spPr>
              <a:xfrm>
                <a:off x="2842063" y="3948363"/>
                <a:ext cx="8432800" cy="221760"/>
              </a:xfrm>
              <a:prstGeom prst="rect">
                <a:avLst/>
              </a:prstGeom>
              <a:solidFill>
                <a:srgbClr val="FFFFFF">
                  <a:alpha val="90000"/>
                  <a:hueOff val="0"/>
                  <a:satOff val="0"/>
                  <a:lumOff val="0"/>
                  <a:alphaOff val="0"/>
                </a:srgbClr>
              </a:solidFill>
              <a:ln w="25400" cap="flat" cmpd="sng" algn="ctr">
                <a:solidFill>
                  <a:srgbClr val="FFC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20" name="任意多边形 19"/>
              <p:cNvSpPr/>
              <p:nvPr/>
            </p:nvSpPr>
            <p:spPr>
              <a:xfrm>
                <a:off x="3215118" y="3710419"/>
                <a:ext cx="7712383" cy="507601"/>
              </a:xfrm>
              <a:custGeom>
                <a:avLst/>
                <a:gdLst>
                  <a:gd name="connsiteX0" fmla="*/ 0 w 5664854"/>
                  <a:gd name="connsiteY0" fmla="*/ 106858 h 641135"/>
                  <a:gd name="connsiteX1" fmla="*/ 106858 w 5664854"/>
                  <a:gd name="connsiteY1" fmla="*/ 0 h 641135"/>
                  <a:gd name="connsiteX2" fmla="*/ 5557996 w 5664854"/>
                  <a:gd name="connsiteY2" fmla="*/ 0 h 641135"/>
                  <a:gd name="connsiteX3" fmla="*/ 5664854 w 5664854"/>
                  <a:gd name="connsiteY3" fmla="*/ 106858 h 641135"/>
                  <a:gd name="connsiteX4" fmla="*/ 5664854 w 5664854"/>
                  <a:gd name="connsiteY4" fmla="*/ 534277 h 641135"/>
                  <a:gd name="connsiteX5" fmla="*/ 5557996 w 5664854"/>
                  <a:gd name="connsiteY5" fmla="*/ 641135 h 641135"/>
                  <a:gd name="connsiteX6" fmla="*/ 106858 w 5664854"/>
                  <a:gd name="connsiteY6" fmla="*/ 641135 h 641135"/>
                  <a:gd name="connsiteX7" fmla="*/ 0 w 5664854"/>
                  <a:gd name="connsiteY7" fmla="*/ 534277 h 641135"/>
                  <a:gd name="connsiteX8" fmla="*/ 0 w 5664854"/>
                  <a:gd name="connsiteY8" fmla="*/ 106858 h 64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64854" h="641135">
                    <a:moveTo>
                      <a:pt x="0" y="106858"/>
                    </a:moveTo>
                    <a:cubicBezTo>
                      <a:pt x="0" y="47842"/>
                      <a:pt x="47842" y="0"/>
                      <a:pt x="106858" y="0"/>
                    </a:cubicBezTo>
                    <a:lnTo>
                      <a:pt x="5557996" y="0"/>
                    </a:lnTo>
                    <a:cubicBezTo>
                      <a:pt x="5617012" y="0"/>
                      <a:pt x="5664854" y="47842"/>
                      <a:pt x="5664854" y="106858"/>
                    </a:cubicBezTo>
                    <a:lnTo>
                      <a:pt x="5664854" y="534277"/>
                    </a:lnTo>
                    <a:cubicBezTo>
                      <a:pt x="5664854" y="593293"/>
                      <a:pt x="5617012" y="641135"/>
                      <a:pt x="5557996" y="641135"/>
                    </a:cubicBezTo>
                    <a:lnTo>
                      <a:pt x="106858" y="641135"/>
                    </a:lnTo>
                    <a:cubicBezTo>
                      <a:pt x="47842" y="641135"/>
                      <a:pt x="0" y="593293"/>
                      <a:pt x="0" y="534277"/>
                    </a:cubicBezTo>
                    <a:lnTo>
                      <a:pt x="0" y="106858"/>
                    </a:lnTo>
                    <a:close/>
                  </a:path>
                </a:pathLst>
              </a:custGeom>
              <a:solidFill>
                <a:srgbClr val="0070C0"/>
              </a:solidFill>
              <a:ln w="25400" cap="flat" cmpd="sng" algn="ctr">
                <a:solidFill>
                  <a:srgbClr val="0070C0"/>
                </a:solidFill>
                <a:prstDash val="solid"/>
              </a:ln>
              <a:effectLst/>
            </p:spPr>
            <p:txBody>
              <a:bodyPr lIns="232988" tIns="31298" rIns="232988" bIns="31298" spcCol="1270" anchor="ctr"/>
              <a:lstStyle/>
              <a:p>
                <a:pPr marL="0" marR="0" lvl="0" indent="0" defTabSz="889000" eaLnBrk="0" fontAlgn="base" latinLnBrk="0" hangingPunct="0">
                  <a:lnSpc>
                    <a:spcPct val="90000"/>
                  </a:lnSpc>
                  <a:spcBef>
                    <a:spcPct val="0"/>
                  </a:spcBef>
                  <a:spcAft>
                    <a:spcPct val="35000"/>
                  </a:spcAft>
                  <a:buClrTx/>
                  <a:buSzTx/>
                  <a:buFontTx/>
                  <a:buNone/>
                  <a:tabLst/>
                  <a:defRPr/>
                </a:pPr>
                <a:r>
                  <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a:t>
                </a:r>
                <a:r>
                  <a:rPr kumimoji="0" lang="zh-CN"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工业控制系统的攻击工具“武器化”，成为国家安全新“威慑”</a:t>
                </a:r>
                <a:endPar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2842063" y="4526696"/>
              <a:ext cx="8432800" cy="507601"/>
              <a:chOff x="2842063" y="4494038"/>
              <a:chExt cx="8432800" cy="507601"/>
            </a:xfrm>
          </p:grpSpPr>
          <p:sp>
            <p:nvSpPr>
              <p:cNvPr id="17" name="矩形 16"/>
              <p:cNvSpPr/>
              <p:nvPr/>
            </p:nvSpPr>
            <p:spPr>
              <a:xfrm>
                <a:off x="2842063" y="4734550"/>
                <a:ext cx="8432800" cy="221760"/>
              </a:xfrm>
              <a:prstGeom prst="rect">
                <a:avLst/>
              </a:prstGeom>
              <a:solidFill>
                <a:srgbClr val="FFFFFF">
                  <a:alpha val="90000"/>
                  <a:hueOff val="0"/>
                  <a:satOff val="0"/>
                  <a:lumOff val="0"/>
                  <a:alphaOff val="0"/>
                </a:srgbClr>
              </a:solidFill>
              <a:ln w="25400" cap="flat" cmpd="sng" algn="ctr">
                <a:solidFill>
                  <a:srgbClr val="FFC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18" name="任意多边形 17"/>
              <p:cNvSpPr/>
              <p:nvPr/>
            </p:nvSpPr>
            <p:spPr>
              <a:xfrm>
                <a:off x="3215118" y="4494038"/>
                <a:ext cx="7712383" cy="507601"/>
              </a:xfrm>
              <a:custGeom>
                <a:avLst/>
                <a:gdLst>
                  <a:gd name="connsiteX0" fmla="*/ 0 w 5658468"/>
                  <a:gd name="connsiteY0" fmla="*/ 116763 h 700562"/>
                  <a:gd name="connsiteX1" fmla="*/ 116763 w 5658468"/>
                  <a:gd name="connsiteY1" fmla="*/ 0 h 700562"/>
                  <a:gd name="connsiteX2" fmla="*/ 5541705 w 5658468"/>
                  <a:gd name="connsiteY2" fmla="*/ 0 h 700562"/>
                  <a:gd name="connsiteX3" fmla="*/ 5658468 w 5658468"/>
                  <a:gd name="connsiteY3" fmla="*/ 116763 h 700562"/>
                  <a:gd name="connsiteX4" fmla="*/ 5658468 w 5658468"/>
                  <a:gd name="connsiteY4" fmla="*/ 583799 h 700562"/>
                  <a:gd name="connsiteX5" fmla="*/ 5541705 w 5658468"/>
                  <a:gd name="connsiteY5" fmla="*/ 700562 h 700562"/>
                  <a:gd name="connsiteX6" fmla="*/ 116763 w 5658468"/>
                  <a:gd name="connsiteY6" fmla="*/ 700562 h 700562"/>
                  <a:gd name="connsiteX7" fmla="*/ 0 w 5658468"/>
                  <a:gd name="connsiteY7" fmla="*/ 583799 h 700562"/>
                  <a:gd name="connsiteX8" fmla="*/ 0 w 5658468"/>
                  <a:gd name="connsiteY8" fmla="*/ 116763 h 70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8468" h="700562">
                    <a:moveTo>
                      <a:pt x="0" y="116763"/>
                    </a:moveTo>
                    <a:cubicBezTo>
                      <a:pt x="0" y="52277"/>
                      <a:pt x="52277" y="0"/>
                      <a:pt x="116763" y="0"/>
                    </a:cubicBezTo>
                    <a:lnTo>
                      <a:pt x="5541705" y="0"/>
                    </a:lnTo>
                    <a:cubicBezTo>
                      <a:pt x="5606191" y="0"/>
                      <a:pt x="5658468" y="52277"/>
                      <a:pt x="5658468" y="116763"/>
                    </a:cubicBezTo>
                    <a:lnTo>
                      <a:pt x="5658468" y="583799"/>
                    </a:lnTo>
                    <a:cubicBezTo>
                      <a:pt x="5658468" y="648285"/>
                      <a:pt x="5606191" y="700562"/>
                      <a:pt x="5541705" y="700562"/>
                    </a:cubicBezTo>
                    <a:lnTo>
                      <a:pt x="116763" y="700562"/>
                    </a:lnTo>
                    <a:cubicBezTo>
                      <a:pt x="52277" y="700562"/>
                      <a:pt x="0" y="648285"/>
                      <a:pt x="0" y="583799"/>
                    </a:cubicBezTo>
                    <a:lnTo>
                      <a:pt x="0" y="116763"/>
                    </a:lnTo>
                    <a:close/>
                  </a:path>
                </a:pathLst>
              </a:custGeom>
              <a:solidFill>
                <a:srgbClr val="0070C0"/>
              </a:solidFill>
              <a:ln w="25400" cap="flat" cmpd="sng" algn="ctr">
                <a:solidFill>
                  <a:srgbClr val="0070C0"/>
                </a:solidFill>
                <a:prstDash val="solid"/>
              </a:ln>
              <a:effectLst/>
            </p:spPr>
            <p:txBody>
              <a:bodyPr lIns="232988" tIns="31298" rIns="232988" bIns="31298" spcCol="1270" anchor="ctr"/>
              <a:lstStyle/>
              <a:p>
                <a:pPr marL="0" marR="0" lvl="0" indent="0" defTabSz="889000" eaLnBrk="0" fontAlgn="base" latinLnBrk="0" hangingPunct="0">
                  <a:lnSpc>
                    <a:spcPct val="90000"/>
                  </a:lnSpc>
                  <a:spcBef>
                    <a:spcPct val="0"/>
                  </a:spcBef>
                  <a:spcAft>
                    <a:spcPct val="35000"/>
                  </a:spcAft>
                  <a:buClrTx/>
                  <a:buSzTx/>
                  <a:buFontTx/>
                  <a:buNone/>
                  <a:tabLst/>
                  <a:defRPr/>
                </a:pPr>
                <a:r>
                  <a:rPr kumimoji="0" lang="zh-CN" altLang="en-US" sz="1600" b="1" i="0" u="none" strike="noStrike" kern="0" cap="none" spc="0" normalizeH="0" baseline="0" noProof="0" dirty="0" smtClean="0">
                    <a:ln>
                      <a:noFill/>
                    </a:ln>
                    <a:solidFill>
                      <a:srgbClr val="FFFFFF"/>
                    </a:solidFill>
                    <a:effectLst/>
                    <a:uLnTx/>
                    <a:uFillTx/>
                    <a:latin typeface="微软雅黑" panose="020B0503020204020204" pitchFamily="34" charset="-122"/>
                    <a:ea typeface="微软雅黑" panose="020B0503020204020204" pitchFamily="34" charset="-122"/>
                  </a:rPr>
                  <a:t> 工业控制系统</a:t>
                </a: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攻击目的日趋复杂化，勒索攻击模式日益盛行</a:t>
                </a:r>
              </a:p>
            </p:txBody>
          </p:sp>
        </p:grpSp>
        <p:grpSp>
          <p:nvGrpSpPr>
            <p:cNvPr id="9" name="组合 8"/>
            <p:cNvGrpSpPr/>
            <p:nvPr/>
          </p:nvGrpSpPr>
          <p:grpSpPr>
            <a:xfrm>
              <a:off x="2841428" y="5408289"/>
              <a:ext cx="8433435" cy="507601"/>
              <a:chOff x="2841428" y="5408289"/>
              <a:chExt cx="8433435" cy="507601"/>
            </a:xfrm>
          </p:grpSpPr>
          <p:sp>
            <p:nvSpPr>
              <p:cNvPr id="15" name="矩形 14"/>
              <p:cNvSpPr/>
              <p:nvPr/>
            </p:nvSpPr>
            <p:spPr>
              <a:xfrm>
                <a:off x="2841428" y="5651367"/>
                <a:ext cx="8433435" cy="221760"/>
              </a:xfrm>
              <a:prstGeom prst="rect">
                <a:avLst/>
              </a:prstGeom>
              <a:solidFill>
                <a:srgbClr val="FFFFFF">
                  <a:alpha val="90000"/>
                  <a:hueOff val="0"/>
                  <a:satOff val="0"/>
                  <a:lumOff val="0"/>
                  <a:alphaOff val="0"/>
                </a:srgbClr>
              </a:solidFill>
              <a:ln w="25400" cap="flat" cmpd="sng" algn="ctr">
                <a:solidFill>
                  <a:srgbClr val="FFC000"/>
                </a:solidFill>
                <a:prstDash val="soli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smtClean="0">
                  <a:ln>
                    <a:noFill/>
                  </a:ln>
                  <a:solidFill>
                    <a:prstClr val="black"/>
                  </a:solidFill>
                  <a:effectLst/>
                  <a:uLnTx/>
                  <a:uFillTx/>
                </a:endParaRPr>
              </a:p>
            </p:txBody>
          </p:sp>
          <p:sp>
            <p:nvSpPr>
              <p:cNvPr id="16" name="任意多边形 15"/>
              <p:cNvSpPr/>
              <p:nvPr/>
            </p:nvSpPr>
            <p:spPr>
              <a:xfrm>
                <a:off x="3215118" y="5408289"/>
                <a:ext cx="7712384" cy="507601"/>
              </a:xfrm>
              <a:custGeom>
                <a:avLst/>
                <a:gdLst>
                  <a:gd name="connsiteX0" fmla="*/ 0 w 5658468"/>
                  <a:gd name="connsiteY0" fmla="*/ 116763 h 700562"/>
                  <a:gd name="connsiteX1" fmla="*/ 116763 w 5658468"/>
                  <a:gd name="connsiteY1" fmla="*/ 0 h 700562"/>
                  <a:gd name="connsiteX2" fmla="*/ 5541705 w 5658468"/>
                  <a:gd name="connsiteY2" fmla="*/ 0 h 700562"/>
                  <a:gd name="connsiteX3" fmla="*/ 5658468 w 5658468"/>
                  <a:gd name="connsiteY3" fmla="*/ 116763 h 700562"/>
                  <a:gd name="connsiteX4" fmla="*/ 5658468 w 5658468"/>
                  <a:gd name="connsiteY4" fmla="*/ 583799 h 700562"/>
                  <a:gd name="connsiteX5" fmla="*/ 5541705 w 5658468"/>
                  <a:gd name="connsiteY5" fmla="*/ 700562 h 700562"/>
                  <a:gd name="connsiteX6" fmla="*/ 116763 w 5658468"/>
                  <a:gd name="connsiteY6" fmla="*/ 700562 h 700562"/>
                  <a:gd name="connsiteX7" fmla="*/ 0 w 5658468"/>
                  <a:gd name="connsiteY7" fmla="*/ 583799 h 700562"/>
                  <a:gd name="connsiteX8" fmla="*/ 0 w 5658468"/>
                  <a:gd name="connsiteY8" fmla="*/ 116763 h 700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58468" h="700562">
                    <a:moveTo>
                      <a:pt x="0" y="116763"/>
                    </a:moveTo>
                    <a:cubicBezTo>
                      <a:pt x="0" y="52277"/>
                      <a:pt x="52277" y="0"/>
                      <a:pt x="116763" y="0"/>
                    </a:cubicBezTo>
                    <a:lnTo>
                      <a:pt x="5541705" y="0"/>
                    </a:lnTo>
                    <a:cubicBezTo>
                      <a:pt x="5606191" y="0"/>
                      <a:pt x="5658468" y="52277"/>
                      <a:pt x="5658468" y="116763"/>
                    </a:cubicBezTo>
                    <a:lnTo>
                      <a:pt x="5658468" y="583799"/>
                    </a:lnTo>
                    <a:cubicBezTo>
                      <a:pt x="5658468" y="648285"/>
                      <a:pt x="5606191" y="700562"/>
                      <a:pt x="5541705" y="700562"/>
                    </a:cubicBezTo>
                    <a:lnTo>
                      <a:pt x="116763" y="700562"/>
                    </a:lnTo>
                    <a:cubicBezTo>
                      <a:pt x="52277" y="700562"/>
                      <a:pt x="0" y="648285"/>
                      <a:pt x="0" y="583799"/>
                    </a:cubicBezTo>
                    <a:lnTo>
                      <a:pt x="0" y="116763"/>
                    </a:lnTo>
                    <a:close/>
                  </a:path>
                </a:pathLst>
              </a:custGeom>
              <a:solidFill>
                <a:srgbClr val="0070C0"/>
              </a:solidFill>
              <a:ln w="25400" cap="flat" cmpd="sng" algn="ctr">
                <a:solidFill>
                  <a:srgbClr val="FFFFFF">
                    <a:hueOff val="0"/>
                    <a:satOff val="0"/>
                    <a:lumOff val="0"/>
                    <a:alphaOff val="0"/>
                  </a:srgbClr>
                </a:solidFill>
                <a:prstDash val="solid"/>
              </a:ln>
              <a:effectLst/>
            </p:spPr>
            <p:txBody>
              <a:bodyPr lIns="235889" tIns="34199" rIns="235889" bIns="34199" spcCol="1270" anchor="ctr"/>
              <a:lstStyle/>
              <a:p>
                <a:pPr marL="0" marR="0" lvl="0" indent="0" defTabSz="666750" eaLnBrk="0" fontAlgn="base" latinLnBrk="0" hangingPunct="0">
                  <a:lnSpc>
                    <a:spcPct val="90000"/>
                  </a:lnSpc>
                  <a:spcBef>
                    <a:spcPct val="0"/>
                  </a:spcBef>
                  <a:spcAft>
                    <a:spcPct val="35000"/>
                  </a:spcAft>
                  <a:buClrTx/>
                  <a:buSzTx/>
                  <a:buFontTx/>
                  <a:buNone/>
                  <a:tabLst/>
                  <a:defRPr/>
                </a:pPr>
                <a:r>
                  <a:rPr kumimoji="0" lang="zh-CN" altLang="en-US"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rPr>
                  <a:t> 工业辅助系统安全隐患日益突出，严重威胁工业信息安全</a:t>
                </a:r>
              </a:p>
            </p:txBody>
          </p:sp>
        </p:grpSp>
        <p:sp>
          <p:nvSpPr>
            <p:cNvPr id="10" name="六边形 9"/>
            <p:cNvSpPr/>
            <p:nvPr/>
          </p:nvSpPr>
          <p:spPr>
            <a:xfrm>
              <a:off x="715540" y="3689880"/>
              <a:ext cx="1820919" cy="1512168"/>
            </a:xfrm>
            <a:prstGeom prst="hexagon">
              <a:avLst/>
            </a:prstGeom>
            <a:solidFill>
              <a:srgbClr val="70AD47"/>
            </a:solidFill>
            <a:ln w="25400" cap="flat" cmpd="sng" algn="ctr">
              <a:noFill/>
              <a:prstDash val="solid"/>
            </a:ln>
            <a:effectLst/>
          </p:spPr>
          <p:txBody>
            <a:bodyPr rtlCol="0" anchor="ct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总体态势特征 </a:t>
              </a:r>
            </a:p>
          </p:txBody>
        </p:sp>
        <p:cxnSp>
          <p:nvCxnSpPr>
            <p:cNvPr id="11" name="肘形连接符 10"/>
            <p:cNvCxnSpPr>
              <a:stCxn id="10" idx="5"/>
              <a:endCxn id="21" idx="1"/>
            </p:cNvCxnSpPr>
            <p:nvPr/>
          </p:nvCxnSpPr>
          <p:spPr>
            <a:xfrm rot="5400000" flipH="1" flipV="1">
              <a:off x="2191283" y="3039100"/>
              <a:ext cx="580112" cy="721450"/>
            </a:xfrm>
            <a:prstGeom prst="bentConnector2">
              <a:avLst/>
            </a:prstGeom>
            <a:noFill/>
            <a:ln w="6350" cap="flat" cmpd="sng" algn="ctr">
              <a:solidFill>
                <a:sysClr val="window" lastClr="FFFFFF">
                  <a:lumMod val="50000"/>
                </a:sysClr>
              </a:solidFill>
              <a:prstDash val="solid"/>
              <a:miter lim="800000"/>
            </a:ln>
            <a:effectLst/>
          </p:spPr>
        </p:cxnSp>
        <p:cxnSp>
          <p:nvCxnSpPr>
            <p:cNvPr id="12" name="肘形连接符 11"/>
            <p:cNvCxnSpPr>
              <a:stCxn id="10" idx="0"/>
              <a:endCxn id="19" idx="1"/>
            </p:cNvCxnSpPr>
            <p:nvPr/>
          </p:nvCxnSpPr>
          <p:spPr>
            <a:xfrm flipV="1">
              <a:off x="2536459" y="3993926"/>
              <a:ext cx="305604" cy="452038"/>
            </a:xfrm>
            <a:prstGeom prst="bentConnector3">
              <a:avLst>
                <a:gd name="adj1" fmla="val 3968"/>
              </a:avLst>
            </a:prstGeom>
            <a:noFill/>
            <a:ln w="6350" cap="flat" cmpd="sng" algn="ctr">
              <a:solidFill>
                <a:sysClr val="window" lastClr="FFFFFF">
                  <a:lumMod val="50000"/>
                </a:sysClr>
              </a:solidFill>
              <a:prstDash val="solid"/>
              <a:miter lim="800000"/>
            </a:ln>
            <a:effectLst/>
          </p:spPr>
        </p:cxnSp>
        <p:cxnSp>
          <p:nvCxnSpPr>
            <p:cNvPr id="13" name="肘形连接符 12"/>
            <p:cNvCxnSpPr>
              <a:stCxn id="10" idx="0"/>
              <a:endCxn id="17" idx="1"/>
            </p:cNvCxnSpPr>
            <p:nvPr/>
          </p:nvCxnSpPr>
          <p:spPr>
            <a:xfrm>
              <a:off x="2536459" y="4445965"/>
              <a:ext cx="305604" cy="432124"/>
            </a:xfrm>
            <a:prstGeom prst="bentConnector3">
              <a:avLst>
                <a:gd name="adj1" fmla="val 3968"/>
              </a:avLst>
            </a:prstGeom>
            <a:noFill/>
            <a:ln w="6350" cap="flat" cmpd="sng" algn="ctr">
              <a:solidFill>
                <a:sysClr val="window" lastClr="FFFFFF">
                  <a:lumMod val="50000"/>
                </a:sysClr>
              </a:solidFill>
              <a:prstDash val="solid"/>
              <a:miter lim="800000"/>
            </a:ln>
            <a:effectLst/>
          </p:spPr>
        </p:cxnSp>
        <p:cxnSp>
          <p:nvCxnSpPr>
            <p:cNvPr id="14" name="肘形连接符 13"/>
            <p:cNvCxnSpPr>
              <a:stCxn id="10" idx="1"/>
              <a:endCxn id="15" idx="1"/>
            </p:cNvCxnSpPr>
            <p:nvPr/>
          </p:nvCxnSpPr>
          <p:spPr>
            <a:xfrm rot="16200000" flipH="1">
              <a:off x="2200921" y="5121739"/>
              <a:ext cx="560199" cy="720815"/>
            </a:xfrm>
            <a:prstGeom prst="bentConnector2">
              <a:avLst/>
            </a:prstGeom>
            <a:noFill/>
            <a:ln w="6350" cap="flat" cmpd="sng" algn="ctr">
              <a:solidFill>
                <a:sysClr val="window" lastClr="FFFFFF">
                  <a:lumMod val="50000"/>
                </a:sysClr>
              </a:solidFill>
              <a:prstDash val="solid"/>
              <a:miter lim="800000"/>
            </a:ln>
            <a:effectLst/>
          </p:spPr>
        </p:cxnSp>
      </p:grpSp>
    </p:spTree>
    <p:extLst>
      <p:ext uri="{BB962C8B-B14F-4D97-AF65-F5344CB8AC3E}">
        <p14:creationId xmlns:p14="http://schemas.microsoft.com/office/powerpoint/2010/main" xmlns="" val="21126528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7627" y="1426872"/>
            <a:ext cx="3284355" cy="35862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5417" y="2420916"/>
            <a:ext cx="3279089" cy="21889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6" name="Picture 4" descr="$X_VTFHR}K4`XYXXDE7E%D6"/>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47495" y="3356994"/>
            <a:ext cx="3217011" cy="242498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标题 1"/>
          <p:cNvSpPr>
            <a:spLocks noGrp="1"/>
          </p:cNvSpPr>
          <p:nvPr>
            <p:ph type="title"/>
          </p:nvPr>
        </p:nvSpPr>
        <p:spPr>
          <a:xfrm>
            <a:off x="49795" y="418650"/>
            <a:ext cx="9058583" cy="994182"/>
          </a:xfrm>
          <a:noFill/>
          <a:ln w="9525">
            <a:noFill/>
            <a:miter lim="800000"/>
          </a:ln>
        </p:spPr>
        <p:txBody>
          <a:bodyPr vert="horz" wrap="square" lIns="91440" tIns="45720" rIns="91440" bIns="45720" numCol="1" anchor="ctr" anchorCtr="0" compatLnSpc="1"/>
          <a:lstStyle/>
          <a:p>
            <a:r>
              <a:rPr lang="en-US" altLang="zh-CN" sz="3600" b="1" dirty="0" smtClean="0">
                <a:latin typeface="黑体" panose="02010609060101010101" pitchFamily="49" charset="-122"/>
              </a:rPr>
              <a:t>3</a:t>
            </a:r>
            <a:r>
              <a:rPr lang="zh-CN" altLang="en-US" sz="3600" b="1" dirty="0" smtClean="0">
                <a:latin typeface="黑体" panose="02010609060101010101" pitchFamily="49" charset="-122"/>
              </a:rPr>
              <a:t>、立项背景：美欧等国家</a:t>
            </a:r>
            <a:r>
              <a:rPr lang="zh-CN" altLang="en-US" sz="3600" b="1" dirty="0">
                <a:latin typeface="黑体" panose="02010609060101010101" pitchFamily="49" charset="-122"/>
              </a:rPr>
              <a:t>战略</a:t>
            </a:r>
          </a:p>
        </p:txBody>
      </p:sp>
      <p:sp>
        <p:nvSpPr>
          <p:cNvPr id="8" name="Freeform 7"/>
          <p:cNvSpPr/>
          <p:nvPr/>
        </p:nvSpPr>
        <p:spPr>
          <a:xfrm>
            <a:off x="3419904" y="1417411"/>
            <a:ext cx="5616468" cy="499464"/>
          </a:xfrm>
          <a:custGeom>
            <a:avLst/>
            <a:gdLst>
              <a:gd name="connsiteX0" fmla="*/ 0 w 5616468"/>
              <a:gd name="connsiteY0" fmla="*/ 94114 h 564671"/>
              <a:gd name="connsiteX1" fmla="*/ 94114 w 5616468"/>
              <a:gd name="connsiteY1" fmla="*/ 0 h 564671"/>
              <a:gd name="connsiteX2" fmla="*/ 5522354 w 5616468"/>
              <a:gd name="connsiteY2" fmla="*/ 0 h 564671"/>
              <a:gd name="connsiteX3" fmla="*/ 5616468 w 5616468"/>
              <a:gd name="connsiteY3" fmla="*/ 94114 h 564671"/>
              <a:gd name="connsiteX4" fmla="*/ 5616468 w 5616468"/>
              <a:gd name="connsiteY4" fmla="*/ 470557 h 564671"/>
              <a:gd name="connsiteX5" fmla="*/ 5522354 w 5616468"/>
              <a:gd name="connsiteY5" fmla="*/ 564671 h 564671"/>
              <a:gd name="connsiteX6" fmla="*/ 94114 w 5616468"/>
              <a:gd name="connsiteY6" fmla="*/ 564671 h 564671"/>
              <a:gd name="connsiteX7" fmla="*/ 0 w 5616468"/>
              <a:gd name="connsiteY7" fmla="*/ 470557 h 564671"/>
              <a:gd name="connsiteX8" fmla="*/ 0 w 5616468"/>
              <a:gd name="connsiteY8" fmla="*/ 94114 h 56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468" h="564671">
                <a:moveTo>
                  <a:pt x="0" y="94114"/>
                </a:moveTo>
                <a:cubicBezTo>
                  <a:pt x="0" y="42136"/>
                  <a:pt x="42136" y="0"/>
                  <a:pt x="94114" y="0"/>
                </a:cubicBezTo>
                <a:lnTo>
                  <a:pt x="5522354" y="0"/>
                </a:lnTo>
                <a:cubicBezTo>
                  <a:pt x="5574332" y="0"/>
                  <a:pt x="5616468" y="42136"/>
                  <a:pt x="5616468" y="94114"/>
                </a:cubicBezTo>
                <a:lnTo>
                  <a:pt x="5616468" y="470557"/>
                </a:lnTo>
                <a:cubicBezTo>
                  <a:pt x="5616468" y="522535"/>
                  <a:pt x="5574332" y="564671"/>
                  <a:pt x="5522354" y="564671"/>
                </a:cubicBezTo>
                <a:lnTo>
                  <a:pt x="94114" y="564671"/>
                </a:lnTo>
                <a:cubicBezTo>
                  <a:pt x="42136" y="564671"/>
                  <a:pt x="0" y="522535"/>
                  <a:pt x="0" y="470557"/>
                </a:cubicBezTo>
                <a:lnTo>
                  <a:pt x="0" y="941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145" tIns="96145" rIns="96145" bIns="96145" numCol="1" spcCol="1270" anchor="ctr" anchorCtr="0">
            <a:noAutofit/>
          </a:bodyPr>
          <a:lstStyle/>
          <a:p>
            <a:pPr lvl="0" algn="l" defTabSz="800100" rtl="0">
              <a:lnSpc>
                <a:spcPct val="90000"/>
              </a:lnSpc>
              <a:spcBef>
                <a:spcPct val="0"/>
              </a:spcBef>
              <a:spcAft>
                <a:spcPct val="35000"/>
              </a:spcAft>
            </a:pPr>
            <a:r>
              <a:rPr lang="zh-CN" sz="1800" kern="1200" baseline="0" smtClean="0">
                <a:latin typeface="微软雅黑" panose="020B0503020204020204" pitchFamily="34" charset="-122"/>
                <a:ea typeface="微软雅黑" panose="020B0503020204020204" pitchFamily="34" charset="-122"/>
              </a:rPr>
              <a:t>国家政策</a:t>
            </a:r>
            <a:endParaRPr lang="zh-CN" sz="1800" kern="1200">
              <a:latin typeface="微软雅黑" panose="020B0503020204020204" pitchFamily="34" charset="-122"/>
              <a:ea typeface="微软雅黑" panose="020B0503020204020204" pitchFamily="34" charset="-122"/>
            </a:endParaRPr>
          </a:p>
        </p:txBody>
      </p:sp>
      <p:sp>
        <p:nvSpPr>
          <p:cNvPr id="9" name="Freeform 8"/>
          <p:cNvSpPr/>
          <p:nvPr/>
        </p:nvSpPr>
        <p:spPr>
          <a:xfrm>
            <a:off x="3275892" y="1882132"/>
            <a:ext cx="5868108" cy="1341360"/>
          </a:xfrm>
          <a:custGeom>
            <a:avLst/>
            <a:gdLst>
              <a:gd name="connsiteX0" fmla="*/ 0 w 5616468"/>
              <a:gd name="connsiteY0" fmla="*/ 0 h 1341360"/>
              <a:gd name="connsiteX1" fmla="*/ 5616468 w 5616468"/>
              <a:gd name="connsiteY1" fmla="*/ 0 h 1341360"/>
              <a:gd name="connsiteX2" fmla="*/ 5616468 w 5616468"/>
              <a:gd name="connsiteY2" fmla="*/ 1341360 h 1341360"/>
              <a:gd name="connsiteX3" fmla="*/ 0 w 5616468"/>
              <a:gd name="connsiteY3" fmla="*/ 1341360 h 1341360"/>
              <a:gd name="connsiteX4" fmla="*/ 0 w 5616468"/>
              <a:gd name="connsiteY4" fmla="*/ 0 h 1341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6468" h="1341360">
                <a:moveTo>
                  <a:pt x="0" y="0"/>
                </a:moveTo>
                <a:lnTo>
                  <a:pt x="5616468" y="0"/>
                </a:lnTo>
                <a:lnTo>
                  <a:pt x="5616468" y="1341360"/>
                </a:lnTo>
                <a:lnTo>
                  <a:pt x="0" y="134136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8323"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en-US" altLang="zh-CN" sz="1400" u="none" strike="noStrike" kern="1200" dirty="0" smtClean="0">
                <a:effectLst/>
                <a:latin typeface="黑体" pitchFamily="49" charset="-122"/>
                <a:ea typeface="黑体" pitchFamily="49" charset="-122"/>
              </a:rPr>
              <a:t>2013</a:t>
            </a:r>
            <a:r>
              <a:rPr lang="zh-CN" altLang="en-US" sz="1400" u="none" strike="noStrike" kern="1200" dirty="0" smtClean="0">
                <a:effectLst/>
                <a:latin typeface="黑体" pitchFamily="49" charset="-122"/>
                <a:ea typeface="黑体" pitchFamily="49" charset="-122"/>
              </a:rPr>
              <a:t>年：美国发布</a:t>
            </a:r>
            <a:r>
              <a:rPr lang="en-US" sz="1400" u="none" strike="noStrike" kern="1200" dirty="0" err="1" smtClean="0">
                <a:effectLst/>
                <a:latin typeface="黑体" pitchFamily="49" charset="-122"/>
                <a:ea typeface="黑体" pitchFamily="49" charset="-122"/>
              </a:rPr>
              <a:t>总统令《关键基础设施安全性及恢复力</a:t>
            </a:r>
            <a:r>
              <a:rPr lang="en-US" sz="1400" u="none" strike="noStrike" kern="1200" dirty="0" smtClean="0">
                <a:effectLst/>
                <a:latin typeface="黑体" pitchFamily="49" charset="-122"/>
                <a:ea typeface="黑体" pitchFamily="49" charset="-122"/>
              </a:rPr>
              <a:t>》</a:t>
            </a:r>
            <a:endParaRPr lang="zh-CN" sz="1400" kern="1200" dirty="0" smtClean="0">
              <a:latin typeface="黑体" pitchFamily="49" charset="-122"/>
              <a:ea typeface="黑体" pitchFamily="49" charset="-122"/>
            </a:endParaRPr>
          </a:p>
          <a:p>
            <a:pPr marL="114300" lvl="1" indent="-114300" algn="l" defTabSz="622300" rtl="0">
              <a:lnSpc>
                <a:spcPct val="90000"/>
              </a:lnSpc>
              <a:spcBef>
                <a:spcPct val="0"/>
              </a:spcBef>
              <a:spcAft>
                <a:spcPct val="20000"/>
              </a:spcAft>
              <a:buChar char="•"/>
            </a:pPr>
            <a:r>
              <a:rPr lang="en-US" altLang="zh-CN" sz="1400" kern="1200" dirty="0" smtClean="0">
                <a:latin typeface="黑体" pitchFamily="49" charset="-122"/>
                <a:ea typeface="黑体" pitchFamily="49" charset="-122"/>
              </a:rPr>
              <a:t>2013</a:t>
            </a:r>
            <a:r>
              <a:rPr lang="zh-CN" altLang="en-US" sz="1400" kern="1200" dirty="0" smtClean="0">
                <a:latin typeface="黑体" pitchFamily="49" charset="-122"/>
                <a:ea typeface="黑体" pitchFamily="49" charset="-122"/>
              </a:rPr>
              <a:t>年：欧盟发布</a:t>
            </a:r>
            <a:r>
              <a:rPr lang="zh-CN" sz="1400" u="none" strike="noStrike" kern="1200" dirty="0" smtClean="0">
                <a:effectLst/>
                <a:latin typeface="黑体" pitchFamily="49" charset="-122"/>
                <a:ea typeface="黑体" pitchFamily="49" charset="-122"/>
              </a:rPr>
              <a:t>《工业控制系统网络安全白皮书》</a:t>
            </a:r>
            <a:endParaRPr lang="zh-CN" sz="1400" kern="1200" dirty="0">
              <a:latin typeface="黑体" pitchFamily="49" charset="-122"/>
              <a:ea typeface="黑体" pitchFamily="49" charset="-122"/>
            </a:endParaRPr>
          </a:p>
          <a:p>
            <a:pPr marL="114300" lvl="1" indent="-114300" algn="l" defTabSz="622300" rtl="0">
              <a:lnSpc>
                <a:spcPct val="90000"/>
              </a:lnSpc>
              <a:spcBef>
                <a:spcPct val="0"/>
              </a:spcBef>
              <a:spcAft>
                <a:spcPct val="20000"/>
              </a:spcAft>
              <a:buChar char="•"/>
            </a:pPr>
            <a:r>
              <a:rPr lang="en-US" altLang="zh-CN" sz="1400" kern="1200" dirty="0" smtClean="0">
                <a:latin typeface="黑体" pitchFamily="49" charset="-122"/>
                <a:ea typeface="黑体" pitchFamily="49" charset="-122"/>
              </a:rPr>
              <a:t>2014</a:t>
            </a:r>
            <a:r>
              <a:rPr lang="zh-CN" altLang="en-US" sz="1400" kern="1200" dirty="0" smtClean="0">
                <a:latin typeface="黑体" pitchFamily="49" charset="-122"/>
                <a:ea typeface="黑体" pitchFamily="49" charset="-122"/>
              </a:rPr>
              <a:t>年：美国发布</a:t>
            </a:r>
            <a:r>
              <a:rPr lang="zh-CN" sz="1400" u="none" strike="noStrike" kern="1200" dirty="0" smtClean="0">
                <a:effectLst/>
                <a:latin typeface="黑体" pitchFamily="49" charset="-122"/>
                <a:ea typeface="黑体" pitchFamily="49" charset="-122"/>
              </a:rPr>
              <a:t>《增强关键基础设施网络安全的框架》</a:t>
            </a:r>
            <a:endParaRPr lang="zh-CN" sz="1400" kern="1200" dirty="0">
              <a:latin typeface="黑体" pitchFamily="49" charset="-122"/>
              <a:ea typeface="黑体" pitchFamily="49" charset="-122"/>
            </a:endParaRPr>
          </a:p>
          <a:p>
            <a:pPr marL="114300" lvl="1" indent="-114300" defTabSz="622300">
              <a:lnSpc>
                <a:spcPct val="90000"/>
              </a:lnSpc>
              <a:spcAft>
                <a:spcPct val="20000"/>
              </a:spcAft>
              <a:buChar char="•"/>
            </a:pPr>
            <a:r>
              <a:rPr lang="en-US" altLang="zh-CN" sz="1400" b="1" kern="1200" dirty="0" smtClean="0">
                <a:solidFill>
                  <a:srgbClr val="FF0000"/>
                </a:solidFill>
                <a:latin typeface="黑体" pitchFamily="49" charset="-122"/>
                <a:ea typeface="黑体" pitchFamily="49" charset="-122"/>
              </a:rPr>
              <a:t>2017</a:t>
            </a:r>
            <a:r>
              <a:rPr lang="zh-CN" altLang="en-US" sz="1400" b="1" kern="1200" dirty="0" smtClean="0">
                <a:solidFill>
                  <a:srgbClr val="FF0000"/>
                </a:solidFill>
                <a:latin typeface="黑体" pitchFamily="49" charset="-122"/>
                <a:ea typeface="黑体" pitchFamily="49" charset="-122"/>
              </a:rPr>
              <a:t>年</a:t>
            </a:r>
            <a:r>
              <a:rPr lang="zh-CN" altLang="en-US" sz="1400" kern="1200" dirty="0" smtClean="0">
                <a:solidFill>
                  <a:srgbClr val="FF0000"/>
                </a:solidFill>
                <a:latin typeface="黑体" pitchFamily="49" charset="-122"/>
                <a:ea typeface="黑体" pitchFamily="49" charset="-122"/>
              </a:rPr>
              <a:t>：美国密集发布</a:t>
            </a:r>
            <a:r>
              <a:rPr lang="en-US" altLang="zh-CN" sz="1400" kern="1200" dirty="0" smtClean="0">
                <a:solidFill>
                  <a:srgbClr val="FF0000"/>
                </a:solidFill>
                <a:latin typeface="黑体" pitchFamily="49" charset="-122"/>
                <a:ea typeface="黑体" pitchFamily="49" charset="-122"/>
              </a:rPr>
              <a:t>《</a:t>
            </a:r>
            <a:r>
              <a:rPr lang="zh-CN" altLang="en-US" sz="1400" kern="1200" dirty="0" smtClean="0">
                <a:solidFill>
                  <a:srgbClr val="FF0000"/>
                </a:solidFill>
                <a:latin typeface="黑体" pitchFamily="49" charset="-122"/>
                <a:ea typeface="黑体" pitchFamily="49" charset="-122"/>
              </a:rPr>
              <a:t>网络安全框架</a:t>
            </a:r>
            <a:r>
              <a:rPr lang="en-US" altLang="zh-CN" sz="1400" kern="1200" dirty="0" smtClean="0">
                <a:solidFill>
                  <a:srgbClr val="FF0000"/>
                </a:solidFill>
                <a:latin typeface="黑体" pitchFamily="49" charset="-122"/>
                <a:ea typeface="黑体" pitchFamily="49" charset="-122"/>
              </a:rPr>
              <a:t>》</a:t>
            </a:r>
            <a:r>
              <a:rPr lang="zh-CN" altLang="en-US" sz="1400" kern="1200" dirty="0" smtClean="0">
                <a:solidFill>
                  <a:srgbClr val="FF0000"/>
                </a:solidFill>
                <a:latin typeface="黑体" pitchFamily="49" charset="-122"/>
                <a:ea typeface="黑体" pitchFamily="49" charset="-122"/>
              </a:rPr>
              <a:t>、</a:t>
            </a:r>
            <a:r>
              <a:rPr lang="en-US" altLang="zh-CN" sz="1400" kern="1200" dirty="0" smtClean="0">
                <a:solidFill>
                  <a:srgbClr val="FF0000"/>
                </a:solidFill>
                <a:latin typeface="黑体" pitchFamily="49" charset="-122"/>
                <a:ea typeface="黑体" pitchFamily="49" charset="-122"/>
              </a:rPr>
              <a:t>《</a:t>
            </a:r>
            <a:r>
              <a:rPr lang="zh-CN" altLang="en-US" sz="1400" dirty="0" smtClean="0">
                <a:solidFill>
                  <a:srgbClr val="FF0000"/>
                </a:solidFill>
                <a:latin typeface="黑体" pitchFamily="49" charset="-122"/>
                <a:ea typeface="黑体" pitchFamily="49" charset="-122"/>
              </a:rPr>
              <a:t>增强联邦政府网络与关键基础设施网络安全</a:t>
            </a:r>
            <a:r>
              <a:rPr lang="en-US" altLang="zh-CN" sz="1400" kern="1200" dirty="0" smtClean="0">
                <a:solidFill>
                  <a:srgbClr val="FF0000"/>
                </a:solidFill>
                <a:latin typeface="黑体" pitchFamily="49" charset="-122"/>
                <a:ea typeface="黑体" pitchFamily="49" charset="-122"/>
              </a:rPr>
              <a:t>》</a:t>
            </a:r>
            <a:r>
              <a:rPr lang="zh-CN" altLang="en-US" sz="1400" kern="1200" dirty="0" smtClean="0">
                <a:solidFill>
                  <a:srgbClr val="FF0000"/>
                </a:solidFill>
                <a:latin typeface="黑体" pitchFamily="49" charset="-122"/>
                <a:ea typeface="黑体" pitchFamily="49" charset="-122"/>
              </a:rPr>
              <a:t>、</a:t>
            </a:r>
            <a:r>
              <a:rPr lang="en-US" altLang="zh-CN" sz="1400" dirty="0">
                <a:solidFill>
                  <a:srgbClr val="FF0000"/>
                </a:solidFill>
                <a:latin typeface="黑体" pitchFamily="49" charset="-122"/>
                <a:ea typeface="黑体" pitchFamily="49" charset="-122"/>
              </a:rPr>
              <a:t>《</a:t>
            </a:r>
            <a:r>
              <a:rPr lang="zh-CN" altLang="en-US" sz="1400" dirty="0">
                <a:solidFill>
                  <a:srgbClr val="FF0000"/>
                </a:solidFill>
                <a:latin typeface="黑体" pitchFamily="49" charset="-122"/>
                <a:ea typeface="黑体" pitchFamily="49" charset="-122"/>
              </a:rPr>
              <a:t>改进关键信息基础设施网络安全框架</a:t>
            </a:r>
            <a:r>
              <a:rPr lang="en-US" altLang="zh-CN" sz="1400" dirty="0" smtClean="0">
                <a:solidFill>
                  <a:srgbClr val="FF0000"/>
                </a:solidFill>
                <a:latin typeface="黑体" pitchFamily="49" charset="-122"/>
                <a:ea typeface="黑体" pitchFamily="49" charset="-122"/>
              </a:rPr>
              <a:t>》</a:t>
            </a:r>
            <a:r>
              <a:rPr lang="zh-CN" altLang="en-US" sz="1400" dirty="0" smtClean="0">
                <a:solidFill>
                  <a:srgbClr val="FF0000"/>
                </a:solidFill>
                <a:latin typeface="黑体" pitchFamily="49" charset="-122"/>
                <a:ea typeface="黑体" pitchFamily="49" charset="-122"/>
              </a:rPr>
              <a:t>等</a:t>
            </a:r>
            <a:endParaRPr lang="en-US" altLang="zh-CN" sz="1400" dirty="0">
              <a:solidFill>
                <a:srgbClr val="FF0000"/>
              </a:solidFill>
              <a:latin typeface="黑体" pitchFamily="49" charset="-122"/>
              <a:ea typeface="黑体" pitchFamily="49" charset="-122"/>
            </a:endParaRPr>
          </a:p>
          <a:p>
            <a:pPr marL="114300" lvl="1" indent="-114300" defTabSz="622300">
              <a:lnSpc>
                <a:spcPct val="90000"/>
              </a:lnSpc>
              <a:spcAft>
                <a:spcPct val="20000"/>
              </a:spcAft>
              <a:buChar char="•"/>
            </a:pPr>
            <a:r>
              <a:rPr lang="en-US" altLang="zh-CN" sz="1400" b="1" dirty="0">
                <a:solidFill>
                  <a:srgbClr val="FF0000"/>
                </a:solidFill>
                <a:latin typeface="黑体" pitchFamily="49" charset="-122"/>
                <a:ea typeface="黑体" pitchFamily="49" charset="-122"/>
              </a:rPr>
              <a:t>2017</a:t>
            </a:r>
            <a:r>
              <a:rPr lang="zh-CN" altLang="en-US" sz="1400" b="1" dirty="0">
                <a:solidFill>
                  <a:srgbClr val="FF0000"/>
                </a:solidFill>
                <a:latin typeface="黑体" pitchFamily="49" charset="-122"/>
                <a:ea typeface="黑体" pitchFamily="49" charset="-122"/>
              </a:rPr>
              <a:t>年</a:t>
            </a:r>
            <a:r>
              <a:rPr lang="zh-CN" altLang="en-US" sz="1400" kern="1200" dirty="0" smtClean="0">
                <a:solidFill>
                  <a:srgbClr val="FF0000"/>
                </a:solidFill>
                <a:latin typeface="黑体" pitchFamily="49" charset="-122"/>
                <a:ea typeface="黑体" pitchFamily="49" charset="-122"/>
              </a:rPr>
              <a:t>：澳大利亚</a:t>
            </a:r>
            <a:r>
              <a:rPr lang="en-US" altLang="zh-CN" sz="1400" kern="1200" dirty="0" smtClean="0">
                <a:solidFill>
                  <a:srgbClr val="FF0000"/>
                </a:solidFill>
                <a:latin typeface="黑体" pitchFamily="49" charset="-122"/>
                <a:ea typeface="黑体" pitchFamily="49" charset="-122"/>
              </a:rPr>
              <a:t>《</a:t>
            </a:r>
            <a:r>
              <a:rPr lang="zh-CN" altLang="en-US" sz="1400" kern="1200" dirty="0" smtClean="0">
                <a:solidFill>
                  <a:srgbClr val="FF0000"/>
                </a:solidFill>
                <a:latin typeface="黑体" pitchFamily="49" charset="-122"/>
                <a:ea typeface="黑体" pitchFamily="49" charset="-122"/>
              </a:rPr>
              <a:t>国家网络安全战略修订版</a:t>
            </a:r>
            <a:r>
              <a:rPr lang="en-US" altLang="zh-CN" sz="1400" kern="1200" dirty="0" smtClean="0">
                <a:solidFill>
                  <a:srgbClr val="FF0000"/>
                </a:solidFill>
                <a:latin typeface="黑体" pitchFamily="49" charset="-122"/>
                <a:ea typeface="黑体" pitchFamily="49" charset="-122"/>
              </a:rPr>
              <a:t>》</a:t>
            </a:r>
            <a:r>
              <a:rPr lang="zh-CN" altLang="en-US" sz="1400" kern="1200" dirty="0" smtClean="0">
                <a:solidFill>
                  <a:srgbClr val="FF0000"/>
                </a:solidFill>
                <a:latin typeface="黑体" pitchFamily="49" charset="-122"/>
                <a:ea typeface="黑体" pitchFamily="49" charset="-122"/>
              </a:rPr>
              <a:t>韩国</a:t>
            </a:r>
            <a:r>
              <a:rPr lang="en-US" altLang="zh-CN" sz="1400" kern="1200" dirty="0" smtClean="0">
                <a:solidFill>
                  <a:srgbClr val="FF0000"/>
                </a:solidFill>
                <a:latin typeface="黑体" pitchFamily="49" charset="-122"/>
                <a:ea typeface="黑体" pitchFamily="49" charset="-122"/>
              </a:rPr>
              <a:t>《</a:t>
            </a:r>
            <a:r>
              <a:rPr lang="zh-CN" altLang="en-US" sz="1400" kern="1200" dirty="0" smtClean="0">
                <a:solidFill>
                  <a:srgbClr val="FF0000"/>
                </a:solidFill>
                <a:latin typeface="黑体" pitchFamily="49" charset="-122"/>
                <a:ea typeface="黑体" pitchFamily="49" charset="-122"/>
              </a:rPr>
              <a:t>网络安全法案</a:t>
            </a:r>
            <a:r>
              <a:rPr lang="en-US" altLang="zh-CN" sz="1400" kern="1200" dirty="0" smtClean="0">
                <a:solidFill>
                  <a:srgbClr val="FF0000"/>
                </a:solidFill>
                <a:latin typeface="黑体" pitchFamily="49" charset="-122"/>
                <a:ea typeface="黑体" pitchFamily="49" charset="-122"/>
              </a:rPr>
              <a:t>》</a:t>
            </a:r>
            <a:endParaRPr lang="zh-CN" sz="1400" kern="1200" dirty="0">
              <a:solidFill>
                <a:srgbClr val="FF0000"/>
              </a:solidFill>
              <a:latin typeface="黑体" pitchFamily="49" charset="-122"/>
              <a:ea typeface="黑体" pitchFamily="49" charset="-122"/>
            </a:endParaRPr>
          </a:p>
        </p:txBody>
      </p:sp>
      <p:sp>
        <p:nvSpPr>
          <p:cNvPr id="10" name="Freeform 9"/>
          <p:cNvSpPr/>
          <p:nvPr/>
        </p:nvSpPr>
        <p:spPr>
          <a:xfrm>
            <a:off x="3419904" y="3356994"/>
            <a:ext cx="5616468" cy="499464"/>
          </a:xfrm>
          <a:custGeom>
            <a:avLst/>
            <a:gdLst>
              <a:gd name="connsiteX0" fmla="*/ 0 w 5616468"/>
              <a:gd name="connsiteY0" fmla="*/ 94114 h 564671"/>
              <a:gd name="connsiteX1" fmla="*/ 94114 w 5616468"/>
              <a:gd name="connsiteY1" fmla="*/ 0 h 564671"/>
              <a:gd name="connsiteX2" fmla="*/ 5522354 w 5616468"/>
              <a:gd name="connsiteY2" fmla="*/ 0 h 564671"/>
              <a:gd name="connsiteX3" fmla="*/ 5616468 w 5616468"/>
              <a:gd name="connsiteY3" fmla="*/ 94114 h 564671"/>
              <a:gd name="connsiteX4" fmla="*/ 5616468 w 5616468"/>
              <a:gd name="connsiteY4" fmla="*/ 470557 h 564671"/>
              <a:gd name="connsiteX5" fmla="*/ 5522354 w 5616468"/>
              <a:gd name="connsiteY5" fmla="*/ 564671 h 564671"/>
              <a:gd name="connsiteX6" fmla="*/ 94114 w 5616468"/>
              <a:gd name="connsiteY6" fmla="*/ 564671 h 564671"/>
              <a:gd name="connsiteX7" fmla="*/ 0 w 5616468"/>
              <a:gd name="connsiteY7" fmla="*/ 470557 h 564671"/>
              <a:gd name="connsiteX8" fmla="*/ 0 w 5616468"/>
              <a:gd name="connsiteY8" fmla="*/ 94114 h 56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468" h="564671">
                <a:moveTo>
                  <a:pt x="0" y="94114"/>
                </a:moveTo>
                <a:cubicBezTo>
                  <a:pt x="0" y="42136"/>
                  <a:pt x="42136" y="0"/>
                  <a:pt x="94114" y="0"/>
                </a:cubicBezTo>
                <a:lnTo>
                  <a:pt x="5522354" y="0"/>
                </a:lnTo>
                <a:cubicBezTo>
                  <a:pt x="5574332" y="0"/>
                  <a:pt x="5616468" y="42136"/>
                  <a:pt x="5616468" y="94114"/>
                </a:cubicBezTo>
                <a:lnTo>
                  <a:pt x="5616468" y="470557"/>
                </a:lnTo>
                <a:cubicBezTo>
                  <a:pt x="5616468" y="522535"/>
                  <a:pt x="5574332" y="564671"/>
                  <a:pt x="5522354" y="564671"/>
                </a:cubicBezTo>
                <a:lnTo>
                  <a:pt x="94114" y="564671"/>
                </a:lnTo>
                <a:cubicBezTo>
                  <a:pt x="42136" y="564671"/>
                  <a:pt x="0" y="522535"/>
                  <a:pt x="0" y="470557"/>
                </a:cubicBezTo>
                <a:lnTo>
                  <a:pt x="0" y="941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145" tIns="96145" rIns="96145" bIns="96145" numCol="1" spcCol="1270" anchor="ctr" anchorCtr="0">
            <a:noAutofit/>
          </a:bodyPr>
          <a:lstStyle/>
          <a:p>
            <a:pPr lvl="0" algn="l" defTabSz="800100" rtl="0">
              <a:lnSpc>
                <a:spcPct val="90000"/>
              </a:lnSpc>
              <a:spcBef>
                <a:spcPct val="0"/>
              </a:spcBef>
              <a:spcAft>
                <a:spcPct val="35000"/>
              </a:spcAft>
            </a:pPr>
            <a:r>
              <a:rPr lang="zh-CN" sz="1800" kern="1200" baseline="0" smtClean="0">
                <a:latin typeface="微软雅黑" panose="020B0503020204020204" pitchFamily="34" charset="-122"/>
                <a:ea typeface="微软雅黑" panose="020B0503020204020204" pitchFamily="34" charset="-122"/>
              </a:rPr>
              <a:t>研究基地</a:t>
            </a:r>
            <a:endParaRPr lang="zh-CN" sz="1800" kern="1200">
              <a:latin typeface="微软雅黑" panose="020B0503020204020204" pitchFamily="34" charset="-122"/>
              <a:ea typeface="微软雅黑" panose="020B0503020204020204" pitchFamily="34" charset="-122"/>
            </a:endParaRPr>
          </a:p>
        </p:txBody>
      </p:sp>
      <p:sp>
        <p:nvSpPr>
          <p:cNvPr id="11" name="Freeform 10"/>
          <p:cNvSpPr/>
          <p:nvPr/>
        </p:nvSpPr>
        <p:spPr>
          <a:xfrm>
            <a:off x="3296912" y="3954062"/>
            <a:ext cx="5760480" cy="771046"/>
          </a:xfrm>
          <a:custGeom>
            <a:avLst/>
            <a:gdLst>
              <a:gd name="connsiteX0" fmla="*/ 0 w 5616468"/>
              <a:gd name="connsiteY0" fmla="*/ 0 h 1006020"/>
              <a:gd name="connsiteX1" fmla="*/ 5616468 w 5616468"/>
              <a:gd name="connsiteY1" fmla="*/ 0 h 1006020"/>
              <a:gd name="connsiteX2" fmla="*/ 5616468 w 5616468"/>
              <a:gd name="connsiteY2" fmla="*/ 1006020 h 1006020"/>
              <a:gd name="connsiteX3" fmla="*/ 0 w 5616468"/>
              <a:gd name="connsiteY3" fmla="*/ 1006020 h 1006020"/>
              <a:gd name="connsiteX4" fmla="*/ 0 w 5616468"/>
              <a:gd name="connsiteY4" fmla="*/ 0 h 1006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6468" h="1006020">
                <a:moveTo>
                  <a:pt x="0" y="0"/>
                </a:moveTo>
                <a:lnTo>
                  <a:pt x="5616468" y="0"/>
                </a:lnTo>
                <a:lnTo>
                  <a:pt x="5616468" y="1006020"/>
                </a:lnTo>
                <a:lnTo>
                  <a:pt x="0" y="100602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8323"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zh-CN" sz="1400" kern="1200" baseline="0" dirty="0" smtClean="0">
                <a:latin typeface="黑体" pitchFamily="49" charset="-122"/>
                <a:ea typeface="黑体" pitchFamily="49" charset="-122"/>
              </a:rPr>
              <a:t>美国：爱达荷国家实验室等</a:t>
            </a:r>
            <a:r>
              <a:rPr lang="en-US" altLang="zh-CN" sz="1400" kern="1200" baseline="0" dirty="0" smtClean="0">
                <a:latin typeface="黑体" pitchFamily="49" charset="-122"/>
                <a:ea typeface="黑体" pitchFamily="49" charset="-122"/>
              </a:rPr>
              <a:t>6</a:t>
            </a:r>
            <a:r>
              <a:rPr lang="zh-CN" altLang="en-US" sz="1400" kern="1200" baseline="0" dirty="0" smtClean="0">
                <a:latin typeface="黑体" pitchFamily="49" charset="-122"/>
                <a:ea typeface="黑体" pitchFamily="49" charset="-122"/>
              </a:rPr>
              <a:t>大国家实验室</a:t>
            </a:r>
            <a:endParaRPr lang="zh-CN" sz="1400" kern="1200" dirty="0">
              <a:latin typeface="黑体" pitchFamily="49" charset="-122"/>
              <a:ea typeface="黑体" pitchFamily="49" charset="-122"/>
            </a:endParaRPr>
          </a:p>
          <a:p>
            <a:pPr marL="114300" lvl="1" indent="-114300" algn="l" defTabSz="622300" rtl="0">
              <a:lnSpc>
                <a:spcPct val="90000"/>
              </a:lnSpc>
              <a:spcBef>
                <a:spcPct val="0"/>
              </a:spcBef>
              <a:spcAft>
                <a:spcPct val="20000"/>
              </a:spcAft>
              <a:buChar char="•"/>
            </a:pPr>
            <a:r>
              <a:rPr lang="zh-CN" sz="1400" kern="1200" baseline="0" dirty="0" smtClean="0">
                <a:latin typeface="黑体" pitchFamily="49" charset="-122"/>
                <a:ea typeface="黑体" pitchFamily="49" charset="-122"/>
              </a:rPr>
              <a:t>欧盟：</a:t>
            </a:r>
            <a:r>
              <a:rPr lang="en-US" altLang="zh-CN" sz="1400" kern="1200" baseline="0" dirty="0" smtClean="0">
                <a:latin typeface="黑体" pitchFamily="49" charset="-122"/>
                <a:ea typeface="黑体" pitchFamily="49" charset="-122"/>
              </a:rPr>
              <a:t>Horizon2020</a:t>
            </a:r>
            <a:r>
              <a:rPr lang="zh-CN" altLang="en-US" sz="1400" kern="1200" baseline="0" dirty="0" smtClean="0">
                <a:latin typeface="黑体" pitchFamily="49" charset="-122"/>
                <a:ea typeface="黑体" pitchFamily="49" charset="-122"/>
              </a:rPr>
              <a:t>项目支持，建立</a:t>
            </a:r>
            <a:r>
              <a:rPr lang="en-US" sz="1400" kern="1200" baseline="0" dirty="0" err="1" smtClean="0">
                <a:latin typeface="黑体" pitchFamily="49" charset="-122"/>
                <a:ea typeface="黑体" pitchFamily="49" charset="-122"/>
              </a:rPr>
              <a:t>ScadaLab</a:t>
            </a:r>
            <a:r>
              <a:rPr lang="zh-CN" sz="1400" kern="1200" baseline="0" dirty="0" smtClean="0">
                <a:latin typeface="黑体" pitchFamily="49" charset="-122"/>
                <a:ea typeface="黑体" pitchFamily="49" charset="-122"/>
              </a:rPr>
              <a:t>实验室等</a:t>
            </a:r>
            <a:endParaRPr lang="zh-CN" sz="1400" kern="1200" dirty="0">
              <a:latin typeface="黑体" pitchFamily="49" charset="-122"/>
              <a:ea typeface="黑体" pitchFamily="49" charset="-122"/>
            </a:endParaRPr>
          </a:p>
          <a:p>
            <a:pPr marL="114300" lvl="1" indent="-114300" algn="l" defTabSz="622300" rtl="0">
              <a:lnSpc>
                <a:spcPct val="90000"/>
              </a:lnSpc>
              <a:spcBef>
                <a:spcPct val="0"/>
              </a:spcBef>
              <a:spcAft>
                <a:spcPct val="20000"/>
              </a:spcAft>
              <a:buChar char="•"/>
            </a:pPr>
            <a:r>
              <a:rPr lang="zh-CN" sz="1400" kern="1200" baseline="0" dirty="0" smtClean="0">
                <a:latin typeface="黑体" pitchFamily="49" charset="-122"/>
                <a:ea typeface="黑体" pitchFamily="49" charset="-122"/>
              </a:rPr>
              <a:t>日本：经济产业省</a:t>
            </a:r>
            <a:r>
              <a:rPr lang="en-US" sz="1400" kern="1200" baseline="0" dirty="0" smtClean="0">
                <a:latin typeface="黑体" pitchFamily="49" charset="-122"/>
                <a:ea typeface="黑体" pitchFamily="49" charset="-122"/>
              </a:rPr>
              <a:t>ICS</a:t>
            </a:r>
            <a:r>
              <a:rPr lang="zh-CN" sz="1400" kern="1200" baseline="0" dirty="0" smtClean="0">
                <a:latin typeface="黑体" pitchFamily="49" charset="-122"/>
                <a:ea typeface="黑体" pitchFamily="49" charset="-122"/>
              </a:rPr>
              <a:t>信息安全专门工作组</a:t>
            </a:r>
            <a:endParaRPr lang="zh-CN" sz="1400" kern="1200" dirty="0">
              <a:latin typeface="黑体" pitchFamily="49" charset="-122"/>
              <a:ea typeface="黑体" pitchFamily="49" charset="-122"/>
            </a:endParaRPr>
          </a:p>
        </p:txBody>
      </p:sp>
      <p:sp>
        <p:nvSpPr>
          <p:cNvPr id="12" name="Freeform 11"/>
          <p:cNvSpPr/>
          <p:nvPr/>
        </p:nvSpPr>
        <p:spPr>
          <a:xfrm>
            <a:off x="3419904" y="4837590"/>
            <a:ext cx="5616468" cy="483509"/>
          </a:xfrm>
          <a:custGeom>
            <a:avLst/>
            <a:gdLst>
              <a:gd name="connsiteX0" fmla="*/ 0 w 5616468"/>
              <a:gd name="connsiteY0" fmla="*/ 94114 h 564671"/>
              <a:gd name="connsiteX1" fmla="*/ 94114 w 5616468"/>
              <a:gd name="connsiteY1" fmla="*/ 0 h 564671"/>
              <a:gd name="connsiteX2" fmla="*/ 5522354 w 5616468"/>
              <a:gd name="connsiteY2" fmla="*/ 0 h 564671"/>
              <a:gd name="connsiteX3" fmla="*/ 5616468 w 5616468"/>
              <a:gd name="connsiteY3" fmla="*/ 94114 h 564671"/>
              <a:gd name="connsiteX4" fmla="*/ 5616468 w 5616468"/>
              <a:gd name="connsiteY4" fmla="*/ 470557 h 564671"/>
              <a:gd name="connsiteX5" fmla="*/ 5522354 w 5616468"/>
              <a:gd name="connsiteY5" fmla="*/ 564671 h 564671"/>
              <a:gd name="connsiteX6" fmla="*/ 94114 w 5616468"/>
              <a:gd name="connsiteY6" fmla="*/ 564671 h 564671"/>
              <a:gd name="connsiteX7" fmla="*/ 0 w 5616468"/>
              <a:gd name="connsiteY7" fmla="*/ 470557 h 564671"/>
              <a:gd name="connsiteX8" fmla="*/ 0 w 5616468"/>
              <a:gd name="connsiteY8" fmla="*/ 94114 h 564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16468" h="564671">
                <a:moveTo>
                  <a:pt x="0" y="94114"/>
                </a:moveTo>
                <a:cubicBezTo>
                  <a:pt x="0" y="42136"/>
                  <a:pt x="42136" y="0"/>
                  <a:pt x="94114" y="0"/>
                </a:cubicBezTo>
                <a:lnTo>
                  <a:pt x="5522354" y="0"/>
                </a:lnTo>
                <a:cubicBezTo>
                  <a:pt x="5574332" y="0"/>
                  <a:pt x="5616468" y="42136"/>
                  <a:pt x="5616468" y="94114"/>
                </a:cubicBezTo>
                <a:lnTo>
                  <a:pt x="5616468" y="470557"/>
                </a:lnTo>
                <a:cubicBezTo>
                  <a:pt x="5616468" y="522535"/>
                  <a:pt x="5574332" y="564671"/>
                  <a:pt x="5522354" y="564671"/>
                </a:cubicBezTo>
                <a:lnTo>
                  <a:pt x="94114" y="564671"/>
                </a:lnTo>
                <a:cubicBezTo>
                  <a:pt x="42136" y="564671"/>
                  <a:pt x="0" y="522535"/>
                  <a:pt x="0" y="470557"/>
                </a:cubicBezTo>
                <a:lnTo>
                  <a:pt x="0" y="94114"/>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145" tIns="96145" rIns="96145" bIns="96145" numCol="1" spcCol="1270" anchor="ctr" anchorCtr="0">
            <a:noAutofit/>
          </a:bodyPr>
          <a:lstStyle/>
          <a:p>
            <a:pPr lvl="0" algn="l" defTabSz="800100" rtl="0">
              <a:lnSpc>
                <a:spcPct val="90000"/>
              </a:lnSpc>
              <a:spcBef>
                <a:spcPct val="0"/>
              </a:spcBef>
              <a:spcAft>
                <a:spcPct val="35000"/>
              </a:spcAft>
            </a:pPr>
            <a:r>
              <a:rPr lang="zh-CN" sz="1800" kern="1200" baseline="0" smtClean="0">
                <a:latin typeface="微软雅黑" panose="020B0503020204020204" pitchFamily="34" charset="-122"/>
                <a:ea typeface="微软雅黑" panose="020B0503020204020204" pitchFamily="34" charset="-122"/>
              </a:rPr>
              <a:t>平台建设</a:t>
            </a:r>
            <a:endParaRPr lang="zh-CN" sz="1800" kern="1200">
              <a:latin typeface="微软雅黑" panose="020B0503020204020204" pitchFamily="34" charset="-122"/>
              <a:ea typeface="微软雅黑" panose="020B0503020204020204" pitchFamily="34" charset="-122"/>
            </a:endParaRPr>
          </a:p>
        </p:txBody>
      </p:sp>
      <p:sp>
        <p:nvSpPr>
          <p:cNvPr id="13" name="Freeform 12"/>
          <p:cNvSpPr/>
          <p:nvPr/>
        </p:nvSpPr>
        <p:spPr>
          <a:xfrm>
            <a:off x="3275892" y="5382108"/>
            <a:ext cx="5760480" cy="931500"/>
          </a:xfrm>
          <a:custGeom>
            <a:avLst/>
            <a:gdLst>
              <a:gd name="connsiteX0" fmla="*/ 0 w 5616468"/>
              <a:gd name="connsiteY0" fmla="*/ 0 h 931500"/>
              <a:gd name="connsiteX1" fmla="*/ 5616468 w 5616468"/>
              <a:gd name="connsiteY1" fmla="*/ 0 h 931500"/>
              <a:gd name="connsiteX2" fmla="*/ 5616468 w 5616468"/>
              <a:gd name="connsiteY2" fmla="*/ 931500 h 931500"/>
              <a:gd name="connsiteX3" fmla="*/ 0 w 5616468"/>
              <a:gd name="connsiteY3" fmla="*/ 931500 h 931500"/>
              <a:gd name="connsiteX4" fmla="*/ 0 w 5616468"/>
              <a:gd name="connsiteY4" fmla="*/ 0 h 931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6468" h="931500">
                <a:moveTo>
                  <a:pt x="0" y="0"/>
                </a:moveTo>
                <a:lnTo>
                  <a:pt x="5616468" y="0"/>
                </a:lnTo>
                <a:lnTo>
                  <a:pt x="5616468" y="931500"/>
                </a:lnTo>
                <a:lnTo>
                  <a:pt x="0" y="9315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78323" tIns="22860" rIns="128016" bIns="22860" numCol="1" spcCol="1270" anchor="t" anchorCtr="0">
            <a:noAutofit/>
          </a:bodyPr>
          <a:lstStyle/>
          <a:p>
            <a:pPr marL="114300" lvl="1" indent="-114300" algn="l" defTabSz="622300" rtl="0">
              <a:lnSpc>
                <a:spcPct val="90000"/>
              </a:lnSpc>
              <a:spcBef>
                <a:spcPct val="0"/>
              </a:spcBef>
              <a:spcAft>
                <a:spcPct val="20000"/>
              </a:spcAft>
              <a:buChar char="•"/>
            </a:pPr>
            <a:r>
              <a:rPr lang="zh-CN" sz="1400" b="0" kern="1200" baseline="0" dirty="0" smtClean="0">
                <a:solidFill>
                  <a:schemeClr val="tx1"/>
                </a:solidFill>
                <a:latin typeface="黑体" pitchFamily="49" charset="-122"/>
                <a:ea typeface="黑体" pitchFamily="49" charset="-122"/>
              </a:rPr>
              <a:t>试验床：</a:t>
            </a:r>
            <a:r>
              <a:rPr lang="zh-CN" altLang="en-US" sz="1400" b="0" kern="1200" baseline="0" dirty="0" smtClean="0">
                <a:solidFill>
                  <a:schemeClr val="tx1"/>
                </a:solidFill>
                <a:latin typeface="黑体" pitchFamily="49" charset="-122"/>
                <a:ea typeface="黑体" pitchFamily="49" charset="-122"/>
              </a:rPr>
              <a:t>美国</a:t>
            </a:r>
            <a:r>
              <a:rPr lang="en-US" altLang="zh-CN" sz="1400" b="0" kern="1200" dirty="0" smtClean="0">
                <a:solidFill>
                  <a:schemeClr val="tx1"/>
                </a:solidFill>
                <a:latin typeface="黑体" pitchFamily="49" charset="-122"/>
                <a:ea typeface="黑体" pitchFamily="49" charset="-122"/>
              </a:rPr>
              <a:t>ICS-CERT</a:t>
            </a:r>
            <a:r>
              <a:rPr lang="zh-CN" altLang="en-US" sz="1400" b="0" kern="1200" dirty="0" smtClean="0">
                <a:solidFill>
                  <a:schemeClr val="tx1"/>
                </a:solidFill>
                <a:latin typeface="黑体" pitchFamily="49" charset="-122"/>
                <a:ea typeface="黑体" pitchFamily="49" charset="-122"/>
              </a:rPr>
              <a:t>的测试床、欧盟</a:t>
            </a:r>
            <a:r>
              <a:rPr lang="en-US" altLang="zh-CN" sz="1400" b="0" kern="1200" dirty="0" err="1" smtClean="0">
                <a:solidFill>
                  <a:schemeClr val="tx1"/>
                </a:solidFill>
                <a:latin typeface="黑体" pitchFamily="49" charset="-122"/>
                <a:ea typeface="黑体" pitchFamily="49" charset="-122"/>
              </a:rPr>
              <a:t>ScadaLab</a:t>
            </a:r>
            <a:r>
              <a:rPr lang="zh-CN" altLang="en-US" sz="1400" dirty="0">
                <a:solidFill>
                  <a:schemeClr val="tx1"/>
                </a:solidFill>
                <a:latin typeface="黑体" pitchFamily="49" charset="-122"/>
                <a:ea typeface="黑体" pitchFamily="49" charset="-122"/>
              </a:rPr>
              <a:t>测试</a:t>
            </a:r>
            <a:r>
              <a:rPr lang="zh-CN" altLang="en-US" sz="1400" b="0" kern="1200" dirty="0" smtClean="0">
                <a:solidFill>
                  <a:schemeClr val="tx1"/>
                </a:solidFill>
                <a:latin typeface="黑体" pitchFamily="49" charset="-122"/>
                <a:ea typeface="黑体" pitchFamily="49" charset="-122"/>
              </a:rPr>
              <a:t>床、日本</a:t>
            </a:r>
            <a:r>
              <a:rPr lang="en-US" altLang="zh-CN" sz="1400" b="0" kern="1200" dirty="0" smtClean="0">
                <a:solidFill>
                  <a:schemeClr val="tx1"/>
                </a:solidFill>
                <a:latin typeface="黑体" pitchFamily="49" charset="-122"/>
                <a:ea typeface="黑体" pitchFamily="49" charset="-122"/>
              </a:rPr>
              <a:t>CSSC</a:t>
            </a:r>
            <a:r>
              <a:rPr lang="zh-CN" altLang="en-US" sz="1400" b="0" kern="1200" dirty="0" smtClean="0">
                <a:solidFill>
                  <a:schemeClr val="tx1"/>
                </a:solidFill>
                <a:latin typeface="黑体" pitchFamily="49" charset="-122"/>
                <a:ea typeface="黑体" pitchFamily="49" charset="-122"/>
              </a:rPr>
              <a:t>测试床等</a:t>
            </a:r>
            <a:endParaRPr lang="zh-CN" sz="1400" b="0" kern="1200" dirty="0">
              <a:solidFill>
                <a:schemeClr val="tx1"/>
              </a:solidFill>
              <a:latin typeface="黑体" pitchFamily="49" charset="-122"/>
              <a:ea typeface="黑体" pitchFamily="49" charset="-122"/>
            </a:endParaRPr>
          </a:p>
          <a:p>
            <a:pPr marL="114300" lvl="1" indent="-114300" algn="l" defTabSz="622300" rtl="0">
              <a:lnSpc>
                <a:spcPct val="90000"/>
              </a:lnSpc>
              <a:spcBef>
                <a:spcPct val="0"/>
              </a:spcBef>
              <a:spcAft>
                <a:spcPct val="20000"/>
              </a:spcAft>
              <a:buChar char="•"/>
            </a:pPr>
            <a:r>
              <a:rPr lang="zh-CN" sz="1400" b="0" kern="1200" baseline="0" dirty="0" smtClean="0">
                <a:solidFill>
                  <a:schemeClr val="tx1"/>
                </a:solidFill>
                <a:latin typeface="黑体" pitchFamily="49" charset="-122"/>
                <a:ea typeface="黑体" pitchFamily="49" charset="-122"/>
              </a:rPr>
              <a:t>安全靶场：</a:t>
            </a:r>
            <a:r>
              <a:rPr lang="zh-CN" altLang="en-US" sz="1400" b="0" kern="1200" baseline="0" dirty="0" smtClean="0">
                <a:solidFill>
                  <a:schemeClr val="tx1"/>
                </a:solidFill>
                <a:latin typeface="黑体" pitchFamily="49" charset="-122"/>
                <a:ea typeface="黑体" pitchFamily="49" charset="-122"/>
              </a:rPr>
              <a:t>美国</a:t>
            </a:r>
            <a:r>
              <a:rPr lang="en-US" altLang="zh-CN" sz="1400" b="0" kern="1200" dirty="0" smtClean="0">
                <a:solidFill>
                  <a:schemeClr val="tx1"/>
                </a:solidFill>
                <a:latin typeface="黑体" pitchFamily="49" charset="-122"/>
                <a:ea typeface="黑体" pitchFamily="49" charset="-122"/>
              </a:rPr>
              <a:t>DHS</a:t>
            </a:r>
            <a:r>
              <a:rPr lang="zh-CN" altLang="en-US" sz="1400" b="0" kern="1200" dirty="0" smtClean="0">
                <a:solidFill>
                  <a:schemeClr val="tx1"/>
                </a:solidFill>
                <a:latin typeface="黑体" pitchFamily="49" charset="-122"/>
                <a:ea typeface="黑体" pitchFamily="49" charset="-122"/>
              </a:rPr>
              <a:t>工控网络安全靶场等</a:t>
            </a:r>
            <a:endParaRPr lang="en-US" altLang="zh-CN" sz="1400" b="0" kern="1200" dirty="0" smtClean="0">
              <a:solidFill>
                <a:schemeClr val="tx1"/>
              </a:solidFill>
              <a:latin typeface="黑体" pitchFamily="49" charset="-122"/>
              <a:ea typeface="黑体" pitchFamily="49" charset="-122"/>
            </a:endParaRPr>
          </a:p>
          <a:p>
            <a:pPr marL="114300" lvl="1" indent="-114300" defTabSz="622300">
              <a:lnSpc>
                <a:spcPct val="90000"/>
              </a:lnSpc>
              <a:spcAft>
                <a:spcPct val="20000"/>
              </a:spcAft>
              <a:buChar char="•"/>
            </a:pPr>
            <a:r>
              <a:rPr lang="en-US" altLang="zh-CN" sz="1400" b="1" dirty="0" smtClean="0">
                <a:solidFill>
                  <a:srgbClr val="FF0000"/>
                </a:solidFill>
                <a:latin typeface="黑体" pitchFamily="49" charset="-122"/>
                <a:ea typeface="黑体" pitchFamily="49" charset="-122"/>
              </a:rPr>
              <a:t>2017</a:t>
            </a:r>
            <a:r>
              <a:rPr lang="zh-CN" altLang="zh-CN" sz="1400" b="1" dirty="0" smtClean="0">
                <a:solidFill>
                  <a:srgbClr val="FF0000"/>
                </a:solidFill>
                <a:latin typeface="黑体" pitchFamily="49" charset="-122"/>
                <a:ea typeface="黑体" pitchFamily="49" charset="-122"/>
              </a:rPr>
              <a:t>年</a:t>
            </a:r>
            <a:r>
              <a:rPr lang="en-US" altLang="zh-CN" sz="1400" b="1" dirty="0">
                <a:solidFill>
                  <a:srgbClr val="FF0000"/>
                </a:solidFill>
                <a:latin typeface="黑体" pitchFamily="49" charset="-122"/>
                <a:ea typeface="黑体" pitchFamily="49" charset="-122"/>
              </a:rPr>
              <a:t>4</a:t>
            </a:r>
            <a:r>
              <a:rPr lang="zh-CN" altLang="zh-CN" sz="1400" b="1" dirty="0">
                <a:solidFill>
                  <a:srgbClr val="FF0000"/>
                </a:solidFill>
                <a:latin typeface="黑体" pitchFamily="49" charset="-122"/>
                <a:ea typeface="黑体" pitchFamily="49" charset="-122"/>
              </a:rPr>
              <a:t>月</a:t>
            </a:r>
            <a:r>
              <a:rPr lang="zh-CN" altLang="zh-CN" sz="1400" dirty="0">
                <a:solidFill>
                  <a:schemeClr val="tx1"/>
                </a:solidFill>
                <a:latin typeface="黑体" pitchFamily="49" charset="-122"/>
                <a:ea typeface="黑体" pitchFamily="49" charset="-122"/>
              </a:rPr>
              <a:t>，北约网络合作防御卓越中心组织了代号为</a:t>
            </a:r>
            <a:r>
              <a:rPr lang="en-US" altLang="zh-CN" sz="1400" dirty="0">
                <a:solidFill>
                  <a:schemeClr val="tx1"/>
                </a:solidFill>
                <a:latin typeface="黑体" pitchFamily="49" charset="-122"/>
                <a:ea typeface="黑体" pitchFamily="49" charset="-122"/>
              </a:rPr>
              <a:t>“</a:t>
            </a:r>
            <a:r>
              <a:rPr lang="zh-CN" altLang="zh-CN" sz="1400" dirty="0">
                <a:solidFill>
                  <a:schemeClr val="tx1"/>
                </a:solidFill>
                <a:latin typeface="黑体" pitchFamily="49" charset="-122"/>
                <a:ea typeface="黑体" pitchFamily="49" charset="-122"/>
              </a:rPr>
              <a:t>锁盾</a:t>
            </a:r>
            <a:r>
              <a:rPr lang="en-US" altLang="zh-CN" sz="1400" dirty="0">
                <a:solidFill>
                  <a:schemeClr val="tx1"/>
                </a:solidFill>
                <a:latin typeface="黑体" pitchFamily="49" charset="-122"/>
                <a:ea typeface="黑体" pitchFamily="49" charset="-122"/>
              </a:rPr>
              <a:t>”</a:t>
            </a:r>
            <a:r>
              <a:rPr lang="zh-CN" altLang="zh-CN" sz="1400" dirty="0">
                <a:solidFill>
                  <a:schemeClr val="tx1"/>
                </a:solidFill>
                <a:latin typeface="黑体" pitchFamily="49" charset="-122"/>
                <a:ea typeface="黑体" pitchFamily="49" charset="-122"/>
              </a:rPr>
              <a:t>（</a:t>
            </a:r>
            <a:r>
              <a:rPr lang="en-US" altLang="zh-CN" sz="1400" dirty="0">
                <a:solidFill>
                  <a:schemeClr val="tx1"/>
                </a:solidFill>
                <a:latin typeface="黑体" pitchFamily="49" charset="-122"/>
                <a:ea typeface="黑体" pitchFamily="49" charset="-122"/>
              </a:rPr>
              <a:t>Locked Shields</a:t>
            </a:r>
            <a:r>
              <a:rPr lang="zh-CN" altLang="zh-CN" sz="1400" dirty="0">
                <a:solidFill>
                  <a:schemeClr val="tx1"/>
                </a:solidFill>
                <a:latin typeface="黑体" pitchFamily="49" charset="-122"/>
                <a:ea typeface="黑体" pitchFamily="49" charset="-122"/>
              </a:rPr>
              <a:t>）的网络防御演习，重点放在保护关键服务和关键基础设施上。</a:t>
            </a:r>
            <a:endParaRPr lang="en-US" altLang="zh-CN" sz="1400" dirty="0">
              <a:solidFill>
                <a:schemeClr val="tx1"/>
              </a:solidFill>
              <a:latin typeface="黑体" pitchFamily="49" charset="-122"/>
              <a:ea typeface="黑体" pitchFamily="49" charset="-122"/>
            </a:endParaRPr>
          </a:p>
          <a:p>
            <a:pPr marL="114300" lvl="1" indent="-114300" algn="l" defTabSz="622300" rtl="0">
              <a:lnSpc>
                <a:spcPct val="90000"/>
              </a:lnSpc>
              <a:spcBef>
                <a:spcPct val="0"/>
              </a:spcBef>
              <a:spcAft>
                <a:spcPct val="20000"/>
              </a:spcAft>
              <a:buChar char="•"/>
            </a:pPr>
            <a:endParaRPr lang="zh-CN" sz="1400" b="0" kern="1200" dirty="0">
              <a:solidFill>
                <a:schemeClr val="tx1"/>
              </a:solidFill>
              <a:latin typeface="黑体" pitchFamily="49" charset="-122"/>
              <a:ea typeface="黑体" pitchFamily="49" charset="-122"/>
            </a:endParaRPr>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19</a:t>
            </a:fld>
            <a:endParaRPr lang="en-US" altLang="zh-CN"/>
          </a:p>
        </p:txBody>
      </p:sp>
      <p:pic>
        <p:nvPicPr>
          <p:cNvPr id="14" name="Picture 13"/>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128982" y="4160520"/>
            <a:ext cx="3235524" cy="200470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5" name="Picture 5" descr="]S}[Z_(T@Y3CBTRG{]RKXCE"/>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128982" y="4856425"/>
            <a:ext cx="3235524" cy="1812845"/>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17" name="AutoShape 4" descr="ORNL's main campu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lstStyle/>
          <a:p>
            <a:endParaRPr lang="zh-CN" altLang="en-US"/>
          </a:p>
        </p:txBody>
      </p:sp>
    </p:spTree>
    <p:extLst>
      <p:ext uri="{BB962C8B-B14F-4D97-AF65-F5344CB8AC3E}">
        <p14:creationId xmlns:p14="http://schemas.microsoft.com/office/powerpoint/2010/main" xmlns="" val="228262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wipe(left)">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par>
                                <p:cTn id="22" presetID="22" presetClass="entr" presetSubtype="8" fill="hold" nodeType="withEffect">
                                  <p:stCondLst>
                                    <p:cond delay="0"/>
                                  </p:stCondLst>
                                  <p:childTnLst>
                                    <p:set>
                                      <p:cBhvr>
                                        <p:cTn id="23" dur="1" fill="hold">
                                          <p:stCondLst>
                                            <p:cond delay="0"/>
                                          </p:stCondLst>
                                        </p:cTn>
                                        <p:tgtEl>
                                          <p:spTgt spid="1029"/>
                                        </p:tgtEl>
                                        <p:attrNameLst>
                                          <p:attrName>style.visibility</p:attrName>
                                        </p:attrNameLst>
                                      </p:cBhvr>
                                      <p:to>
                                        <p:strVal val="visible"/>
                                      </p:to>
                                    </p:set>
                                    <p:animEffect transition="in" filter="wipe(left)">
                                      <p:cBhvr>
                                        <p:cTn id="24" dur="500"/>
                                        <p:tgtEl>
                                          <p:spTgt spid="102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par>
                                <p:cTn id="33" presetID="22" presetClass="entr" presetSubtype="8"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left)">
                                      <p:cBhvr>
                                        <p:cTn id="35" dur="500"/>
                                        <p:tgtEl>
                                          <p:spTgt spid="16"/>
                                        </p:tgtEl>
                                      </p:cBhvr>
                                    </p:animEffect>
                                  </p:childTnLst>
                                </p:cTn>
                              </p:par>
                              <p:par>
                                <p:cTn id="36" presetID="22" presetClass="entr" presetSubtype="8"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left)">
                                      <p:cBhvr>
                                        <p:cTn id="38" dur="500"/>
                                        <p:tgtEl>
                                          <p:spTgt spid="14"/>
                                        </p:tgtEl>
                                      </p:cBhvr>
                                    </p:animEffect>
                                  </p:childTnLst>
                                </p:cTn>
                              </p:par>
                              <p:par>
                                <p:cTn id="39" presetID="22" presetClass="entr" presetSubtype="8"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left)">
                                      <p:cBhvr>
                                        <p:cTn id="4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noChangeArrowheads="1"/>
          </p:cNvSpPr>
          <p:nvPr>
            <p:ph type="title" idx="4294967295"/>
          </p:nvPr>
        </p:nvSpPr>
        <p:spPr>
          <a:xfrm>
            <a:off x="457200" y="892175"/>
            <a:ext cx="8229600" cy="808038"/>
          </a:xfrm>
          <a:noFill/>
        </p:spPr>
        <p:txBody>
          <a:bodyPr/>
          <a:lstStyle/>
          <a:p>
            <a:pPr eaLnBrk="1" hangingPunct="1"/>
            <a:r>
              <a:rPr lang="zh-CN" altLang="en-US" smtClean="0"/>
              <a:t>内容提要</a:t>
            </a:r>
          </a:p>
        </p:txBody>
      </p:sp>
      <p:sp>
        <p:nvSpPr>
          <p:cNvPr id="18436" name="Line 11"/>
          <p:cNvSpPr>
            <a:spLocks noChangeShapeType="1"/>
          </p:cNvSpPr>
          <p:nvPr/>
        </p:nvSpPr>
        <p:spPr bwMode="auto">
          <a:xfrm flipV="1">
            <a:off x="2268538" y="2921000"/>
            <a:ext cx="4773612" cy="3175"/>
          </a:xfrm>
          <a:prstGeom prst="line">
            <a:avLst/>
          </a:prstGeom>
          <a:noFill/>
          <a:ln w="25400">
            <a:solidFill>
              <a:srgbClr val="365164"/>
            </a:solidFill>
            <a:prstDash val="sysDot"/>
            <a:bevel/>
            <a:tailEnd type="oval" w="med" len="med"/>
          </a:ln>
          <a:extLst>
            <a:ext uri="{909E8E84-426E-40DD-AFC4-6F175D3DCCD1}">
              <a14:hiddenFill xmlns:a14="http://schemas.microsoft.com/office/drawing/2010/main" xmlns="">
                <a:noFill/>
              </a14:hiddenFill>
            </a:ext>
          </a:extLst>
        </p:spPr>
        <p:txBody>
          <a:bodyPr rot="10800000" wrap="none" anchor="ctr"/>
          <a:lstStyle/>
          <a:p>
            <a:endParaRPr lang="en-US"/>
          </a:p>
        </p:txBody>
      </p:sp>
      <p:sp>
        <p:nvSpPr>
          <p:cNvPr id="18437" name="Text Box 12"/>
          <p:cNvSpPr>
            <a:spLocks noChangeArrowheads="1"/>
          </p:cNvSpPr>
          <p:nvPr/>
        </p:nvSpPr>
        <p:spPr bwMode="auto">
          <a:xfrm>
            <a:off x="2627313" y="2276475"/>
            <a:ext cx="387798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r>
              <a:rPr lang="zh-CN" altLang="en-US" sz="3200" dirty="0" smtClean="0">
                <a:solidFill>
                  <a:srgbClr val="FF0000"/>
                </a:solidFill>
                <a:latin typeface="黑体" panose="02010609060101010101" pitchFamily="49" charset="-122"/>
                <a:ea typeface="黑体" panose="02010609060101010101" pitchFamily="49" charset="-122"/>
                <a:sym typeface="黑体" panose="02010609060101010101" pitchFamily="49" charset="-122"/>
              </a:rPr>
              <a:t>项目背景与研究意义</a:t>
            </a:r>
            <a:endParaRPr lang="zh-CN" altLang="en-US" sz="3200" dirty="0">
              <a:solidFill>
                <a:srgbClr val="FF0000"/>
              </a:solidFill>
              <a:latin typeface="黑体" panose="02010609060101010101" pitchFamily="49" charset="-122"/>
              <a:ea typeface="黑体" panose="02010609060101010101" pitchFamily="49" charset="-122"/>
              <a:sym typeface="黑体" panose="02010609060101010101" pitchFamily="49" charset="-122"/>
            </a:endParaRPr>
          </a:p>
        </p:txBody>
      </p:sp>
      <p:sp>
        <p:nvSpPr>
          <p:cNvPr id="18439" name="Line 14"/>
          <p:cNvSpPr>
            <a:spLocks noChangeShapeType="1"/>
          </p:cNvSpPr>
          <p:nvPr/>
        </p:nvSpPr>
        <p:spPr bwMode="auto">
          <a:xfrm flipV="1">
            <a:off x="2339975" y="3870325"/>
            <a:ext cx="4702175" cy="17463"/>
          </a:xfrm>
          <a:prstGeom prst="line">
            <a:avLst/>
          </a:prstGeom>
          <a:noFill/>
          <a:ln w="25400">
            <a:solidFill>
              <a:srgbClr val="365164"/>
            </a:solidFill>
            <a:prstDash val="sysDot"/>
            <a:bevel/>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8440" name="Text Box 15"/>
          <p:cNvSpPr>
            <a:spLocks noChangeArrowheads="1"/>
          </p:cNvSpPr>
          <p:nvPr/>
        </p:nvSpPr>
        <p:spPr bwMode="auto">
          <a:xfrm>
            <a:off x="2627313" y="3284538"/>
            <a:ext cx="387798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buFont typeface="Arial" panose="020B0604020202020204" pitchFamily="34" charset="0"/>
              <a:buNone/>
            </a:pPr>
            <a:r>
              <a:rPr lang="zh-CN" altLang="en-US" sz="3200" dirty="0">
                <a:latin typeface="黑体" panose="02010609060101010101" pitchFamily="49" charset="-122"/>
                <a:ea typeface="黑体" panose="02010609060101010101" pitchFamily="49" charset="-122"/>
                <a:sym typeface="黑体" panose="02010609060101010101" pitchFamily="49" charset="-122"/>
              </a:rPr>
              <a:t>现状分析</a:t>
            </a:r>
            <a:r>
              <a:rPr lang="zh-CN" altLang="en-US" sz="3200" dirty="0" smtClean="0">
                <a:latin typeface="黑体" panose="02010609060101010101" pitchFamily="49" charset="-122"/>
                <a:ea typeface="黑体" panose="02010609060101010101" pitchFamily="49" charset="-122"/>
                <a:sym typeface="黑体" panose="02010609060101010101" pitchFamily="49" charset="-122"/>
              </a:rPr>
              <a:t>与</a:t>
            </a:r>
            <a:r>
              <a:rPr lang="zh-CN" altLang="en-US" sz="3200" dirty="0">
                <a:latin typeface="黑体" panose="02010609060101010101" pitchFamily="49" charset="-122"/>
                <a:ea typeface="黑体" panose="02010609060101010101" pitchFamily="49" charset="-122"/>
                <a:sym typeface="黑体" panose="02010609060101010101" pitchFamily="49" charset="-122"/>
              </a:rPr>
              <a:t>主要问题</a:t>
            </a:r>
          </a:p>
        </p:txBody>
      </p:sp>
      <p:sp>
        <p:nvSpPr>
          <p:cNvPr id="18442" name="Line 11"/>
          <p:cNvSpPr>
            <a:spLocks noChangeShapeType="1"/>
          </p:cNvSpPr>
          <p:nvPr/>
        </p:nvSpPr>
        <p:spPr bwMode="auto">
          <a:xfrm flipV="1">
            <a:off x="2273300" y="4865613"/>
            <a:ext cx="4773613" cy="3175"/>
          </a:xfrm>
          <a:prstGeom prst="line">
            <a:avLst/>
          </a:prstGeom>
          <a:noFill/>
          <a:ln w="25400">
            <a:solidFill>
              <a:srgbClr val="365164"/>
            </a:solidFill>
            <a:prstDash val="sysDot"/>
            <a:bevel/>
            <a:tailEnd type="oval" w="med" len="med"/>
          </a:ln>
          <a:extLst>
            <a:ext uri="{909E8E84-426E-40DD-AFC4-6F175D3DCCD1}">
              <a14:hiddenFill xmlns:a14="http://schemas.microsoft.com/office/drawing/2010/main" xmlns="">
                <a:noFill/>
              </a14:hiddenFill>
            </a:ext>
          </a:extLst>
        </p:spPr>
        <p:txBody>
          <a:bodyPr rot="10800000" wrap="none" anchor="ctr"/>
          <a:lstStyle/>
          <a:p>
            <a:endParaRPr lang="en-US"/>
          </a:p>
        </p:txBody>
      </p:sp>
      <p:sp>
        <p:nvSpPr>
          <p:cNvPr id="18443" name="Text Box 12"/>
          <p:cNvSpPr>
            <a:spLocks noChangeArrowheads="1"/>
          </p:cNvSpPr>
          <p:nvPr/>
        </p:nvSpPr>
        <p:spPr bwMode="auto">
          <a:xfrm>
            <a:off x="2632075" y="4221088"/>
            <a:ext cx="387798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buFont typeface="Arial" panose="020B0604020202020204" pitchFamily="34" charset="0"/>
              <a:buNone/>
            </a:pPr>
            <a:r>
              <a:rPr lang="zh-CN" altLang="en-US" sz="3200" dirty="0" smtClean="0">
                <a:latin typeface="黑体" panose="02010609060101010101" pitchFamily="49" charset="-122"/>
                <a:ea typeface="黑体" panose="02010609060101010101" pitchFamily="49" charset="-122"/>
                <a:sym typeface="黑体" panose="02010609060101010101" pitchFamily="49" charset="-122"/>
              </a:rPr>
              <a:t>应对策略与主要建议</a:t>
            </a:r>
            <a:endParaRPr lang="zh-CN" altLang="en-US" sz="3200" dirty="0">
              <a:latin typeface="黑体" panose="02010609060101010101" pitchFamily="49" charset="-122"/>
              <a:ea typeface="黑体" panose="02010609060101010101" pitchFamily="49" charset="-122"/>
              <a:sym typeface="黑体" panose="02010609060101010101" pitchFamily="49" charset="-122"/>
            </a:endParaRPr>
          </a:p>
        </p:txBody>
      </p:sp>
      <p:grpSp>
        <p:nvGrpSpPr>
          <p:cNvPr id="60" name="组合 92"/>
          <p:cNvGrpSpPr/>
          <p:nvPr/>
        </p:nvGrpSpPr>
        <p:grpSpPr bwMode="auto">
          <a:xfrm>
            <a:off x="1907704" y="4221584"/>
            <a:ext cx="731838" cy="657225"/>
            <a:chOff x="0" y="0"/>
            <a:chExt cx="762000" cy="684856"/>
          </a:xfrm>
        </p:grpSpPr>
        <p:grpSp>
          <p:nvGrpSpPr>
            <p:cNvPr id="61" name="Group 3"/>
            <p:cNvGrpSpPr/>
            <p:nvPr/>
          </p:nvGrpSpPr>
          <p:grpSpPr bwMode="auto">
            <a:xfrm>
              <a:off x="0" y="0"/>
              <a:ext cx="762000" cy="684856"/>
              <a:chOff x="0" y="0"/>
              <a:chExt cx="1549" cy="1391"/>
            </a:xfrm>
          </p:grpSpPr>
          <p:sp>
            <p:nvSpPr>
              <p:cNvPr id="63" name="AutoShape 4"/>
              <p:cNvSpPr>
                <a:spLocks noChangeArrowheads="1"/>
              </p:cNvSpPr>
              <p:nvPr/>
            </p:nvSpPr>
            <p:spPr bwMode="auto">
              <a:xfrm>
                <a:off x="13" y="0"/>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64" name="AutoShape 5"/>
              <p:cNvSpPr>
                <a:spLocks noChangeArrowheads="1"/>
              </p:cNvSpPr>
              <p:nvPr/>
            </p:nvSpPr>
            <p:spPr bwMode="auto">
              <a:xfrm>
                <a:off x="0" y="64"/>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65" name="AutoShape 6"/>
              <p:cNvSpPr>
                <a:spLocks noChangeArrowheads="1"/>
              </p:cNvSpPr>
              <p:nvPr/>
            </p:nvSpPr>
            <p:spPr bwMode="auto">
              <a:xfrm>
                <a:off x="87" y="118"/>
                <a:ext cx="1352" cy="1165"/>
              </a:xfrm>
              <a:prstGeom prst="hexagon">
                <a:avLst>
                  <a:gd name="adj" fmla="val 28889"/>
                  <a:gd name="vf" fmla="val 115470"/>
                </a:avLst>
              </a:prstGeom>
              <a:gradFill rotWithShape="1">
                <a:gsLst>
                  <a:gs pos="0">
                    <a:srgbClr val="133E65"/>
                  </a:gs>
                  <a:gs pos="100000">
                    <a:srgbClr val="2885DA"/>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62" name="Text Box 13"/>
            <p:cNvSpPr>
              <a:spLocks noChangeArrowheads="1"/>
            </p:cNvSpPr>
            <p:nvPr/>
          </p:nvSpPr>
          <p:spPr bwMode="auto">
            <a:xfrm>
              <a:off x="195647" y="119105"/>
              <a:ext cx="354177" cy="481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3</a:t>
              </a:r>
              <a:endParaRPr lang="zh-CN" altLang="en-US" b="0" dirty="0">
                <a:latin typeface="Arial" panose="020B0604020202020204" pitchFamily="34" charset="0"/>
                <a:sym typeface="Calibri" panose="020F0502020204030204" pitchFamily="34" charset="0"/>
              </a:endParaRPr>
            </a:p>
          </p:txBody>
        </p:sp>
      </p:grpSp>
      <p:grpSp>
        <p:nvGrpSpPr>
          <p:cNvPr id="42" name="组合 93"/>
          <p:cNvGrpSpPr/>
          <p:nvPr/>
        </p:nvGrpSpPr>
        <p:grpSpPr bwMode="auto">
          <a:xfrm>
            <a:off x="1907704" y="2358777"/>
            <a:ext cx="731837" cy="638175"/>
            <a:chOff x="0" y="0"/>
            <a:chExt cx="762000" cy="665162"/>
          </a:xfrm>
        </p:grpSpPr>
        <p:grpSp>
          <p:nvGrpSpPr>
            <p:cNvPr id="43" name="Group 7"/>
            <p:cNvGrpSpPr/>
            <p:nvPr/>
          </p:nvGrpSpPr>
          <p:grpSpPr bwMode="auto">
            <a:xfrm>
              <a:off x="0" y="0"/>
              <a:ext cx="762000" cy="665162"/>
              <a:chOff x="0" y="0"/>
              <a:chExt cx="1549" cy="1351"/>
            </a:xfrm>
          </p:grpSpPr>
          <p:sp>
            <p:nvSpPr>
              <p:cNvPr id="45" name="AutoShape 8"/>
              <p:cNvSpPr>
                <a:spLocks noChangeArrowheads="1"/>
              </p:cNvSpPr>
              <p:nvPr/>
            </p:nvSpPr>
            <p:spPr bwMode="auto">
              <a:xfrm>
                <a:off x="13" y="24"/>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46" name="AutoShape 9"/>
              <p:cNvSpPr>
                <a:spLocks noChangeArrowheads="1"/>
              </p:cNvSpPr>
              <p:nvPr/>
            </p:nvSpPr>
            <p:spPr bwMode="auto">
              <a:xfrm>
                <a:off x="0" y="0"/>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47" name="AutoShape 10"/>
              <p:cNvSpPr>
                <a:spLocks noChangeArrowheads="1"/>
              </p:cNvSpPr>
              <p:nvPr/>
            </p:nvSpPr>
            <p:spPr bwMode="auto">
              <a:xfrm>
                <a:off x="87" y="81"/>
                <a:ext cx="1352" cy="1169"/>
              </a:xfrm>
              <a:prstGeom prst="hexagon">
                <a:avLst>
                  <a:gd name="adj" fmla="val 28892"/>
                  <a:gd name="vf" fmla="val 115470"/>
                </a:avLst>
              </a:prstGeom>
              <a:gradFill rotWithShape="1">
                <a:gsLst>
                  <a:gs pos="0">
                    <a:srgbClr val="3D356E"/>
                  </a:gs>
                  <a:gs pos="100000">
                    <a:srgbClr val="8472EE"/>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44" name="Text Box 16"/>
            <p:cNvSpPr>
              <a:spLocks noChangeArrowheads="1"/>
            </p:cNvSpPr>
            <p:nvPr/>
          </p:nvSpPr>
          <p:spPr bwMode="auto">
            <a:xfrm>
              <a:off x="195646" y="97623"/>
              <a:ext cx="354178" cy="48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1</a:t>
              </a:r>
              <a:endParaRPr lang="zh-CN" altLang="en-US" b="0" dirty="0">
                <a:latin typeface="Arial" panose="020B0604020202020204" pitchFamily="34" charset="0"/>
                <a:sym typeface="Calibri" panose="020F0502020204030204" pitchFamily="34" charset="0"/>
              </a:endParaRPr>
            </a:p>
          </p:txBody>
        </p:sp>
      </p:grpSp>
      <p:grpSp>
        <p:nvGrpSpPr>
          <p:cNvPr id="48" name="组合 92"/>
          <p:cNvGrpSpPr/>
          <p:nvPr/>
        </p:nvGrpSpPr>
        <p:grpSpPr bwMode="auto">
          <a:xfrm>
            <a:off x="1907704" y="3275831"/>
            <a:ext cx="731838" cy="657225"/>
            <a:chOff x="0" y="0"/>
            <a:chExt cx="762000" cy="684856"/>
          </a:xfrm>
        </p:grpSpPr>
        <p:grpSp>
          <p:nvGrpSpPr>
            <p:cNvPr id="49" name="Group 3"/>
            <p:cNvGrpSpPr/>
            <p:nvPr/>
          </p:nvGrpSpPr>
          <p:grpSpPr bwMode="auto">
            <a:xfrm>
              <a:off x="0" y="0"/>
              <a:ext cx="762000" cy="684856"/>
              <a:chOff x="0" y="0"/>
              <a:chExt cx="1549" cy="1391"/>
            </a:xfrm>
          </p:grpSpPr>
          <p:sp>
            <p:nvSpPr>
              <p:cNvPr id="51" name="AutoShape 4"/>
              <p:cNvSpPr>
                <a:spLocks noChangeArrowheads="1"/>
              </p:cNvSpPr>
              <p:nvPr/>
            </p:nvSpPr>
            <p:spPr bwMode="auto">
              <a:xfrm>
                <a:off x="13" y="0"/>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2" name="AutoShape 5"/>
              <p:cNvSpPr>
                <a:spLocks noChangeArrowheads="1"/>
              </p:cNvSpPr>
              <p:nvPr/>
            </p:nvSpPr>
            <p:spPr bwMode="auto">
              <a:xfrm>
                <a:off x="0" y="64"/>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3" name="AutoShape 6"/>
              <p:cNvSpPr>
                <a:spLocks noChangeArrowheads="1"/>
              </p:cNvSpPr>
              <p:nvPr/>
            </p:nvSpPr>
            <p:spPr bwMode="auto">
              <a:xfrm>
                <a:off x="87" y="118"/>
                <a:ext cx="1352" cy="1165"/>
              </a:xfrm>
              <a:prstGeom prst="hexagon">
                <a:avLst>
                  <a:gd name="adj" fmla="val 28889"/>
                  <a:gd name="vf" fmla="val 115470"/>
                </a:avLst>
              </a:prstGeom>
              <a:gradFill rotWithShape="1">
                <a:gsLst>
                  <a:gs pos="0">
                    <a:srgbClr val="133E65"/>
                  </a:gs>
                  <a:gs pos="100000">
                    <a:srgbClr val="2885DA"/>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50" name="Text Box 13"/>
            <p:cNvSpPr>
              <a:spLocks noChangeArrowheads="1"/>
            </p:cNvSpPr>
            <p:nvPr/>
          </p:nvSpPr>
          <p:spPr bwMode="auto">
            <a:xfrm>
              <a:off x="195647" y="119105"/>
              <a:ext cx="354177" cy="481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2</a:t>
              </a:r>
              <a:endParaRPr lang="zh-CN" altLang="en-US" b="0" dirty="0">
                <a:latin typeface="Arial" panose="020B0604020202020204" pitchFamily="34" charset="0"/>
                <a:sym typeface="Calibri" panose="020F0502020204030204" pitchFamily="34" charset="0"/>
              </a:endParaRPr>
            </a:p>
          </p:txBody>
        </p:sp>
      </p:grpSp>
      <p:grpSp>
        <p:nvGrpSpPr>
          <p:cNvPr id="35" name="组合 93"/>
          <p:cNvGrpSpPr/>
          <p:nvPr/>
        </p:nvGrpSpPr>
        <p:grpSpPr bwMode="auto">
          <a:xfrm>
            <a:off x="1895947" y="3294881"/>
            <a:ext cx="731837" cy="638175"/>
            <a:chOff x="0" y="0"/>
            <a:chExt cx="762000" cy="665162"/>
          </a:xfrm>
        </p:grpSpPr>
        <p:grpSp>
          <p:nvGrpSpPr>
            <p:cNvPr id="36" name="Group 7"/>
            <p:cNvGrpSpPr/>
            <p:nvPr/>
          </p:nvGrpSpPr>
          <p:grpSpPr bwMode="auto">
            <a:xfrm>
              <a:off x="0" y="0"/>
              <a:ext cx="762000" cy="665162"/>
              <a:chOff x="0" y="0"/>
              <a:chExt cx="1549" cy="1351"/>
            </a:xfrm>
          </p:grpSpPr>
          <p:sp>
            <p:nvSpPr>
              <p:cNvPr id="38" name="AutoShape 8"/>
              <p:cNvSpPr>
                <a:spLocks noChangeArrowheads="1"/>
              </p:cNvSpPr>
              <p:nvPr/>
            </p:nvSpPr>
            <p:spPr bwMode="auto">
              <a:xfrm>
                <a:off x="13" y="24"/>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39" name="AutoShape 9"/>
              <p:cNvSpPr>
                <a:spLocks noChangeArrowheads="1"/>
              </p:cNvSpPr>
              <p:nvPr/>
            </p:nvSpPr>
            <p:spPr bwMode="auto">
              <a:xfrm>
                <a:off x="0" y="0"/>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40" name="AutoShape 10"/>
              <p:cNvSpPr>
                <a:spLocks noChangeArrowheads="1"/>
              </p:cNvSpPr>
              <p:nvPr/>
            </p:nvSpPr>
            <p:spPr bwMode="auto">
              <a:xfrm>
                <a:off x="87" y="81"/>
                <a:ext cx="1352" cy="1169"/>
              </a:xfrm>
              <a:prstGeom prst="hexagon">
                <a:avLst>
                  <a:gd name="adj" fmla="val 28892"/>
                  <a:gd name="vf" fmla="val 115470"/>
                </a:avLst>
              </a:prstGeom>
              <a:gradFill rotWithShape="1">
                <a:gsLst>
                  <a:gs pos="0">
                    <a:srgbClr val="3D356E"/>
                  </a:gs>
                  <a:gs pos="100000">
                    <a:srgbClr val="8472EE"/>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37" name="Text Box 16"/>
            <p:cNvSpPr>
              <a:spLocks noChangeArrowheads="1"/>
            </p:cNvSpPr>
            <p:nvPr/>
          </p:nvSpPr>
          <p:spPr bwMode="auto">
            <a:xfrm>
              <a:off x="195646" y="97623"/>
              <a:ext cx="354178" cy="48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2</a:t>
              </a:r>
              <a:endParaRPr lang="zh-CN" altLang="en-US" b="0" dirty="0">
                <a:latin typeface="Arial" panose="020B0604020202020204" pitchFamily="34" charset="0"/>
                <a:sym typeface="Calibri" panose="020F0502020204030204" pitchFamily="34" charset="0"/>
              </a:endParaRPr>
            </a:p>
          </p:txBody>
        </p:sp>
      </p:grpSp>
      <p:grpSp>
        <p:nvGrpSpPr>
          <p:cNvPr id="41" name="组合 92"/>
          <p:cNvGrpSpPr/>
          <p:nvPr/>
        </p:nvGrpSpPr>
        <p:grpSpPr bwMode="auto">
          <a:xfrm>
            <a:off x="1907704" y="2348880"/>
            <a:ext cx="731838" cy="657225"/>
            <a:chOff x="0" y="0"/>
            <a:chExt cx="762000" cy="684856"/>
          </a:xfrm>
        </p:grpSpPr>
        <p:grpSp>
          <p:nvGrpSpPr>
            <p:cNvPr id="54" name="Group 3"/>
            <p:cNvGrpSpPr/>
            <p:nvPr/>
          </p:nvGrpSpPr>
          <p:grpSpPr bwMode="auto">
            <a:xfrm>
              <a:off x="0" y="0"/>
              <a:ext cx="762000" cy="684856"/>
              <a:chOff x="0" y="0"/>
              <a:chExt cx="1549" cy="1391"/>
            </a:xfrm>
          </p:grpSpPr>
          <p:sp>
            <p:nvSpPr>
              <p:cNvPr id="56" name="AutoShape 4"/>
              <p:cNvSpPr>
                <a:spLocks noChangeArrowheads="1"/>
              </p:cNvSpPr>
              <p:nvPr/>
            </p:nvSpPr>
            <p:spPr bwMode="auto">
              <a:xfrm>
                <a:off x="13" y="0"/>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7" name="AutoShape 5"/>
              <p:cNvSpPr>
                <a:spLocks noChangeArrowheads="1"/>
              </p:cNvSpPr>
              <p:nvPr/>
            </p:nvSpPr>
            <p:spPr bwMode="auto">
              <a:xfrm>
                <a:off x="0" y="64"/>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8" name="AutoShape 6"/>
              <p:cNvSpPr>
                <a:spLocks noChangeArrowheads="1"/>
              </p:cNvSpPr>
              <p:nvPr/>
            </p:nvSpPr>
            <p:spPr bwMode="auto">
              <a:xfrm>
                <a:off x="87" y="118"/>
                <a:ext cx="1352" cy="1165"/>
              </a:xfrm>
              <a:prstGeom prst="hexagon">
                <a:avLst>
                  <a:gd name="adj" fmla="val 28889"/>
                  <a:gd name="vf" fmla="val 115470"/>
                </a:avLst>
              </a:prstGeom>
              <a:gradFill rotWithShape="1">
                <a:gsLst>
                  <a:gs pos="0">
                    <a:srgbClr val="133E65"/>
                  </a:gs>
                  <a:gs pos="100000">
                    <a:srgbClr val="2885DA"/>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55" name="Text Box 13"/>
            <p:cNvSpPr>
              <a:spLocks noChangeArrowheads="1"/>
            </p:cNvSpPr>
            <p:nvPr/>
          </p:nvSpPr>
          <p:spPr bwMode="auto">
            <a:xfrm>
              <a:off x="195647" y="119105"/>
              <a:ext cx="354177" cy="481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1</a:t>
              </a:r>
              <a:endParaRPr lang="zh-CN" altLang="en-US" b="0" dirty="0">
                <a:latin typeface="Arial" panose="020B0604020202020204" pitchFamily="34" charset="0"/>
                <a:sym typeface="Calibri" panose="020F0502020204030204" pitchFamily="34" charset="0"/>
              </a:endParaRPr>
            </a:p>
          </p:txBody>
        </p:sp>
      </p:grpSp>
    </p:spTree>
    <p:extLst>
      <p:ext uri="{BB962C8B-B14F-4D97-AF65-F5344CB8AC3E}">
        <p14:creationId xmlns:p14="http://schemas.microsoft.com/office/powerpoint/2010/main" xmlns="" val="38496251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txBox="1"/>
          <p:nvPr/>
        </p:nvSpPr>
        <p:spPr>
          <a:xfrm>
            <a:off x="-53975" y="476754"/>
            <a:ext cx="9144000" cy="765175"/>
          </a:xfrm>
          <a:prstGeom prst="rect">
            <a:avLst/>
          </a:prstGeom>
          <a:noFill/>
          <a:ln w="9525">
            <a:noFill/>
          </a:ln>
        </p:spPr>
        <p:txBody>
          <a:bodyPr anchor="ctr"/>
          <a:lstStyle/>
          <a:p>
            <a:pPr lvl="0" algn="ctr" eaLnBrk="0" hangingPunct="0"/>
            <a:r>
              <a:rPr lang="zh-CN" altLang="en-US" sz="3600" dirty="0" smtClean="0">
                <a:latin typeface="黑体" panose="02010609060101010101" pitchFamily="49" charset="-122"/>
                <a:ea typeface="黑体" panose="02010609060101010101" pitchFamily="49" charset="-122"/>
                <a:cs typeface="+mj-cs"/>
              </a:rPr>
              <a:t>美国：工</a:t>
            </a:r>
            <a:r>
              <a:rPr lang="zh-CN" altLang="en-US" sz="3600" dirty="0">
                <a:latin typeface="黑体" panose="02010609060101010101" pitchFamily="49" charset="-122"/>
                <a:ea typeface="黑体" panose="02010609060101010101" pitchFamily="49" charset="-122"/>
                <a:cs typeface="+mj-cs"/>
              </a:rPr>
              <a:t>控</a:t>
            </a:r>
            <a:r>
              <a:rPr lang="zh-CN" altLang="en-US" sz="3600" dirty="0" smtClean="0">
                <a:latin typeface="黑体" panose="02010609060101010101" pitchFamily="49" charset="-122"/>
                <a:ea typeface="黑体" panose="02010609060101010101" pitchFamily="49" charset="-122"/>
                <a:cs typeface="+mj-cs"/>
              </a:rPr>
              <a:t>安全</a:t>
            </a:r>
            <a:r>
              <a:rPr lang="zh-CN" altLang="en-US" sz="3600" dirty="0">
                <a:latin typeface="黑体" panose="02010609060101010101" pitchFamily="49" charset="-122"/>
                <a:ea typeface="黑体" panose="02010609060101010101" pitchFamily="49" charset="-122"/>
                <a:cs typeface="+mj-cs"/>
              </a:rPr>
              <a:t>保障主要战略</a:t>
            </a: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2110" y="1556845"/>
            <a:ext cx="9048866" cy="388832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7" name="矩形 6"/>
          <p:cNvSpPr/>
          <p:nvPr/>
        </p:nvSpPr>
        <p:spPr>
          <a:xfrm>
            <a:off x="323646" y="5589180"/>
            <a:ext cx="8170491" cy="830997"/>
          </a:xfrm>
          <a:prstGeom prst="rect">
            <a:avLst/>
          </a:prstGeom>
          <a:ln/>
        </p:spPr>
        <p:style>
          <a:lnRef idx="1">
            <a:schemeClr val="dk1"/>
          </a:lnRef>
          <a:fillRef idx="2">
            <a:schemeClr val="dk1"/>
          </a:fillRef>
          <a:effectRef idx="1">
            <a:schemeClr val="dk1"/>
          </a:effectRef>
          <a:fontRef idx="minor">
            <a:schemeClr val="dk1"/>
          </a:fontRef>
        </p:style>
        <p:txBody>
          <a:bodyPr wrap="square">
            <a:spAutoFit/>
          </a:bodyPr>
          <a:lstStyle/>
          <a:p>
            <a:pPr algn="ctr" eaLnBrk="0" hangingPunct="0"/>
            <a:r>
              <a:rPr lang="zh-CN" altLang="en-US" sz="2400" b="1" dirty="0" smtClean="0">
                <a:latin typeface="黑体" panose="02010609060101010101" pitchFamily="49" charset="-122"/>
                <a:ea typeface="黑体" panose="02010609060101010101" pitchFamily="49" charset="-122"/>
              </a:rPr>
              <a:t>美国政府建立由</a:t>
            </a:r>
            <a:r>
              <a:rPr lang="zh-CN" altLang="en-US" sz="2400" b="1" dirty="0" smtClean="0">
                <a:solidFill>
                  <a:srgbClr val="FF0000"/>
                </a:solidFill>
                <a:latin typeface="黑体" panose="02010609060101010101" pitchFamily="49" charset="-122"/>
                <a:ea typeface="黑体" panose="02010609060101010101" pitchFamily="49" charset="-122"/>
              </a:rPr>
              <a:t>国土安全部领导</a:t>
            </a:r>
            <a:r>
              <a:rPr lang="zh-CN" altLang="en-US" sz="2400" b="1" dirty="0" smtClean="0">
                <a:latin typeface="黑体" panose="02010609060101010101" pitchFamily="49" charset="-122"/>
                <a:ea typeface="黑体" panose="02010609060101010101" pitchFamily="49" charset="-122"/>
              </a:rPr>
              <a:t>的监管体系，发布了</a:t>
            </a:r>
            <a:r>
              <a:rPr lang="en-US" altLang="zh-CN" sz="2400" b="1" dirty="0" smtClean="0">
                <a:latin typeface="黑体" panose="02010609060101010101" pitchFamily="49" charset="-122"/>
                <a:ea typeface="黑体" panose="02010609060101010101" pitchFamily="49" charset="-122"/>
              </a:rPr>
              <a:t>SP800</a:t>
            </a:r>
            <a:r>
              <a:rPr lang="zh-CN" altLang="en-US" sz="2400" b="1" dirty="0" smtClean="0">
                <a:latin typeface="黑体" panose="02010609060101010101" pitchFamily="49" charset="-122"/>
                <a:ea typeface="黑体" panose="02010609060101010101" pitchFamily="49" charset="-122"/>
              </a:rPr>
              <a:t>在内的一系列标准，并由</a:t>
            </a:r>
            <a:r>
              <a:rPr lang="zh-CN" altLang="en-US" sz="2400" b="1" dirty="0" smtClean="0">
                <a:solidFill>
                  <a:srgbClr val="FF0000"/>
                </a:solidFill>
                <a:latin typeface="黑体" panose="02010609060101010101" pitchFamily="49" charset="-122"/>
                <a:ea typeface="黑体" panose="02010609060101010101" pitchFamily="49" charset="-122"/>
              </a:rPr>
              <a:t>五大国家实验室</a:t>
            </a:r>
            <a:r>
              <a:rPr lang="zh-CN" altLang="en-US" sz="2400" b="1" dirty="0" smtClean="0">
                <a:latin typeface="黑体" panose="02010609060101010101" pitchFamily="49" charset="-122"/>
                <a:ea typeface="黑体" panose="02010609060101010101" pitchFamily="49" charset="-122"/>
              </a:rPr>
              <a:t>提供技术保障</a:t>
            </a:r>
            <a:endParaRPr lang="en-US" altLang="zh-CN" sz="2400" b="1" dirty="0" smtClean="0">
              <a:latin typeface="黑体" panose="02010609060101010101" pitchFamily="49" charset="-122"/>
              <a:ea typeface="黑体" panose="02010609060101010101" pitchFamily="49" charset="-122"/>
            </a:endParaRPr>
          </a:p>
        </p:txBody>
      </p:sp>
      <p:sp>
        <p:nvSpPr>
          <p:cNvPr id="9" name="矩形 8"/>
          <p:cNvSpPr/>
          <p:nvPr/>
        </p:nvSpPr>
        <p:spPr>
          <a:xfrm>
            <a:off x="629643" y="1772862"/>
            <a:ext cx="7830681" cy="3416320"/>
          </a:xfrm>
          <a:prstGeom prst="rect">
            <a:avLst/>
          </a:prstGeom>
          <a:solidFill>
            <a:srgbClr val="FFFF00"/>
          </a:solidFill>
          <a:ln w="15875">
            <a:solidFill>
              <a:schemeClr val="tx1"/>
            </a:solidFill>
            <a:miter lim="800000"/>
          </a:ln>
        </p:spPr>
        <p:txBody>
          <a:bodyPr wrap="square">
            <a:spAutoFit/>
          </a:bodyPr>
          <a:lstStyle/>
          <a:p>
            <a:pPr algn="just" eaLnBrk="0" hangingPunct="0"/>
            <a:r>
              <a:rPr lang="zh-CN" altLang="en-US" sz="2400" b="1" dirty="0" smtClean="0">
                <a:latin typeface="黑体" panose="02010609060101010101" pitchFamily="49" charset="-122"/>
                <a:ea typeface="黑体" panose="02010609060101010101" pitchFamily="49" charset="-122"/>
              </a:rPr>
              <a:t>特朗普上台后，推出“五大举措”：</a:t>
            </a:r>
            <a:endParaRPr lang="en-US" altLang="zh-CN" sz="2400" b="1" dirty="0" smtClean="0">
              <a:latin typeface="黑体" panose="02010609060101010101" pitchFamily="49" charset="-122"/>
              <a:ea typeface="黑体" panose="02010609060101010101" pitchFamily="49" charset="-122"/>
            </a:endParaRPr>
          </a:p>
          <a:p>
            <a:pPr algn="just"/>
            <a:r>
              <a:rPr lang="en-US" altLang="zh-CN" sz="2400" dirty="0" smtClean="0">
                <a:latin typeface="黑体" pitchFamily="49" charset="-122"/>
                <a:ea typeface="黑体" pitchFamily="49" charset="-122"/>
              </a:rPr>
              <a:t>1. </a:t>
            </a:r>
            <a:r>
              <a:rPr lang="zh-CN" altLang="en-US" sz="2400" dirty="0" smtClean="0">
                <a:latin typeface="黑体" pitchFamily="49" charset="-122"/>
                <a:ea typeface="黑体" pitchFamily="49" charset="-122"/>
              </a:rPr>
              <a:t>建立</a:t>
            </a:r>
            <a:r>
              <a:rPr lang="zh-CN" altLang="en-US" sz="2400" b="1" dirty="0" smtClean="0">
                <a:solidFill>
                  <a:srgbClr val="FF0000"/>
                </a:solidFill>
                <a:latin typeface="黑体" pitchFamily="49" charset="-122"/>
                <a:ea typeface="黑体" pitchFamily="49" charset="-122"/>
              </a:rPr>
              <a:t>网络</a:t>
            </a:r>
            <a:r>
              <a:rPr lang="zh-CN" altLang="en-US" sz="2400" b="1" dirty="0">
                <a:solidFill>
                  <a:srgbClr val="FF0000"/>
                </a:solidFill>
                <a:latin typeface="黑体" pitchFamily="49" charset="-122"/>
                <a:ea typeface="黑体" pitchFamily="49" charset="-122"/>
              </a:rPr>
              <a:t>审查小组</a:t>
            </a:r>
            <a:r>
              <a:rPr lang="zh-CN" altLang="en-US" sz="2400" dirty="0">
                <a:latin typeface="黑体" pitchFamily="49" charset="-122"/>
                <a:ea typeface="黑体" pitchFamily="49" charset="-122"/>
              </a:rPr>
              <a:t>，审查包括关键基础设施在内的美国网络防御的状况。</a:t>
            </a:r>
            <a:endParaRPr lang="en-US" altLang="zh-CN" sz="2400" dirty="0">
              <a:latin typeface="黑体" pitchFamily="49" charset="-122"/>
              <a:ea typeface="黑体" pitchFamily="49" charset="-122"/>
            </a:endParaRPr>
          </a:p>
          <a:p>
            <a:pPr algn="just"/>
            <a:r>
              <a:rPr lang="en-US" altLang="zh-CN" sz="2400" dirty="0" smtClean="0">
                <a:latin typeface="黑体" pitchFamily="49" charset="-122"/>
                <a:ea typeface="黑体" pitchFamily="49" charset="-122"/>
              </a:rPr>
              <a:t>2. </a:t>
            </a:r>
            <a:r>
              <a:rPr lang="zh-CN" altLang="en-US" sz="2400" dirty="0" smtClean="0">
                <a:latin typeface="黑体" pitchFamily="49" charset="-122"/>
                <a:ea typeface="黑体" pitchFamily="49" charset="-122"/>
              </a:rPr>
              <a:t>采取更加</a:t>
            </a:r>
            <a:r>
              <a:rPr lang="zh-CN" altLang="en-US" sz="2400" b="1" dirty="0" smtClean="0">
                <a:solidFill>
                  <a:srgbClr val="FF0000"/>
                </a:solidFill>
                <a:latin typeface="黑体" pitchFamily="49" charset="-122"/>
                <a:ea typeface="黑体" pitchFamily="49" charset="-122"/>
              </a:rPr>
              <a:t>积极的关键</a:t>
            </a:r>
            <a:r>
              <a:rPr lang="zh-CN" altLang="en-US" sz="2400" b="1" dirty="0">
                <a:solidFill>
                  <a:srgbClr val="FF0000"/>
                </a:solidFill>
                <a:latin typeface="黑体" pitchFamily="49" charset="-122"/>
                <a:ea typeface="黑体" pitchFamily="49" charset="-122"/>
              </a:rPr>
              <a:t>基础</a:t>
            </a:r>
            <a:r>
              <a:rPr lang="zh-CN" altLang="en-US" sz="2400" b="1" dirty="0" smtClean="0">
                <a:solidFill>
                  <a:srgbClr val="FF0000"/>
                </a:solidFill>
                <a:latin typeface="黑体" pitchFamily="49" charset="-122"/>
                <a:ea typeface="黑体" pitchFamily="49" charset="-122"/>
              </a:rPr>
              <a:t>设施保护措施</a:t>
            </a:r>
            <a:r>
              <a:rPr lang="zh-CN" altLang="en-US" sz="2400" dirty="0" smtClean="0">
                <a:latin typeface="黑体" pitchFamily="49" charset="-122"/>
                <a:ea typeface="黑体" pitchFamily="49" charset="-122"/>
              </a:rPr>
              <a:t>，</a:t>
            </a:r>
            <a:r>
              <a:rPr lang="zh-CN" altLang="en-US" sz="2400" dirty="0">
                <a:latin typeface="黑体" pitchFamily="49" charset="-122"/>
                <a:ea typeface="黑体" pitchFamily="49" charset="-122"/>
              </a:rPr>
              <a:t>政府将</a:t>
            </a:r>
            <a:r>
              <a:rPr lang="zh-CN" altLang="en-US" sz="2400" dirty="0" smtClean="0">
                <a:latin typeface="黑体" pitchFamily="49" charset="-122"/>
                <a:ea typeface="黑体" pitchFamily="49" charset="-122"/>
              </a:rPr>
              <a:t>公开网络</a:t>
            </a:r>
            <a:r>
              <a:rPr lang="zh-CN" altLang="en-US" sz="2400" dirty="0">
                <a:latin typeface="黑体" pitchFamily="49" charset="-122"/>
                <a:ea typeface="黑体" pitchFamily="49" charset="-122"/>
              </a:rPr>
              <a:t>漏洞，并建立先进的网络攻防</a:t>
            </a:r>
            <a:r>
              <a:rPr lang="zh-CN" altLang="en-US" sz="2400" dirty="0" smtClean="0">
                <a:latin typeface="黑体" pitchFamily="49" charset="-122"/>
                <a:ea typeface="黑体" pitchFamily="49" charset="-122"/>
              </a:rPr>
              <a:t>系统。</a:t>
            </a:r>
            <a:endParaRPr lang="en-US" altLang="zh-CN" sz="2400" dirty="0">
              <a:latin typeface="黑体" pitchFamily="49" charset="-122"/>
              <a:ea typeface="黑体" pitchFamily="49" charset="-122"/>
            </a:endParaRPr>
          </a:p>
          <a:p>
            <a:pPr algn="just"/>
            <a:r>
              <a:rPr lang="en-US" altLang="zh-CN" sz="2400" dirty="0" smtClean="0">
                <a:latin typeface="黑体" pitchFamily="49" charset="-122"/>
                <a:ea typeface="黑体" pitchFamily="49" charset="-122"/>
              </a:rPr>
              <a:t>3. </a:t>
            </a:r>
            <a:r>
              <a:rPr lang="zh-CN" altLang="en-US" sz="2400" dirty="0" smtClean="0">
                <a:latin typeface="黑体" pitchFamily="49" charset="-122"/>
                <a:ea typeface="黑体" pitchFamily="49" charset="-122"/>
              </a:rPr>
              <a:t>在“</a:t>
            </a:r>
            <a:r>
              <a:rPr lang="en-US" altLang="zh-CN" sz="2400" b="1" dirty="0" smtClean="0">
                <a:solidFill>
                  <a:schemeClr val="tx2">
                    <a:lumMod val="60000"/>
                    <a:lumOff val="40000"/>
                  </a:schemeClr>
                </a:solidFill>
                <a:latin typeface="黑体" pitchFamily="49" charset="-122"/>
                <a:ea typeface="黑体" pitchFamily="49" charset="-122"/>
              </a:rPr>
              <a:t>2017</a:t>
            </a:r>
            <a:r>
              <a:rPr lang="zh-CN" altLang="en-US" sz="2400" b="1" dirty="0">
                <a:solidFill>
                  <a:schemeClr val="tx2">
                    <a:lumMod val="60000"/>
                    <a:lumOff val="40000"/>
                  </a:schemeClr>
                </a:solidFill>
                <a:latin typeface="黑体" pitchFamily="49" charset="-122"/>
                <a:ea typeface="黑体" pitchFamily="49" charset="-122"/>
              </a:rPr>
              <a:t>年国防授权</a:t>
            </a:r>
            <a:r>
              <a:rPr lang="zh-CN" altLang="en-US" sz="2400" b="1" dirty="0" smtClean="0">
                <a:solidFill>
                  <a:schemeClr val="tx2">
                    <a:lumMod val="60000"/>
                    <a:lumOff val="40000"/>
                  </a:schemeClr>
                </a:solidFill>
                <a:latin typeface="黑体" pitchFamily="49" charset="-122"/>
                <a:ea typeface="黑体" pitchFamily="49" charset="-122"/>
              </a:rPr>
              <a:t>法案</a:t>
            </a:r>
            <a:r>
              <a:rPr lang="zh-CN" altLang="en-US" sz="2400" dirty="0">
                <a:latin typeface="黑体" pitchFamily="49" charset="-122"/>
                <a:ea typeface="黑体" pitchFamily="49" charset="-122"/>
              </a:rPr>
              <a:t>”</a:t>
            </a:r>
            <a:r>
              <a:rPr lang="zh-CN" altLang="en-US" sz="2400" dirty="0" smtClean="0">
                <a:latin typeface="黑体" pitchFamily="49" charset="-122"/>
                <a:ea typeface="黑体" pitchFamily="49" charset="-122"/>
              </a:rPr>
              <a:t>中提出</a:t>
            </a:r>
            <a:r>
              <a:rPr lang="zh-CN" altLang="en-US" sz="2400" b="1" dirty="0" smtClean="0">
                <a:solidFill>
                  <a:srgbClr val="FF0000"/>
                </a:solidFill>
                <a:latin typeface="黑体" pitchFamily="49" charset="-122"/>
                <a:ea typeface="黑体" pitchFamily="49" charset="-122"/>
              </a:rPr>
              <a:t>进攻性</a:t>
            </a:r>
            <a:r>
              <a:rPr lang="zh-CN" altLang="en-US" sz="2400" b="1" dirty="0">
                <a:solidFill>
                  <a:srgbClr val="FF0000"/>
                </a:solidFill>
                <a:latin typeface="黑体" pitchFamily="49" charset="-122"/>
                <a:ea typeface="黑体" pitchFamily="49" charset="-122"/>
              </a:rPr>
              <a:t>网络</a:t>
            </a:r>
            <a:r>
              <a:rPr lang="zh-CN" altLang="en-US" sz="2400" b="1" dirty="0" smtClean="0">
                <a:solidFill>
                  <a:srgbClr val="FF0000"/>
                </a:solidFill>
                <a:latin typeface="黑体" pitchFamily="49" charset="-122"/>
                <a:ea typeface="黑体" pitchFamily="49" charset="-122"/>
              </a:rPr>
              <a:t>战略</a:t>
            </a:r>
            <a:r>
              <a:rPr lang="zh-CN" altLang="en-US" sz="2400" dirty="0" smtClean="0">
                <a:latin typeface="黑体" pitchFamily="49" charset="-122"/>
                <a:ea typeface="黑体" pitchFamily="49" charset="-122"/>
              </a:rPr>
              <a:t>，将网络</a:t>
            </a:r>
            <a:r>
              <a:rPr lang="zh-CN" altLang="en-US" sz="2400" dirty="0">
                <a:latin typeface="黑体" pitchFamily="49" charset="-122"/>
                <a:ea typeface="黑体" pitchFamily="49" charset="-122"/>
              </a:rPr>
              <a:t>空间</a:t>
            </a:r>
            <a:r>
              <a:rPr lang="zh-CN" altLang="en-US" sz="2400" dirty="0" smtClean="0">
                <a:latin typeface="黑体" pitchFamily="49" charset="-122"/>
                <a:ea typeface="黑体" pitchFamily="49" charset="-122"/>
              </a:rPr>
              <a:t>司令部升级</a:t>
            </a:r>
            <a:r>
              <a:rPr lang="zh-CN" altLang="en-US" sz="2400" dirty="0">
                <a:latin typeface="黑体" pitchFamily="49" charset="-122"/>
                <a:ea typeface="黑体" pitchFamily="49" charset="-122"/>
              </a:rPr>
              <a:t>为一级联合</a:t>
            </a:r>
            <a:r>
              <a:rPr lang="zh-CN" altLang="en-US" sz="2400" dirty="0" smtClean="0">
                <a:latin typeface="黑体" pitchFamily="49" charset="-122"/>
                <a:ea typeface="黑体" pitchFamily="49" charset="-122"/>
              </a:rPr>
              <a:t>司令部。</a:t>
            </a:r>
            <a:endParaRPr lang="en-US" altLang="zh-CN" sz="2400" dirty="0">
              <a:latin typeface="黑体" pitchFamily="49" charset="-122"/>
              <a:ea typeface="黑体" pitchFamily="49" charset="-122"/>
            </a:endParaRPr>
          </a:p>
          <a:p>
            <a:pPr algn="just">
              <a:defRPr/>
            </a:pPr>
            <a:r>
              <a:rPr lang="en-US" altLang="zh-CN" sz="2400" dirty="0" smtClean="0">
                <a:latin typeface="黑体" pitchFamily="49" charset="-122"/>
                <a:ea typeface="黑体" pitchFamily="49" charset="-122"/>
              </a:rPr>
              <a:t>4. </a:t>
            </a:r>
            <a:r>
              <a:rPr lang="zh-CN" altLang="en-US" sz="2400" dirty="0">
                <a:latin typeface="黑体" pitchFamily="49" charset="-122"/>
                <a:ea typeface="黑体" pitchFamily="49" charset="-122"/>
              </a:rPr>
              <a:t>积极抢占</a:t>
            </a:r>
            <a:r>
              <a:rPr lang="zh-CN" altLang="en-US" sz="2400" b="1" dirty="0">
                <a:solidFill>
                  <a:srgbClr val="FF0000"/>
                </a:solidFill>
                <a:latin typeface="黑体" pitchFamily="49" charset="-122"/>
                <a:ea typeface="黑体" pitchFamily="49" charset="-122"/>
              </a:rPr>
              <a:t>网络空间国际规则</a:t>
            </a:r>
            <a:r>
              <a:rPr lang="zh-CN" altLang="en-US" sz="2400" dirty="0">
                <a:latin typeface="黑体" pitchFamily="49" charset="-122"/>
                <a:ea typeface="黑体" pitchFamily="49" charset="-122"/>
              </a:rPr>
              <a:t>制定</a:t>
            </a:r>
            <a:r>
              <a:rPr lang="zh-CN" altLang="en-US" sz="2400" dirty="0" smtClean="0">
                <a:latin typeface="黑体" pitchFamily="49" charset="-122"/>
                <a:ea typeface="黑体" pitchFamily="49" charset="-122"/>
              </a:rPr>
              <a:t>权。</a:t>
            </a:r>
            <a:endParaRPr lang="zh-CN" altLang="en-US" sz="2400" dirty="0">
              <a:latin typeface="黑体" pitchFamily="49" charset="-122"/>
              <a:ea typeface="黑体" pitchFamily="49" charset="-122"/>
            </a:endParaRPr>
          </a:p>
          <a:p>
            <a:pPr algn="just"/>
            <a:r>
              <a:rPr lang="en-US" altLang="zh-CN" sz="2400" dirty="0">
                <a:latin typeface="黑体" pitchFamily="49" charset="-122"/>
                <a:ea typeface="黑体" pitchFamily="49" charset="-122"/>
              </a:rPr>
              <a:t>5. </a:t>
            </a:r>
            <a:r>
              <a:rPr lang="zh-CN" altLang="en-US" sz="2400" dirty="0">
                <a:latin typeface="黑体" pitchFamily="49" charset="-122"/>
                <a:ea typeface="黑体" pitchFamily="49" charset="-122"/>
              </a:rPr>
              <a:t>打造以美国为核心的</a:t>
            </a:r>
            <a:r>
              <a:rPr lang="zh-CN" altLang="en-US" sz="2400" b="1" dirty="0">
                <a:solidFill>
                  <a:srgbClr val="FF0000"/>
                </a:solidFill>
                <a:latin typeface="黑体" pitchFamily="49" charset="-122"/>
                <a:ea typeface="黑体" pitchFamily="49" charset="-122"/>
              </a:rPr>
              <a:t>国际网络</a:t>
            </a:r>
            <a:r>
              <a:rPr lang="zh-CN" altLang="en-US" sz="2400" b="1" dirty="0" smtClean="0">
                <a:solidFill>
                  <a:srgbClr val="FF0000"/>
                </a:solidFill>
                <a:latin typeface="黑体" pitchFamily="49" charset="-122"/>
                <a:ea typeface="黑体" pitchFamily="49" charset="-122"/>
              </a:rPr>
              <a:t>联盟。</a:t>
            </a:r>
            <a:endParaRPr lang="en-US" altLang="zh-CN" sz="24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xmlns="" val="95338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EA00419A-8927-457C-BEBB-DF2A59136041}" type="slidenum">
              <a:rPr lang="zh-CN" altLang="en-US" smtClean="0"/>
              <a:pPr/>
              <a:t>21</a:t>
            </a:fld>
            <a:endParaRPr lang="zh-CN" altLang="en-US" sz="1800">
              <a:solidFill>
                <a:schemeClr val="tx1"/>
              </a:solidFill>
            </a:endParaRPr>
          </a:p>
        </p:txBody>
      </p:sp>
      <p:pic>
        <p:nvPicPr>
          <p:cNvPr id="6146" name="Picture 2" descr="11.pn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1372" y="2159032"/>
            <a:ext cx="2482272" cy="1485680"/>
          </a:xfrm>
          <a:prstGeom prst="rect">
            <a:avLst/>
          </a:prstGeom>
          <a:noFill/>
          <a:extLst>
            <a:ext uri="{909E8E84-426E-40DD-AFC4-6F175D3DCCD1}">
              <a14:hiddenFill xmlns:a14="http://schemas.microsoft.com/office/drawing/2010/main" xmlns="">
                <a:solidFill>
                  <a:srgbClr val="FFFFFF"/>
                </a:solidFill>
              </a14:hiddenFill>
            </a:ext>
          </a:extLst>
        </p:spPr>
      </p:pic>
      <p:sp>
        <p:nvSpPr>
          <p:cNvPr id="3" name="TextBox 2"/>
          <p:cNvSpPr txBox="1"/>
          <p:nvPr/>
        </p:nvSpPr>
        <p:spPr>
          <a:xfrm>
            <a:off x="81693" y="3671158"/>
            <a:ext cx="2546145" cy="1169551"/>
          </a:xfrm>
          <a:prstGeom prst="rect">
            <a:avLst/>
          </a:prstGeom>
          <a:noFill/>
        </p:spPr>
        <p:txBody>
          <a:bodyPr wrap="square" rtlCol="0">
            <a:spAutoFit/>
          </a:bodyPr>
          <a:lstStyle/>
          <a:p>
            <a:r>
              <a:rPr lang="zh-CN" altLang="en-US" sz="1400" dirty="0" smtClean="0">
                <a:latin typeface="黑体" pitchFamily="49" charset="-122"/>
                <a:ea typeface="黑体" pitchFamily="49" charset="-122"/>
              </a:rPr>
              <a:t>研发</a:t>
            </a:r>
            <a:r>
              <a:rPr lang="zh-CN" altLang="en-US" sz="1400" b="1" dirty="0">
                <a:solidFill>
                  <a:srgbClr val="FF0000"/>
                </a:solidFill>
                <a:latin typeface="黑体" pitchFamily="49" charset="-122"/>
                <a:ea typeface="黑体" pitchFamily="49" charset="-122"/>
              </a:rPr>
              <a:t>理解、计划和管理</a:t>
            </a:r>
            <a:r>
              <a:rPr lang="zh-CN" altLang="en-US" sz="1400" dirty="0">
                <a:latin typeface="黑体" pitchFamily="49" charset="-122"/>
                <a:ea typeface="黑体" pitchFamily="49" charset="-122"/>
              </a:rPr>
              <a:t>网络</a:t>
            </a:r>
            <a:r>
              <a:rPr lang="zh-CN" altLang="en-US" sz="1400" dirty="0" smtClean="0">
                <a:latin typeface="黑体" pitchFamily="49" charset="-122"/>
                <a:ea typeface="黑体" pitchFamily="49" charset="-122"/>
              </a:rPr>
              <a:t>战的革命性技术，以提升</a:t>
            </a:r>
            <a:r>
              <a:rPr lang="zh-CN" altLang="en-US" sz="1400" b="1" dirty="0" smtClean="0">
                <a:solidFill>
                  <a:srgbClr val="FF0000"/>
                </a:solidFill>
                <a:latin typeface="黑体" pitchFamily="49" charset="-122"/>
                <a:ea typeface="黑体" pitchFamily="49" charset="-122"/>
              </a:rPr>
              <a:t>国家关键基础设施的防御</a:t>
            </a:r>
            <a:r>
              <a:rPr lang="zh-CN" altLang="en-US" sz="1400" dirty="0" smtClean="0">
                <a:latin typeface="黑体" pitchFamily="49" charset="-122"/>
                <a:ea typeface="黑体" pitchFamily="49" charset="-122"/>
              </a:rPr>
              <a:t>能力。主要包括</a:t>
            </a:r>
            <a:r>
              <a:rPr lang="zh-CN" altLang="en-US" sz="1400" b="1" dirty="0">
                <a:solidFill>
                  <a:srgbClr val="FF0000"/>
                </a:solidFill>
                <a:latin typeface="黑体" pitchFamily="49" charset="-122"/>
                <a:ea typeface="黑体" pitchFamily="49" charset="-122"/>
              </a:rPr>
              <a:t>网络地图</a:t>
            </a:r>
            <a:r>
              <a:rPr lang="zh-CN" altLang="en-US" sz="1400" dirty="0" smtClean="0">
                <a:latin typeface="黑体" pitchFamily="49" charset="-122"/>
                <a:ea typeface="黑体" pitchFamily="49" charset="-122"/>
              </a:rPr>
              <a:t>、</a:t>
            </a:r>
            <a:r>
              <a:rPr lang="zh-CN" altLang="en-US" sz="1400" b="1" dirty="0">
                <a:solidFill>
                  <a:srgbClr val="FF0000"/>
                </a:solidFill>
                <a:latin typeface="黑体" pitchFamily="49" charset="-122"/>
                <a:ea typeface="黑体" pitchFamily="49" charset="-122"/>
              </a:rPr>
              <a:t>作战单元</a:t>
            </a:r>
            <a:r>
              <a:rPr lang="zh-CN" altLang="en-US" sz="1400" dirty="0" smtClean="0">
                <a:latin typeface="黑体" pitchFamily="49" charset="-122"/>
                <a:ea typeface="黑体" pitchFamily="49" charset="-122"/>
              </a:rPr>
              <a:t>和</a:t>
            </a:r>
            <a:r>
              <a:rPr lang="zh-CN" altLang="en-US" sz="1400" b="1" dirty="0">
                <a:solidFill>
                  <a:srgbClr val="FF0000"/>
                </a:solidFill>
                <a:latin typeface="黑体" pitchFamily="49" charset="-122"/>
                <a:ea typeface="黑体" pitchFamily="49" charset="-122"/>
              </a:rPr>
              <a:t>能力集</a:t>
            </a:r>
            <a:r>
              <a:rPr lang="zh-CN" altLang="en-US" sz="1400" dirty="0" smtClean="0">
                <a:latin typeface="黑体" pitchFamily="49" charset="-122"/>
                <a:ea typeface="黑体" pitchFamily="49" charset="-122"/>
              </a:rPr>
              <a:t>三项主要内容</a:t>
            </a:r>
            <a:endParaRPr lang="zh-CN" altLang="en-US" sz="1400" dirty="0">
              <a:latin typeface="黑体" pitchFamily="49" charset="-122"/>
              <a:ea typeface="黑体" pitchFamily="49" charset="-122"/>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0396" y="1340826"/>
            <a:ext cx="8943975" cy="495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699844" y="2139982"/>
            <a:ext cx="2692106" cy="151212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矩形 3"/>
          <p:cNvSpPr/>
          <p:nvPr/>
        </p:nvSpPr>
        <p:spPr>
          <a:xfrm>
            <a:off x="539664" y="1853479"/>
            <a:ext cx="2012089" cy="369332"/>
          </a:xfrm>
          <a:prstGeom prst="rect">
            <a:avLst/>
          </a:prstGeom>
        </p:spPr>
        <p:txBody>
          <a:bodyPr wrap="none">
            <a:spAutoFit/>
          </a:bodyPr>
          <a:lstStyle/>
          <a:p>
            <a:r>
              <a:rPr lang="en-US" altLang="zh-CN" b="1" dirty="0" err="1" smtClean="0">
                <a:solidFill>
                  <a:srgbClr val="FF0000"/>
                </a:solidFill>
                <a:latin typeface="Times New Roman" pitchFamily="18" charset="0"/>
                <a:ea typeface="黑体" pitchFamily="49" charset="-122"/>
                <a:cs typeface="Times New Roman" pitchFamily="18" charset="0"/>
              </a:rPr>
              <a:t>PlanX</a:t>
            </a:r>
            <a:r>
              <a:rPr lang="en-US" altLang="zh-CN" b="1" dirty="0" smtClean="0">
                <a:solidFill>
                  <a:srgbClr val="FF0000"/>
                </a:solidFill>
                <a:latin typeface="Times New Roman" pitchFamily="18" charset="0"/>
                <a:ea typeface="黑体" pitchFamily="49" charset="-122"/>
                <a:cs typeface="Times New Roman" pitchFamily="18" charset="0"/>
              </a:rPr>
              <a:t> (2012-2017)</a:t>
            </a:r>
            <a:endParaRPr lang="zh-CN" altLang="en-US" b="1" dirty="0">
              <a:solidFill>
                <a:srgbClr val="FF0000"/>
              </a:solidFill>
              <a:latin typeface="Times New Roman" pitchFamily="18" charset="0"/>
              <a:ea typeface="黑体" pitchFamily="49" charset="-122"/>
              <a:cs typeface="Times New Roman" pitchFamily="18" charset="0"/>
            </a:endParaRPr>
          </a:p>
        </p:txBody>
      </p:sp>
      <p:sp>
        <p:nvSpPr>
          <p:cNvPr id="8" name="矩形 7"/>
          <p:cNvSpPr/>
          <p:nvPr/>
        </p:nvSpPr>
        <p:spPr>
          <a:xfrm>
            <a:off x="2915862" y="1847309"/>
            <a:ext cx="2281394" cy="369332"/>
          </a:xfrm>
          <a:prstGeom prst="rect">
            <a:avLst/>
          </a:prstGeom>
        </p:spPr>
        <p:txBody>
          <a:bodyPr wrap="none">
            <a:spAutoFit/>
          </a:bodyPr>
          <a:lstStyle/>
          <a:p>
            <a:r>
              <a:rPr lang="en-US" altLang="zh-CN" b="1" dirty="0" smtClean="0">
                <a:solidFill>
                  <a:srgbClr val="FF0000"/>
                </a:solidFill>
                <a:latin typeface="Times New Roman" pitchFamily="18" charset="0"/>
                <a:ea typeface="黑体" pitchFamily="49" charset="-122"/>
                <a:cs typeface="Times New Roman" pitchFamily="18" charset="0"/>
              </a:rPr>
              <a:t>RADICS (2017-2020)</a:t>
            </a:r>
            <a:endParaRPr lang="zh-CN" altLang="en-US" b="1" dirty="0">
              <a:solidFill>
                <a:srgbClr val="FF0000"/>
              </a:solidFill>
              <a:latin typeface="Times New Roman" pitchFamily="18" charset="0"/>
              <a:ea typeface="黑体" pitchFamily="49" charset="-122"/>
              <a:cs typeface="Times New Roman" pitchFamily="18" charset="0"/>
            </a:endParaRPr>
          </a:p>
        </p:txBody>
      </p:sp>
      <p:sp>
        <p:nvSpPr>
          <p:cNvPr id="9" name="矩形 8"/>
          <p:cNvSpPr/>
          <p:nvPr/>
        </p:nvSpPr>
        <p:spPr>
          <a:xfrm>
            <a:off x="6084126" y="1828875"/>
            <a:ext cx="2818079" cy="369332"/>
          </a:xfrm>
          <a:prstGeom prst="rect">
            <a:avLst/>
          </a:prstGeom>
        </p:spPr>
        <p:txBody>
          <a:bodyPr wrap="none">
            <a:spAutoFit/>
          </a:bodyPr>
          <a:lstStyle/>
          <a:p>
            <a:r>
              <a:rPr lang="en-US" altLang="zh-CN" b="1" dirty="0" smtClean="0">
                <a:solidFill>
                  <a:srgbClr val="FF0000"/>
                </a:solidFill>
                <a:latin typeface="Times New Roman" pitchFamily="18" charset="0"/>
                <a:ea typeface="黑体" pitchFamily="49" charset="-122"/>
                <a:cs typeface="Times New Roman" pitchFamily="18" charset="0"/>
              </a:rPr>
              <a:t>Cyber Carrier (2018-2021)</a:t>
            </a:r>
            <a:endParaRPr lang="zh-CN" altLang="en-US" b="1" dirty="0">
              <a:solidFill>
                <a:srgbClr val="FF0000"/>
              </a:solidFill>
              <a:latin typeface="Times New Roman" pitchFamily="18" charset="0"/>
              <a:ea typeface="黑体" pitchFamily="49" charset="-122"/>
              <a:cs typeface="Times New Roman" pitchFamily="18" charset="0"/>
            </a:endParaRPr>
          </a:p>
        </p:txBody>
      </p:sp>
      <p:pic>
        <p:nvPicPr>
          <p:cNvPr id="6149"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940113" y="2149506"/>
            <a:ext cx="2962091" cy="14916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TextBox 10"/>
          <p:cNvSpPr txBox="1"/>
          <p:nvPr/>
        </p:nvSpPr>
        <p:spPr>
          <a:xfrm>
            <a:off x="2627838" y="3676489"/>
            <a:ext cx="2836118" cy="1169551"/>
          </a:xfrm>
          <a:prstGeom prst="rect">
            <a:avLst/>
          </a:prstGeom>
          <a:noFill/>
        </p:spPr>
        <p:txBody>
          <a:bodyPr wrap="square" rtlCol="0">
            <a:spAutoFit/>
          </a:bodyPr>
          <a:lstStyle/>
          <a:p>
            <a:r>
              <a:rPr lang="zh-CN" altLang="en-US" sz="1400" dirty="0">
                <a:latin typeface="黑体" pitchFamily="49" charset="-122"/>
                <a:ea typeface="黑体" pitchFamily="49" charset="-122"/>
              </a:rPr>
              <a:t>任务</a:t>
            </a:r>
            <a:r>
              <a:rPr lang="zh-CN" altLang="en-US" sz="1400" dirty="0" smtClean="0">
                <a:latin typeface="黑体" pitchFamily="49" charset="-122"/>
                <a:ea typeface="黑体" pitchFamily="49" charset="-122"/>
              </a:rPr>
              <a:t>是保障</a:t>
            </a:r>
            <a:r>
              <a:rPr lang="zh-CN" altLang="en-US" sz="1400" b="1" dirty="0" smtClean="0">
                <a:solidFill>
                  <a:srgbClr val="FF0000"/>
                </a:solidFill>
                <a:latin typeface="黑体" pitchFamily="49" charset="-122"/>
                <a:ea typeface="黑体" pitchFamily="49" charset="-122"/>
              </a:rPr>
              <a:t>电网安全</a:t>
            </a:r>
            <a:r>
              <a:rPr lang="zh-CN" altLang="en-US" sz="1400" dirty="0" smtClean="0">
                <a:latin typeface="黑体" pitchFamily="49" charset="-122"/>
                <a:ea typeface="黑体" pitchFamily="49" charset="-122"/>
              </a:rPr>
              <a:t>。包括：攻击</a:t>
            </a:r>
            <a:r>
              <a:rPr lang="zh-CN" altLang="en-US" sz="1400" b="1" dirty="0">
                <a:solidFill>
                  <a:srgbClr val="FF0000"/>
                </a:solidFill>
                <a:latin typeface="黑体" pitchFamily="49" charset="-122"/>
                <a:ea typeface="黑体" pitchFamily="49" charset="-122"/>
              </a:rPr>
              <a:t>识别</a:t>
            </a:r>
            <a:r>
              <a:rPr lang="zh-CN" altLang="en-US" sz="1400" dirty="0" smtClean="0">
                <a:latin typeface="黑体" pitchFamily="49" charset="-122"/>
                <a:ea typeface="黑体" pitchFamily="49" charset="-122"/>
              </a:rPr>
              <a:t>、早期</a:t>
            </a:r>
            <a:r>
              <a:rPr lang="zh-CN" altLang="en-US" sz="1400" b="1" dirty="0" smtClean="0">
                <a:solidFill>
                  <a:srgbClr val="FF0000"/>
                </a:solidFill>
                <a:latin typeface="黑体" pitchFamily="49" charset="-122"/>
                <a:ea typeface="黑体" pitchFamily="49" charset="-122"/>
              </a:rPr>
              <a:t>预警</a:t>
            </a:r>
            <a:r>
              <a:rPr lang="zh-CN" altLang="en-US" sz="1400" dirty="0" smtClean="0">
                <a:latin typeface="黑体" pitchFamily="49" charset="-122"/>
                <a:ea typeface="黑体" pitchFamily="49" charset="-122"/>
              </a:rPr>
              <a:t>、态势</a:t>
            </a:r>
            <a:r>
              <a:rPr lang="zh-CN" altLang="en-US" sz="1400" b="1" dirty="0">
                <a:solidFill>
                  <a:srgbClr val="FF0000"/>
                </a:solidFill>
                <a:latin typeface="黑体" pitchFamily="49" charset="-122"/>
                <a:ea typeface="黑体" pitchFamily="49" charset="-122"/>
              </a:rPr>
              <a:t>感知</a:t>
            </a:r>
            <a:r>
              <a:rPr lang="zh-CN" altLang="en-US" sz="1400" dirty="0" smtClean="0">
                <a:latin typeface="黑体" pitchFamily="49" charset="-122"/>
                <a:ea typeface="黑体" pitchFamily="49" charset="-122"/>
              </a:rPr>
              <a:t>、网络</a:t>
            </a:r>
            <a:r>
              <a:rPr lang="zh-CN" altLang="en-US" sz="1400" b="1" dirty="0">
                <a:solidFill>
                  <a:srgbClr val="FF0000"/>
                </a:solidFill>
                <a:latin typeface="黑体" pitchFamily="49" charset="-122"/>
                <a:ea typeface="黑体" pitchFamily="49" charset="-122"/>
              </a:rPr>
              <a:t>隔离</a:t>
            </a:r>
            <a:r>
              <a:rPr lang="zh-CN" altLang="en-US" sz="1400" dirty="0" smtClean="0">
                <a:latin typeface="黑体" pitchFamily="49" charset="-122"/>
                <a:ea typeface="黑体" pitchFamily="49" charset="-122"/>
              </a:rPr>
              <a:t>以及构建</a:t>
            </a:r>
            <a:r>
              <a:rPr lang="zh-CN" altLang="en-US" sz="1400" b="1" dirty="0" smtClean="0">
                <a:solidFill>
                  <a:srgbClr val="FF0000"/>
                </a:solidFill>
                <a:latin typeface="黑体" pitchFamily="49" charset="-122"/>
                <a:ea typeface="黑体" pitchFamily="49" charset="-122"/>
              </a:rPr>
              <a:t>应急网络。</a:t>
            </a:r>
            <a:r>
              <a:rPr lang="zh-CN" altLang="en-US" sz="1400" dirty="0" smtClean="0">
                <a:latin typeface="黑体" pitchFamily="49" charset="-122"/>
                <a:ea typeface="黑体" pitchFamily="49" charset="-122"/>
              </a:rPr>
              <a:t>有望实现到电力运营商和国防部的技术转让</a:t>
            </a:r>
            <a:endParaRPr lang="en-US" altLang="zh-CN" sz="1400" dirty="0" smtClean="0">
              <a:latin typeface="黑体" pitchFamily="49" charset="-122"/>
              <a:ea typeface="黑体" pitchFamily="49" charset="-122"/>
            </a:endParaRPr>
          </a:p>
        </p:txBody>
      </p:sp>
      <p:sp>
        <p:nvSpPr>
          <p:cNvPr id="12" name="TextBox 11"/>
          <p:cNvSpPr txBox="1"/>
          <p:nvPr/>
        </p:nvSpPr>
        <p:spPr>
          <a:xfrm>
            <a:off x="5966134" y="3669366"/>
            <a:ext cx="3088237" cy="1200329"/>
          </a:xfrm>
          <a:prstGeom prst="rect">
            <a:avLst/>
          </a:prstGeom>
          <a:noFill/>
        </p:spPr>
        <p:txBody>
          <a:bodyPr wrap="square" rtlCol="0">
            <a:spAutoFit/>
          </a:bodyPr>
          <a:lstStyle/>
          <a:p>
            <a:r>
              <a:rPr lang="zh-CN" altLang="en-US" sz="1600" b="1" dirty="0" smtClean="0">
                <a:latin typeface="黑体" pitchFamily="49" charset="-122"/>
                <a:ea typeface="黑体" pitchFamily="49" charset="-122"/>
              </a:rPr>
              <a:t>“</a:t>
            </a:r>
            <a:r>
              <a:rPr lang="zh-CN" altLang="en-US" sz="1600" b="1" dirty="0" smtClean="0">
                <a:solidFill>
                  <a:srgbClr val="FF0000"/>
                </a:solidFill>
                <a:latin typeface="黑体" pitchFamily="49" charset="-122"/>
                <a:ea typeface="黑体" pitchFamily="49" charset="-122"/>
              </a:rPr>
              <a:t>网络航母</a:t>
            </a:r>
            <a:r>
              <a:rPr lang="zh-CN" altLang="en-US" sz="1600" b="1" dirty="0" smtClean="0">
                <a:latin typeface="黑体" pitchFamily="49" charset="-122"/>
                <a:ea typeface="黑体" pitchFamily="49" charset="-122"/>
              </a:rPr>
              <a:t>”统一作战平台</a:t>
            </a:r>
            <a:endParaRPr lang="en-US" altLang="zh-CN" sz="1600" b="1" dirty="0" smtClean="0">
              <a:latin typeface="黑体" pitchFamily="49" charset="-122"/>
              <a:ea typeface="黑体" pitchFamily="49" charset="-122"/>
            </a:endParaRPr>
          </a:p>
          <a:p>
            <a:r>
              <a:rPr lang="en-US" altLang="zh-CN" sz="1400" dirty="0" smtClean="0">
                <a:latin typeface="黑体" pitchFamily="49" charset="-122"/>
                <a:ea typeface="黑体" pitchFamily="49" charset="-122"/>
              </a:rPr>
              <a:t>1</a:t>
            </a:r>
            <a:r>
              <a:rPr lang="zh-CN" altLang="en-US" sz="1400" dirty="0" smtClean="0">
                <a:latin typeface="黑体" pitchFamily="49" charset="-122"/>
                <a:ea typeface="黑体" pitchFamily="49" charset="-122"/>
              </a:rPr>
              <a:t>）</a:t>
            </a:r>
            <a:r>
              <a:rPr lang="zh-CN" altLang="en-US" sz="1400" b="1" dirty="0" smtClean="0">
                <a:solidFill>
                  <a:srgbClr val="FF0000"/>
                </a:solidFill>
                <a:latin typeface="黑体" pitchFamily="49" charset="-122"/>
                <a:ea typeface="黑体" pitchFamily="49" charset="-122"/>
              </a:rPr>
              <a:t>携带</a:t>
            </a:r>
            <a:r>
              <a:rPr lang="zh-CN" altLang="en-US" sz="1400" dirty="0" smtClean="0">
                <a:latin typeface="黑体" pitchFamily="49" charset="-122"/>
                <a:ea typeface="黑体" pitchFamily="49" charset="-122"/>
              </a:rPr>
              <a:t>网络攻击和防御武器</a:t>
            </a:r>
            <a:endParaRPr lang="en-US" altLang="zh-CN" sz="1400" dirty="0" smtClean="0">
              <a:latin typeface="黑体" pitchFamily="49" charset="-122"/>
              <a:ea typeface="黑体" pitchFamily="49" charset="-122"/>
            </a:endParaRPr>
          </a:p>
          <a:p>
            <a:r>
              <a:rPr lang="en-US" altLang="zh-CN" sz="1400" dirty="0" smtClean="0">
                <a:latin typeface="黑体" pitchFamily="49" charset="-122"/>
                <a:ea typeface="黑体" pitchFamily="49" charset="-122"/>
              </a:rPr>
              <a:t>2</a:t>
            </a:r>
            <a:r>
              <a:rPr lang="zh-CN" altLang="en-US" sz="1400" dirty="0" smtClean="0">
                <a:latin typeface="黑体" pitchFamily="49" charset="-122"/>
                <a:ea typeface="黑体" pitchFamily="49" charset="-122"/>
              </a:rPr>
              <a:t>）网络空间自由</a:t>
            </a:r>
            <a:r>
              <a:rPr lang="zh-CN" altLang="en-US" sz="1400" b="1" dirty="0" smtClean="0">
                <a:solidFill>
                  <a:srgbClr val="FF0000"/>
                </a:solidFill>
                <a:latin typeface="黑体" pitchFamily="49" charset="-122"/>
                <a:ea typeface="黑体" pitchFamily="49" charset="-122"/>
              </a:rPr>
              <a:t>穿梭</a:t>
            </a:r>
            <a:endParaRPr lang="en-US" altLang="zh-CN" sz="1400" b="1" dirty="0" smtClean="0">
              <a:solidFill>
                <a:srgbClr val="FF0000"/>
              </a:solidFill>
              <a:latin typeface="黑体" pitchFamily="49" charset="-122"/>
              <a:ea typeface="黑体" pitchFamily="49" charset="-122"/>
            </a:endParaRPr>
          </a:p>
          <a:p>
            <a:r>
              <a:rPr lang="en-US" altLang="zh-CN" sz="1400" dirty="0" smtClean="0">
                <a:latin typeface="黑体" pitchFamily="49" charset="-122"/>
                <a:ea typeface="黑体" pitchFamily="49" charset="-122"/>
              </a:rPr>
              <a:t>3</a:t>
            </a:r>
            <a:r>
              <a:rPr lang="zh-CN" altLang="en-US" sz="1400" dirty="0" smtClean="0">
                <a:latin typeface="黑体" pitchFamily="49" charset="-122"/>
                <a:ea typeface="黑体" pitchFamily="49" charset="-122"/>
              </a:rPr>
              <a:t>）实现远程打击能力，夺取</a:t>
            </a:r>
            <a:r>
              <a:rPr lang="zh-CN" altLang="en-US" sz="1400" b="1" dirty="0" smtClean="0">
                <a:solidFill>
                  <a:srgbClr val="FF0000"/>
                </a:solidFill>
                <a:latin typeface="黑体" pitchFamily="49" charset="-122"/>
                <a:ea typeface="黑体" pitchFamily="49" charset="-122"/>
              </a:rPr>
              <a:t>制网权</a:t>
            </a:r>
            <a:endParaRPr lang="en-US" altLang="zh-CN" sz="1400" b="1" dirty="0" smtClean="0">
              <a:solidFill>
                <a:srgbClr val="FF0000"/>
              </a:solidFill>
              <a:latin typeface="黑体" pitchFamily="49" charset="-122"/>
              <a:ea typeface="黑体" pitchFamily="49" charset="-122"/>
            </a:endParaRPr>
          </a:p>
          <a:p>
            <a:endParaRPr lang="en-US" altLang="zh-CN" sz="1400" dirty="0">
              <a:latin typeface="黑体" pitchFamily="49" charset="-122"/>
              <a:ea typeface="黑体" pitchFamily="49" charset="-122"/>
            </a:endParaRPr>
          </a:p>
        </p:txBody>
      </p:sp>
      <p:sp>
        <p:nvSpPr>
          <p:cNvPr id="13" name="标题 1"/>
          <p:cNvSpPr txBox="1"/>
          <p:nvPr/>
        </p:nvSpPr>
        <p:spPr>
          <a:xfrm>
            <a:off x="-53975" y="476754"/>
            <a:ext cx="9144000" cy="765175"/>
          </a:xfrm>
          <a:prstGeom prst="rect">
            <a:avLst/>
          </a:prstGeom>
          <a:noFill/>
          <a:ln w="9525">
            <a:noFill/>
          </a:ln>
        </p:spPr>
        <p:txBody>
          <a:bodyPr anchor="ctr"/>
          <a:lstStyle/>
          <a:p>
            <a:pPr lvl="0" algn="ctr" eaLnBrk="0" hangingPunct="0"/>
            <a:r>
              <a:rPr lang="zh-CN" altLang="en-US" sz="3600" dirty="0" smtClean="0">
                <a:latin typeface="黑体" panose="02010609060101010101" pitchFamily="49" charset="-122"/>
                <a:ea typeface="黑体" panose="02010609060101010101" pitchFamily="49" charset="-122"/>
                <a:cs typeface="+mj-cs"/>
              </a:rPr>
              <a:t>美国：关键基础设施安全保障</a:t>
            </a:r>
            <a:r>
              <a:rPr lang="zh-CN" altLang="en-US" sz="3600" b="1" dirty="0" smtClean="0">
                <a:solidFill>
                  <a:srgbClr val="FF0000"/>
                </a:solidFill>
                <a:latin typeface="黑体" panose="02010609060101010101" pitchFamily="49" charset="-122"/>
                <a:ea typeface="黑体" panose="02010609060101010101" pitchFamily="49" charset="-122"/>
                <a:cs typeface="+mj-cs"/>
              </a:rPr>
              <a:t>技术趋势</a:t>
            </a:r>
            <a:endParaRPr lang="zh-CN" altLang="en-US" sz="3600" b="1" dirty="0">
              <a:solidFill>
                <a:srgbClr val="FF0000"/>
              </a:solidFill>
              <a:latin typeface="黑体" panose="02010609060101010101" pitchFamily="49" charset="-122"/>
              <a:ea typeface="黑体" panose="02010609060101010101" pitchFamily="49" charset="-122"/>
              <a:cs typeface="+mj-cs"/>
            </a:endParaRPr>
          </a:p>
        </p:txBody>
      </p:sp>
      <p:sp>
        <p:nvSpPr>
          <p:cNvPr id="14" name="矩形 13"/>
          <p:cNvSpPr/>
          <p:nvPr/>
        </p:nvSpPr>
        <p:spPr>
          <a:xfrm>
            <a:off x="827689" y="5877204"/>
            <a:ext cx="7416617" cy="830997"/>
          </a:xfrm>
          <a:prstGeom prst="rect">
            <a:avLst/>
          </a:prstGeom>
          <a:solidFill>
            <a:srgbClr val="FFFF00"/>
          </a:solidFill>
          <a:ln w="15875">
            <a:solidFill>
              <a:schemeClr val="tx1"/>
            </a:solidFill>
            <a:miter lim="800000"/>
          </a:ln>
        </p:spPr>
        <p:txBody>
          <a:bodyPr wrap="square">
            <a:spAutoFit/>
          </a:bodyPr>
          <a:lstStyle/>
          <a:p>
            <a:pPr algn="ctr" eaLnBrk="0" hangingPunct="0"/>
            <a:r>
              <a:rPr lang="zh-CN" altLang="en-US" sz="2400" b="1" dirty="0" smtClean="0">
                <a:latin typeface="黑体" panose="02010609060101010101" pitchFamily="49" charset="-122"/>
                <a:ea typeface="黑体" panose="02010609060101010101" pitchFamily="49" charset="-122"/>
              </a:rPr>
              <a:t>美军技术趋势从</a:t>
            </a:r>
            <a:r>
              <a:rPr lang="zh-CN" altLang="en-US" sz="2400" b="1" dirty="0" smtClean="0">
                <a:solidFill>
                  <a:srgbClr val="FF0000"/>
                </a:solidFill>
                <a:latin typeface="黑体" panose="02010609060101010101" pitchFamily="49" charset="-122"/>
                <a:ea typeface="黑体" panose="02010609060101010101" pitchFamily="49" charset="-122"/>
              </a:rPr>
              <a:t>防御性技术</a:t>
            </a:r>
            <a:r>
              <a:rPr lang="zh-CN" altLang="en-US" sz="2400" b="1" dirty="0" smtClean="0">
                <a:latin typeface="黑体" panose="02010609060101010101" pitchFamily="49" charset="-122"/>
                <a:ea typeface="黑体" panose="02010609060101010101" pitchFamily="49" charset="-122"/>
              </a:rPr>
              <a:t>（强调</a:t>
            </a:r>
            <a:r>
              <a:rPr lang="zh-CN" altLang="en-US" sz="2400" b="1" dirty="0" smtClean="0">
                <a:solidFill>
                  <a:schemeClr val="tx2">
                    <a:lumMod val="60000"/>
                    <a:lumOff val="40000"/>
                  </a:schemeClr>
                </a:solidFill>
                <a:latin typeface="黑体" panose="02010609060101010101" pitchFamily="49" charset="-122"/>
                <a:ea typeface="黑体" panose="02010609060101010101" pitchFamily="49" charset="-122"/>
              </a:rPr>
              <a:t>可识别、可响应</a:t>
            </a:r>
            <a:r>
              <a:rPr lang="zh-CN" altLang="en-US" sz="2400" b="1" dirty="0" smtClean="0">
                <a:latin typeface="黑体" panose="02010609060101010101" pitchFamily="49" charset="-122"/>
                <a:ea typeface="黑体" panose="02010609060101010101" pitchFamily="49" charset="-122"/>
              </a:rPr>
              <a:t>）向</a:t>
            </a:r>
            <a:r>
              <a:rPr lang="zh-CN" altLang="en-US" sz="2400" b="1" dirty="0" smtClean="0">
                <a:solidFill>
                  <a:srgbClr val="FF0000"/>
                </a:solidFill>
                <a:latin typeface="黑体" panose="02010609060101010101" pitchFamily="49" charset="-122"/>
                <a:ea typeface="黑体" panose="02010609060101010101" pitchFamily="49" charset="-122"/>
              </a:rPr>
              <a:t>攻击性技术</a:t>
            </a:r>
            <a:r>
              <a:rPr lang="zh-CN" altLang="en-US" sz="2400" b="1" dirty="0" smtClean="0">
                <a:latin typeface="黑体" panose="02010609060101010101" pitchFamily="49" charset="-122"/>
                <a:ea typeface="黑体" panose="02010609060101010101" pitchFamily="49" charset="-122"/>
              </a:rPr>
              <a:t>（强调</a:t>
            </a:r>
            <a:r>
              <a:rPr lang="zh-CN" altLang="en-US" sz="2400" b="1" dirty="0" smtClean="0">
                <a:solidFill>
                  <a:schemeClr val="tx2">
                    <a:lumMod val="60000"/>
                    <a:lumOff val="40000"/>
                  </a:schemeClr>
                </a:solidFill>
                <a:latin typeface="黑体" panose="02010609060101010101" pitchFamily="49" charset="-122"/>
                <a:ea typeface="黑体" panose="02010609060101010101" pitchFamily="49" charset="-122"/>
              </a:rPr>
              <a:t>智能化、自组织</a:t>
            </a:r>
            <a:r>
              <a:rPr lang="zh-CN" altLang="en-US" sz="2400" b="1" dirty="0" smtClean="0">
                <a:latin typeface="黑体" panose="02010609060101010101" pitchFamily="49" charset="-122"/>
                <a:ea typeface="黑体" panose="02010609060101010101" pitchFamily="49" charset="-122"/>
              </a:rPr>
              <a:t>决策）演进</a:t>
            </a:r>
            <a:endParaRPr lang="zh-CN" altLang="en-US" sz="2400" b="1" dirty="0">
              <a:latin typeface="黑体" panose="02010609060101010101" pitchFamily="49" charset="-122"/>
              <a:ea typeface="黑体" panose="02010609060101010101" pitchFamily="49" charset="-122"/>
            </a:endParaRPr>
          </a:p>
        </p:txBody>
      </p:sp>
      <p:sp>
        <p:nvSpPr>
          <p:cNvPr id="16" name="矩形 15"/>
          <p:cNvSpPr/>
          <p:nvPr/>
        </p:nvSpPr>
        <p:spPr>
          <a:xfrm>
            <a:off x="2987868" y="5013132"/>
            <a:ext cx="2376198" cy="576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b="1" dirty="0">
                <a:solidFill>
                  <a:srgbClr val="FF0000"/>
                </a:solidFill>
                <a:latin typeface="黑体" pitchFamily="49" charset="-122"/>
                <a:ea typeface="黑体" pitchFamily="49" charset="-122"/>
              </a:rPr>
              <a:t>防御</a:t>
            </a:r>
            <a:r>
              <a:rPr lang="zh-CN" altLang="en-US" sz="1600" b="1" dirty="0" smtClean="0">
                <a:solidFill>
                  <a:srgbClr val="FF0000"/>
                </a:solidFill>
                <a:latin typeface="黑体" pitchFamily="49" charset="-122"/>
                <a:ea typeface="黑体" pitchFamily="49" charset="-122"/>
              </a:rPr>
              <a:t>性、</a:t>
            </a:r>
            <a:r>
              <a:rPr lang="zh-CN" altLang="en-US" sz="1600" b="1" dirty="0">
                <a:solidFill>
                  <a:srgbClr val="FF0000"/>
                </a:solidFill>
                <a:latin typeface="黑体" pitchFamily="49" charset="-122"/>
                <a:ea typeface="黑体" pitchFamily="49" charset="-122"/>
              </a:rPr>
              <a:t>可</a:t>
            </a:r>
            <a:r>
              <a:rPr lang="zh-CN" altLang="en-US" sz="1600" b="1" dirty="0" smtClean="0">
                <a:solidFill>
                  <a:srgbClr val="FF0000"/>
                </a:solidFill>
                <a:latin typeface="黑体" pitchFamily="49" charset="-122"/>
                <a:ea typeface="黑体" pitchFamily="49" charset="-122"/>
              </a:rPr>
              <a:t>预测、可响应</a:t>
            </a:r>
            <a:endParaRPr lang="en-US" altLang="zh-CN" sz="1600" b="1" dirty="0" smtClean="0">
              <a:solidFill>
                <a:srgbClr val="FF0000"/>
              </a:solidFill>
              <a:latin typeface="黑体" pitchFamily="49" charset="-122"/>
              <a:ea typeface="黑体" pitchFamily="49" charset="-122"/>
            </a:endParaRPr>
          </a:p>
        </p:txBody>
      </p:sp>
      <p:sp>
        <p:nvSpPr>
          <p:cNvPr id="17" name="矩形 16"/>
          <p:cNvSpPr/>
          <p:nvPr/>
        </p:nvSpPr>
        <p:spPr>
          <a:xfrm>
            <a:off x="6156132" y="5022657"/>
            <a:ext cx="2386042" cy="576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b="1" dirty="0">
                <a:solidFill>
                  <a:srgbClr val="FF0000"/>
                </a:solidFill>
                <a:latin typeface="黑体" pitchFamily="49" charset="-122"/>
                <a:ea typeface="黑体" pitchFamily="49" charset="-122"/>
              </a:rPr>
              <a:t>攻击性、智能化、自组织决策</a:t>
            </a:r>
            <a:r>
              <a:rPr lang="zh-CN" altLang="en-US" sz="1600" b="1" dirty="0" smtClean="0">
                <a:solidFill>
                  <a:srgbClr val="FF0000"/>
                </a:solidFill>
                <a:latin typeface="黑体" pitchFamily="49" charset="-122"/>
                <a:ea typeface="黑体" pitchFamily="49" charset="-122"/>
              </a:rPr>
              <a:t>能力</a:t>
            </a:r>
            <a:endParaRPr lang="en-US" altLang="zh-CN" sz="1600" b="1" dirty="0">
              <a:solidFill>
                <a:srgbClr val="FF0000"/>
              </a:solidFill>
              <a:latin typeface="黑体" pitchFamily="49" charset="-122"/>
              <a:ea typeface="黑体" pitchFamily="49" charset="-122"/>
            </a:endParaRPr>
          </a:p>
        </p:txBody>
      </p:sp>
      <p:sp>
        <p:nvSpPr>
          <p:cNvPr id="18" name="矩形 17"/>
          <p:cNvSpPr/>
          <p:nvPr/>
        </p:nvSpPr>
        <p:spPr>
          <a:xfrm>
            <a:off x="251640" y="5019115"/>
            <a:ext cx="2088174" cy="576048"/>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b="1" dirty="0" smtClean="0">
                <a:solidFill>
                  <a:srgbClr val="FF0000"/>
                </a:solidFill>
                <a:latin typeface="黑体" pitchFamily="49" charset="-122"/>
                <a:ea typeface="黑体" pitchFamily="49" charset="-122"/>
              </a:rPr>
              <a:t>作战空间、基础能力、可管理性</a:t>
            </a:r>
            <a:endParaRPr lang="en-US" altLang="zh-CN" sz="1600" b="1" dirty="0" smtClean="0">
              <a:solidFill>
                <a:srgbClr val="FF0000"/>
              </a:solidFill>
              <a:latin typeface="黑体" pitchFamily="49" charset="-122"/>
              <a:ea typeface="黑体" pitchFamily="49" charset="-122"/>
            </a:endParaRPr>
          </a:p>
        </p:txBody>
      </p:sp>
      <p:sp>
        <p:nvSpPr>
          <p:cNvPr id="6" name="右箭头 5"/>
          <p:cNvSpPr/>
          <p:nvPr/>
        </p:nvSpPr>
        <p:spPr>
          <a:xfrm>
            <a:off x="5535962" y="5200901"/>
            <a:ext cx="432036" cy="21956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20" name="右箭头 19"/>
          <p:cNvSpPr/>
          <p:nvPr/>
        </p:nvSpPr>
        <p:spPr>
          <a:xfrm>
            <a:off x="2483826" y="5197359"/>
            <a:ext cx="432036" cy="219560"/>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135688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83091" y="4933284"/>
            <a:ext cx="1728144" cy="16706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C8C1E676-BE38-4CAB-95E0-1F5CDC8D31CC}" type="slidenum">
              <a:rPr lang="zh-CN" altLang="en-US" smtClean="0"/>
              <a:pPr/>
              <a:t>22</a:t>
            </a:fld>
            <a:endParaRPr lang="en-US" altLang="zh-CN" sz="1800">
              <a:solidFill>
                <a:srgbClr val="000000"/>
              </a:solidFill>
              <a:ea typeface="宋体" panose="02010600030101010101" pitchFamily="2" charset="-122"/>
            </a:endParaRPr>
          </a:p>
        </p:txBody>
      </p:sp>
      <p:pic>
        <p:nvPicPr>
          <p:cNvPr id="2052" name="Picture 4"/>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955547" y="5005291"/>
            <a:ext cx="2576783" cy="146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1" name="标题 1"/>
          <p:cNvSpPr txBox="1"/>
          <p:nvPr/>
        </p:nvSpPr>
        <p:spPr>
          <a:xfrm>
            <a:off x="-53975" y="476754"/>
            <a:ext cx="9144000" cy="765175"/>
          </a:xfrm>
          <a:prstGeom prst="rect">
            <a:avLst/>
          </a:prstGeom>
          <a:noFill/>
          <a:ln w="9525">
            <a:noFill/>
          </a:ln>
        </p:spPr>
        <p:txBody>
          <a:bodyPr anchor="ctr"/>
          <a:lstStyle/>
          <a:p>
            <a:pPr lvl="0" algn="ctr" eaLnBrk="0" hangingPunct="0"/>
            <a:r>
              <a:rPr lang="zh-CN" altLang="en-US" sz="3600" dirty="0">
                <a:latin typeface="黑体" panose="02010609060101010101" pitchFamily="49" charset="-122"/>
                <a:ea typeface="黑体" panose="02010609060101010101" pitchFamily="49" charset="-122"/>
                <a:cs typeface="+mj-cs"/>
              </a:rPr>
              <a:t>北约：网络防御合作卓越中心</a:t>
            </a:r>
            <a:r>
              <a:rPr lang="en-US" altLang="zh-CN" sz="3600" dirty="0">
                <a:latin typeface="黑体" panose="02010609060101010101" pitchFamily="49" charset="-122"/>
                <a:ea typeface="黑体" panose="02010609060101010101" pitchFamily="49" charset="-122"/>
                <a:cs typeface="+mj-cs"/>
              </a:rPr>
              <a:t>CCDCOE</a:t>
            </a:r>
            <a:endParaRPr lang="zh-CN" altLang="en-US" sz="3600" dirty="0">
              <a:latin typeface="黑体" panose="02010609060101010101" pitchFamily="49" charset="-122"/>
              <a:ea typeface="黑体" panose="02010609060101010101" pitchFamily="49" charset="-122"/>
              <a:cs typeface="+mj-cs"/>
            </a:endParaRPr>
          </a:p>
        </p:txBody>
      </p:sp>
      <p:grpSp>
        <p:nvGrpSpPr>
          <p:cNvPr id="5" name="组合 4"/>
          <p:cNvGrpSpPr/>
          <p:nvPr/>
        </p:nvGrpSpPr>
        <p:grpSpPr>
          <a:xfrm>
            <a:off x="2859289" y="5005291"/>
            <a:ext cx="2550995" cy="1807991"/>
            <a:chOff x="4716012" y="1241929"/>
            <a:chExt cx="2550995" cy="1807991"/>
          </a:xfrm>
        </p:grpSpPr>
        <p:pic>
          <p:nvPicPr>
            <p:cNvPr id="2051"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4716012" y="1241929"/>
              <a:ext cx="2550995" cy="150600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TextBox 3"/>
            <p:cNvSpPr txBox="1"/>
            <p:nvPr/>
          </p:nvSpPr>
          <p:spPr>
            <a:xfrm>
              <a:off x="4916597" y="2711366"/>
              <a:ext cx="2236510" cy="338554"/>
            </a:xfrm>
            <a:prstGeom prst="rect">
              <a:avLst/>
            </a:prstGeom>
            <a:noFill/>
          </p:spPr>
          <p:txBody>
            <a:bodyPr wrap="none" rtlCol="0">
              <a:spAutoFit/>
            </a:bodyPr>
            <a:lstStyle/>
            <a:p>
              <a:r>
                <a:rPr lang="zh-CN" altLang="en-US" sz="1600" dirty="0" smtClean="0">
                  <a:latin typeface="黑体" pitchFamily="49" charset="-122"/>
                  <a:ea typeface="黑体" pitchFamily="49" charset="-122"/>
                </a:rPr>
                <a:t>锁定盾牌网络军事演习</a:t>
              </a:r>
              <a:endParaRPr lang="zh-CN" altLang="en-US" sz="1600" dirty="0">
                <a:latin typeface="黑体" pitchFamily="49" charset="-122"/>
                <a:ea typeface="黑体" pitchFamily="49" charset="-122"/>
              </a:endParaRPr>
            </a:p>
          </p:txBody>
        </p:sp>
      </p:grpSp>
      <p:sp>
        <p:nvSpPr>
          <p:cNvPr id="13" name="TextBox 12"/>
          <p:cNvSpPr txBox="1"/>
          <p:nvPr/>
        </p:nvSpPr>
        <p:spPr>
          <a:xfrm>
            <a:off x="845802" y="6525258"/>
            <a:ext cx="1005403" cy="338554"/>
          </a:xfrm>
          <a:prstGeom prst="rect">
            <a:avLst/>
          </a:prstGeom>
          <a:noFill/>
        </p:spPr>
        <p:txBody>
          <a:bodyPr wrap="none" rtlCol="0">
            <a:spAutoFit/>
          </a:bodyPr>
          <a:lstStyle/>
          <a:p>
            <a:r>
              <a:rPr lang="zh-CN" altLang="en-US" sz="1600" dirty="0" smtClean="0">
                <a:latin typeface="黑体" pitchFamily="49" charset="-122"/>
                <a:ea typeface="黑体" pitchFamily="49" charset="-122"/>
              </a:rPr>
              <a:t>塔林手册</a:t>
            </a:r>
            <a:endParaRPr lang="zh-CN" altLang="en-US" sz="1600" dirty="0">
              <a:latin typeface="黑体" pitchFamily="49" charset="-122"/>
              <a:ea typeface="黑体" pitchFamily="49" charset="-122"/>
            </a:endParaRPr>
          </a:p>
        </p:txBody>
      </p:sp>
      <p:sp>
        <p:nvSpPr>
          <p:cNvPr id="14" name="TextBox 13"/>
          <p:cNvSpPr txBox="1"/>
          <p:nvPr/>
        </p:nvSpPr>
        <p:spPr>
          <a:xfrm>
            <a:off x="6090636" y="6445411"/>
            <a:ext cx="2441694" cy="338554"/>
          </a:xfrm>
          <a:prstGeom prst="rect">
            <a:avLst/>
          </a:prstGeom>
          <a:noFill/>
        </p:spPr>
        <p:txBody>
          <a:bodyPr wrap="none" rtlCol="0">
            <a:spAutoFit/>
          </a:bodyPr>
          <a:lstStyle/>
          <a:p>
            <a:r>
              <a:rPr lang="zh-CN" altLang="en-US" sz="1600" dirty="0">
                <a:latin typeface="黑体" pitchFamily="49" charset="-122"/>
                <a:ea typeface="黑体" pitchFamily="49" charset="-122"/>
              </a:rPr>
              <a:t>关键</a:t>
            </a:r>
            <a:r>
              <a:rPr lang="zh-CN" altLang="en-US" sz="1600" dirty="0" smtClean="0">
                <a:latin typeface="黑体" pitchFamily="49" charset="-122"/>
                <a:ea typeface="黑体" pitchFamily="49" charset="-122"/>
              </a:rPr>
              <a:t>基础设施攻防演习场</a:t>
            </a:r>
            <a:endParaRPr lang="zh-CN" altLang="en-US" sz="1600" dirty="0">
              <a:latin typeface="黑体" pitchFamily="49" charset="-122"/>
              <a:ea typeface="黑体" pitchFamily="49" charset="-122"/>
            </a:endParaRPr>
          </a:p>
        </p:txBody>
      </p:sp>
      <p:sp>
        <p:nvSpPr>
          <p:cNvPr id="15" name="内容占位符 2"/>
          <p:cNvSpPr txBox="1">
            <a:spLocks/>
          </p:cNvSpPr>
          <p:nvPr/>
        </p:nvSpPr>
        <p:spPr>
          <a:xfrm>
            <a:off x="302730" y="1392827"/>
            <a:ext cx="8373612" cy="4525963"/>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黑体" panose="02010609060101010101" pitchFamily="49" charset="-122"/>
                <a:ea typeface="黑体"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2800" dirty="0" smtClean="0"/>
              <a:t>“塔林手册”制定者</a:t>
            </a:r>
            <a:endParaRPr lang="en-US" altLang="zh-CN" sz="2800" dirty="0"/>
          </a:p>
          <a:p>
            <a:pPr lvl="1"/>
            <a:r>
              <a:rPr lang="zh-CN" altLang="en-US" sz="2000" dirty="0"/>
              <a:t>被认为是全球首部网络空间国际法规则</a:t>
            </a:r>
            <a:endParaRPr lang="en-US" altLang="zh-CN" sz="2000" dirty="0"/>
          </a:p>
          <a:p>
            <a:r>
              <a:rPr lang="zh-CN" altLang="en-US" sz="2800" dirty="0"/>
              <a:t>锁定盾牌军事</a:t>
            </a:r>
            <a:r>
              <a:rPr lang="zh-CN" altLang="en-US" sz="2800" dirty="0" smtClean="0"/>
              <a:t>演习</a:t>
            </a:r>
            <a:endParaRPr lang="en-US" altLang="zh-CN" sz="2800" dirty="0" smtClean="0"/>
          </a:p>
          <a:p>
            <a:pPr lvl="1"/>
            <a:r>
              <a:rPr lang="zh-CN" altLang="en-US" sz="2000" dirty="0" smtClean="0"/>
              <a:t>每年度举行，全球最大的网络军事演习</a:t>
            </a:r>
            <a:endParaRPr lang="en-US" altLang="zh-CN" sz="2000" dirty="0" smtClean="0"/>
          </a:p>
          <a:p>
            <a:pPr lvl="1"/>
            <a:r>
              <a:rPr lang="en-US" sz="2000" dirty="0" smtClean="0"/>
              <a:t>2017</a:t>
            </a:r>
            <a:r>
              <a:rPr lang="zh-CN" altLang="en-US" sz="2000" dirty="0" smtClean="0"/>
              <a:t>年度：针对关键基础设施、</a:t>
            </a:r>
            <a:r>
              <a:rPr lang="zh-CN" altLang="en-US" sz="2000" b="1" dirty="0" smtClean="0">
                <a:solidFill>
                  <a:srgbClr val="FF0000"/>
                </a:solidFill>
              </a:rPr>
              <a:t>电网、</a:t>
            </a:r>
            <a:r>
              <a:rPr lang="en-US" altLang="zh-CN" sz="2000" b="1" dirty="0" smtClean="0">
                <a:solidFill>
                  <a:srgbClr val="FF0000"/>
                </a:solidFill>
              </a:rPr>
              <a:t>4G</a:t>
            </a:r>
            <a:r>
              <a:rPr lang="zh-CN" altLang="en-US" sz="2000" b="1" dirty="0" smtClean="0">
                <a:solidFill>
                  <a:srgbClr val="FF0000"/>
                </a:solidFill>
              </a:rPr>
              <a:t>、无人机、净水厂</a:t>
            </a:r>
            <a:endParaRPr lang="en-US" altLang="zh-CN" sz="2000" dirty="0" smtClean="0"/>
          </a:p>
          <a:p>
            <a:r>
              <a:rPr lang="zh-CN" altLang="en-US" sz="2800" dirty="0" smtClean="0"/>
              <a:t>靶场平台</a:t>
            </a:r>
            <a:endParaRPr lang="en-US" altLang="zh-CN" sz="2800" dirty="0"/>
          </a:p>
          <a:p>
            <a:pPr lvl="1"/>
            <a:r>
              <a:rPr lang="zh-CN" altLang="en-US" sz="1800" dirty="0" smtClean="0"/>
              <a:t>设置虚拟国家空军基地，</a:t>
            </a:r>
            <a:r>
              <a:rPr lang="zh-CN" altLang="en-US" sz="1800" dirty="0"/>
              <a:t>模拟其</a:t>
            </a:r>
            <a:r>
              <a:rPr lang="zh-CN" altLang="en-US" sz="1800" dirty="0" smtClean="0"/>
              <a:t>电网、</a:t>
            </a:r>
            <a:r>
              <a:rPr lang="zh-CN" altLang="en-US" sz="1800" dirty="0"/>
              <a:t>无人机、军事指挥控制系统、</a:t>
            </a:r>
            <a:r>
              <a:rPr lang="zh-CN" altLang="en-US" sz="1800" dirty="0" smtClean="0"/>
              <a:t>关键基础设施等遭遇攻击的场景</a:t>
            </a:r>
            <a:endParaRPr lang="en-US" altLang="zh-CN" sz="1800" dirty="0" smtClean="0"/>
          </a:p>
          <a:p>
            <a:pPr lvl="1"/>
            <a:r>
              <a:rPr lang="zh-CN" altLang="en-US" sz="1800" dirty="0" smtClean="0"/>
              <a:t>包含上千台设备和</a:t>
            </a:r>
            <a:r>
              <a:rPr lang="en-US" altLang="zh-CN" sz="1800" dirty="0" smtClean="0"/>
              <a:t>3000</a:t>
            </a:r>
            <a:r>
              <a:rPr lang="zh-CN" altLang="en-US" sz="1800" dirty="0" smtClean="0"/>
              <a:t>多个虚拟化系统</a:t>
            </a:r>
            <a:endParaRPr lang="en-US" sz="1800" dirty="0"/>
          </a:p>
        </p:txBody>
      </p:sp>
    </p:spTree>
    <p:extLst>
      <p:ext uri="{BB962C8B-B14F-4D97-AF65-F5344CB8AC3E}">
        <p14:creationId xmlns:p14="http://schemas.microsoft.com/office/powerpoint/2010/main" xmlns="" val="1637859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95652" y="188730"/>
            <a:ext cx="8136678" cy="1470025"/>
          </a:xfrm>
        </p:spPr>
        <p:txBody>
          <a:bodyPr/>
          <a:lstStyle/>
          <a:p>
            <a:r>
              <a:rPr lang="en-US" altLang="zh-CN" sz="3600" b="1" dirty="0" smtClean="0">
                <a:latin typeface="黑体" panose="02010609060101010101" pitchFamily="49" charset="-122"/>
              </a:rPr>
              <a:t>4</a:t>
            </a:r>
            <a:r>
              <a:rPr lang="zh-CN" altLang="en-US" sz="3600" b="1" dirty="0" smtClean="0">
                <a:latin typeface="黑体" panose="02010609060101010101" pitchFamily="49" charset="-122"/>
              </a:rPr>
              <a:t>、国家意义：</a:t>
            </a:r>
            <a:r>
              <a:rPr lang="zh-CN" altLang="en-US" sz="3600" b="1" dirty="0">
                <a:latin typeface="黑体" panose="02010609060101010101" pitchFamily="49" charset="-122"/>
              </a:rPr>
              <a:t>高度</a:t>
            </a:r>
            <a:r>
              <a:rPr lang="zh-CN" altLang="en-US" sz="3600" b="1" dirty="0" smtClean="0">
                <a:latin typeface="黑体" panose="02010609060101010101" pitchFamily="49" charset="-122"/>
              </a:rPr>
              <a:t>重视基础</a:t>
            </a:r>
            <a:r>
              <a:rPr lang="zh-CN" altLang="en-US" sz="3600" b="1" dirty="0">
                <a:latin typeface="黑体" panose="02010609060101010101" pitchFamily="49" charset="-122"/>
              </a:rPr>
              <a:t>设施安全</a:t>
            </a:r>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23</a:t>
            </a:fld>
            <a:endParaRPr lang="en-US" altLang="zh-CN"/>
          </a:p>
        </p:txBody>
      </p:sp>
      <p:sp>
        <p:nvSpPr>
          <p:cNvPr id="10" name="Freeform 9"/>
          <p:cNvSpPr/>
          <p:nvPr/>
        </p:nvSpPr>
        <p:spPr>
          <a:xfrm>
            <a:off x="2623816" y="1556844"/>
            <a:ext cx="6340550" cy="596041"/>
          </a:xfrm>
          <a:custGeom>
            <a:avLst/>
            <a:gdLst>
              <a:gd name="connsiteX0" fmla="*/ 0 w 6340550"/>
              <a:gd name="connsiteY0" fmla="*/ 99342 h 596041"/>
              <a:gd name="connsiteX1" fmla="*/ 99342 w 6340550"/>
              <a:gd name="connsiteY1" fmla="*/ 0 h 596041"/>
              <a:gd name="connsiteX2" fmla="*/ 6241208 w 6340550"/>
              <a:gd name="connsiteY2" fmla="*/ 0 h 596041"/>
              <a:gd name="connsiteX3" fmla="*/ 6340550 w 6340550"/>
              <a:gd name="connsiteY3" fmla="*/ 99342 h 596041"/>
              <a:gd name="connsiteX4" fmla="*/ 6340550 w 6340550"/>
              <a:gd name="connsiteY4" fmla="*/ 496699 h 596041"/>
              <a:gd name="connsiteX5" fmla="*/ 6241208 w 6340550"/>
              <a:gd name="connsiteY5" fmla="*/ 596041 h 596041"/>
              <a:gd name="connsiteX6" fmla="*/ 99342 w 6340550"/>
              <a:gd name="connsiteY6" fmla="*/ 596041 h 596041"/>
              <a:gd name="connsiteX7" fmla="*/ 0 w 6340550"/>
              <a:gd name="connsiteY7" fmla="*/ 496699 h 596041"/>
              <a:gd name="connsiteX8" fmla="*/ 0 w 6340550"/>
              <a:gd name="connsiteY8" fmla="*/ 99342 h 59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0550" h="596041">
                <a:moveTo>
                  <a:pt x="0" y="99342"/>
                </a:moveTo>
                <a:cubicBezTo>
                  <a:pt x="0" y="44477"/>
                  <a:pt x="44477" y="0"/>
                  <a:pt x="99342" y="0"/>
                </a:cubicBezTo>
                <a:lnTo>
                  <a:pt x="6241208" y="0"/>
                </a:lnTo>
                <a:cubicBezTo>
                  <a:pt x="6296073" y="0"/>
                  <a:pt x="6340550" y="44477"/>
                  <a:pt x="6340550" y="99342"/>
                </a:cubicBezTo>
                <a:lnTo>
                  <a:pt x="6340550" y="496699"/>
                </a:lnTo>
                <a:cubicBezTo>
                  <a:pt x="6340550" y="551564"/>
                  <a:pt x="6296073" y="596041"/>
                  <a:pt x="6241208" y="596041"/>
                </a:cubicBezTo>
                <a:lnTo>
                  <a:pt x="99342" y="596041"/>
                </a:lnTo>
                <a:cubicBezTo>
                  <a:pt x="44477" y="596041"/>
                  <a:pt x="0" y="551564"/>
                  <a:pt x="0" y="496699"/>
                </a:cubicBezTo>
                <a:lnTo>
                  <a:pt x="0" y="993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486" tIns="101486" rIns="101486" bIns="101486" numCol="1" spcCol="1270" anchor="ctr" anchorCtr="0">
            <a:noAutofit/>
          </a:bodyPr>
          <a:lstStyle/>
          <a:p>
            <a:pPr lvl="0" algn="l" defTabSz="844550">
              <a:lnSpc>
                <a:spcPct val="90000"/>
              </a:lnSpc>
              <a:spcBef>
                <a:spcPct val="0"/>
              </a:spcBef>
              <a:spcAft>
                <a:spcPct val="35000"/>
              </a:spcAft>
            </a:pPr>
            <a:r>
              <a:rPr lang="en-US" altLang="zh-CN" kern="1200" smtClean="0">
                <a:latin typeface="微软雅黑" panose="020B0503020204020204" pitchFamily="34" charset="-122"/>
                <a:ea typeface="微软雅黑" panose="020B0503020204020204" pitchFamily="34" charset="-122"/>
              </a:rPr>
              <a:t>2014</a:t>
            </a:r>
            <a:r>
              <a:rPr lang="zh-CN" altLang="en-US" kern="1200" smtClean="0">
                <a:latin typeface="微软雅黑" panose="020B0503020204020204" pitchFamily="34" charset="-122"/>
                <a:ea typeface="微软雅黑" panose="020B0503020204020204" pitchFamily="34" charset="-122"/>
              </a:rPr>
              <a:t>年成立</a:t>
            </a:r>
            <a:r>
              <a:rPr lang="zh-CN" kern="1200" smtClean="0">
                <a:latin typeface="微软雅黑" panose="020B0503020204020204" pitchFamily="34" charset="-122"/>
                <a:ea typeface="微软雅黑" panose="020B0503020204020204" pitchFamily="34" charset="-122"/>
              </a:rPr>
              <a:t>中央网络安全和信息化领导小组</a:t>
            </a:r>
            <a:r>
              <a:rPr lang="zh-CN" altLang="en-US" kern="1200" smtClean="0">
                <a:latin typeface="微软雅黑" panose="020B0503020204020204" pitchFamily="34" charset="-122"/>
                <a:ea typeface="微软雅黑" panose="020B0503020204020204" pitchFamily="34" charset="-122"/>
              </a:rPr>
              <a:t>，习主席指出</a:t>
            </a:r>
            <a:r>
              <a:rPr lang="en-US" altLang="zh-CN" kern="1200" smtClean="0">
                <a:latin typeface="微软雅黑" panose="020B0503020204020204" pitchFamily="34" charset="-122"/>
                <a:ea typeface="微软雅黑" panose="020B0503020204020204" pitchFamily="34" charset="-122"/>
              </a:rPr>
              <a:t>:</a:t>
            </a:r>
            <a:endParaRPr lang="zh-CN" altLang="en-US" kern="1200">
              <a:latin typeface="微软雅黑" panose="020B0503020204020204" pitchFamily="34" charset="-122"/>
              <a:ea typeface="微软雅黑" panose="020B0503020204020204" pitchFamily="34" charset="-122"/>
            </a:endParaRPr>
          </a:p>
        </p:txBody>
      </p:sp>
      <p:sp>
        <p:nvSpPr>
          <p:cNvPr id="11" name="Freeform 10"/>
          <p:cNvSpPr/>
          <p:nvPr/>
        </p:nvSpPr>
        <p:spPr>
          <a:xfrm>
            <a:off x="2623816" y="2268469"/>
            <a:ext cx="6520184" cy="1376549"/>
          </a:xfrm>
          <a:custGeom>
            <a:avLst/>
            <a:gdLst>
              <a:gd name="connsiteX0" fmla="*/ 0 w 6340550"/>
              <a:gd name="connsiteY0" fmla="*/ 0 h 1376549"/>
              <a:gd name="connsiteX1" fmla="*/ 6340550 w 6340550"/>
              <a:gd name="connsiteY1" fmla="*/ 0 h 1376549"/>
              <a:gd name="connsiteX2" fmla="*/ 6340550 w 6340550"/>
              <a:gd name="connsiteY2" fmla="*/ 1376549 h 1376549"/>
              <a:gd name="connsiteX3" fmla="*/ 0 w 6340550"/>
              <a:gd name="connsiteY3" fmla="*/ 1376549 h 1376549"/>
              <a:gd name="connsiteX4" fmla="*/ 0 w 6340550"/>
              <a:gd name="connsiteY4" fmla="*/ 0 h 13765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0550" h="1376549">
                <a:moveTo>
                  <a:pt x="0" y="0"/>
                </a:moveTo>
                <a:lnTo>
                  <a:pt x="6340550" y="0"/>
                </a:lnTo>
                <a:lnTo>
                  <a:pt x="6340550" y="1376549"/>
                </a:lnTo>
                <a:lnTo>
                  <a:pt x="0" y="137654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1312" tIns="24130" rIns="135128" bIns="24130" numCol="1" spcCol="1270" anchor="t" anchorCtr="0">
            <a:noAutofit/>
          </a:bodyPr>
          <a:lstStyle/>
          <a:p>
            <a:pPr marL="114300" lvl="1" indent="-114300" algn="l" defTabSz="666750">
              <a:lnSpc>
                <a:spcPct val="90000"/>
              </a:lnSpc>
              <a:spcBef>
                <a:spcPct val="0"/>
              </a:spcBef>
              <a:spcAft>
                <a:spcPts val="500"/>
              </a:spcAft>
              <a:buChar char="•"/>
            </a:pPr>
            <a:r>
              <a:rPr lang="zh-CN" sz="1600" kern="1200" dirty="0" smtClean="0">
                <a:latin typeface="微软雅黑" panose="020B0503020204020204" pitchFamily="34" charset="-122"/>
                <a:ea typeface="微软雅黑" panose="020B0503020204020204" pitchFamily="34" charset="-122"/>
              </a:rPr>
              <a:t>“网络安全和信息化是事关国家安全和国家发展、事关广大人民群众工作生活的重大战略问题”</a:t>
            </a:r>
            <a:endParaRPr lang="zh-CN" altLang="en-US" sz="1600" kern="1200" dirty="0">
              <a:latin typeface="微软雅黑" panose="020B0503020204020204" pitchFamily="34" charset="-122"/>
              <a:ea typeface="微软雅黑" panose="020B0503020204020204" pitchFamily="34" charset="-122"/>
            </a:endParaRPr>
          </a:p>
          <a:p>
            <a:pPr marL="114300" lvl="1" indent="-114300" algn="l" defTabSz="666750">
              <a:lnSpc>
                <a:spcPct val="90000"/>
              </a:lnSpc>
              <a:spcBef>
                <a:spcPct val="0"/>
              </a:spcBef>
              <a:spcAft>
                <a:spcPct val="20000"/>
              </a:spcAft>
              <a:buChar char="•"/>
            </a:pPr>
            <a:r>
              <a:rPr lang="zh-CN" sz="1600" kern="1200" dirty="0" smtClean="0">
                <a:latin typeface="微软雅黑" panose="020B0503020204020204" pitchFamily="34" charset="-122"/>
                <a:ea typeface="微软雅黑" panose="020B0503020204020204" pitchFamily="34" charset="-122"/>
              </a:rPr>
              <a:t>“</a:t>
            </a:r>
            <a:r>
              <a:rPr lang="zh-CN" sz="1600" b="1" kern="1200" dirty="0" smtClean="0">
                <a:solidFill>
                  <a:srgbClr val="FF0000"/>
                </a:solidFill>
                <a:latin typeface="微软雅黑" panose="020B0503020204020204" pitchFamily="34" charset="-122"/>
                <a:ea typeface="微软雅黑" panose="020B0503020204020204" pitchFamily="34" charset="-122"/>
              </a:rPr>
              <a:t>没有网络安全就没有国家安全，没有信息化就没有现代化</a:t>
            </a:r>
            <a:r>
              <a:rPr lang="zh-CN" sz="1600" kern="1200" dirty="0" smtClean="0">
                <a:latin typeface="微软雅黑" panose="020B0503020204020204" pitchFamily="34" charset="-122"/>
                <a:ea typeface="微软雅黑" panose="020B0503020204020204" pitchFamily="34" charset="-122"/>
              </a:rPr>
              <a:t>”</a:t>
            </a:r>
            <a:endParaRPr lang="zh-CN" altLang="en-US" sz="1600" kern="1200" dirty="0">
              <a:latin typeface="微软雅黑" panose="020B0503020204020204" pitchFamily="34" charset="-122"/>
              <a:ea typeface="微软雅黑" panose="020B0503020204020204" pitchFamily="34" charset="-122"/>
            </a:endParaRPr>
          </a:p>
        </p:txBody>
      </p:sp>
      <p:sp>
        <p:nvSpPr>
          <p:cNvPr id="14" name="Freeform 13"/>
          <p:cNvSpPr/>
          <p:nvPr/>
        </p:nvSpPr>
        <p:spPr>
          <a:xfrm>
            <a:off x="2623816" y="3140976"/>
            <a:ext cx="6340550" cy="596041"/>
          </a:xfrm>
          <a:custGeom>
            <a:avLst/>
            <a:gdLst>
              <a:gd name="connsiteX0" fmla="*/ 0 w 6340550"/>
              <a:gd name="connsiteY0" fmla="*/ 99342 h 596041"/>
              <a:gd name="connsiteX1" fmla="*/ 99342 w 6340550"/>
              <a:gd name="connsiteY1" fmla="*/ 0 h 596041"/>
              <a:gd name="connsiteX2" fmla="*/ 6241208 w 6340550"/>
              <a:gd name="connsiteY2" fmla="*/ 0 h 596041"/>
              <a:gd name="connsiteX3" fmla="*/ 6340550 w 6340550"/>
              <a:gd name="connsiteY3" fmla="*/ 99342 h 596041"/>
              <a:gd name="connsiteX4" fmla="*/ 6340550 w 6340550"/>
              <a:gd name="connsiteY4" fmla="*/ 496699 h 596041"/>
              <a:gd name="connsiteX5" fmla="*/ 6241208 w 6340550"/>
              <a:gd name="connsiteY5" fmla="*/ 596041 h 596041"/>
              <a:gd name="connsiteX6" fmla="*/ 99342 w 6340550"/>
              <a:gd name="connsiteY6" fmla="*/ 596041 h 596041"/>
              <a:gd name="connsiteX7" fmla="*/ 0 w 6340550"/>
              <a:gd name="connsiteY7" fmla="*/ 496699 h 596041"/>
              <a:gd name="connsiteX8" fmla="*/ 0 w 6340550"/>
              <a:gd name="connsiteY8" fmla="*/ 99342 h 59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0550" h="596041">
                <a:moveTo>
                  <a:pt x="0" y="99342"/>
                </a:moveTo>
                <a:cubicBezTo>
                  <a:pt x="0" y="44477"/>
                  <a:pt x="44477" y="0"/>
                  <a:pt x="99342" y="0"/>
                </a:cubicBezTo>
                <a:lnTo>
                  <a:pt x="6241208" y="0"/>
                </a:lnTo>
                <a:cubicBezTo>
                  <a:pt x="6296073" y="0"/>
                  <a:pt x="6340550" y="44477"/>
                  <a:pt x="6340550" y="99342"/>
                </a:cubicBezTo>
                <a:lnTo>
                  <a:pt x="6340550" y="496699"/>
                </a:lnTo>
                <a:cubicBezTo>
                  <a:pt x="6340550" y="551564"/>
                  <a:pt x="6296073" y="596041"/>
                  <a:pt x="6241208" y="596041"/>
                </a:cubicBezTo>
                <a:lnTo>
                  <a:pt x="99342" y="596041"/>
                </a:lnTo>
                <a:cubicBezTo>
                  <a:pt x="44477" y="596041"/>
                  <a:pt x="0" y="551564"/>
                  <a:pt x="0" y="496699"/>
                </a:cubicBezTo>
                <a:lnTo>
                  <a:pt x="0" y="993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486" tIns="101486" rIns="101486" bIns="101486" numCol="1" spcCol="1270" anchor="ctr" anchorCtr="0">
            <a:noAutofit/>
          </a:bodyPr>
          <a:lstStyle/>
          <a:p>
            <a:pPr lvl="0" algn="l" defTabSz="844550">
              <a:lnSpc>
                <a:spcPct val="90000"/>
              </a:lnSpc>
              <a:spcBef>
                <a:spcPct val="0"/>
              </a:spcBef>
              <a:spcAft>
                <a:spcPct val="35000"/>
              </a:spcAft>
            </a:pPr>
            <a:r>
              <a:rPr lang="en-US" kern="1200" dirty="0" smtClean="0">
                <a:latin typeface="微软雅黑" panose="020B0503020204020204" pitchFamily="34" charset="-122"/>
                <a:ea typeface="微软雅黑" panose="020B0503020204020204" pitchFamily="34" charset="-122"/>
              </a:rPr>
              <a:t>2016</a:t>
            </a:r>
            <a:r>
              <a:rPr lang="zh-CN" kern="1200" dirty="0" smtClean="0">
                <a:latin typeface="微软雅黑" panose="020B0503020204020204" pitchFamily="34" charset="-122"/>
                <a:ea typeface="微软雅黑" panose="020B0503020204020204" pitchFamily="34" charset="-122"/>
              </a:rPr>
              <a:t>年网络安全和信息化工作座谈会</a:t>
            </a:r>
            <a:r>
              <a:rPr lang="zh-CN" altLang="en-US" kern="1200" dirty="0" smtClean="0">
                <a:latin typeface="微软雅黑" panose="020B0503020204020204" pitchFamily="34" charset="-122"/>
                <a:ea typeface="微软雅黑" panose="020B0503020204020204" pitchFamily="34" charset="-122"/>
              </a:rPr>
              <a:t>，习主席明确指示：</a:t>
            </a:r>
            <a:endParaRPr lang="zh-CN" altLang="en-US" kern="1200" dirty="0">
              <a:latin typeface="微软雅黑" panose="020B0503020204020204" pitchFamily="34" charset="-122"/>
              <a:ea typeface="微软雅黑" panose="020B0503020204020204" pitchFamily="34" charset="-122"/>
            </a:endParaRPr>
          </a:p>
        </p:txBody>
      </p:sp>
      <p:sp>
        <p:nvSpPr>
          <p:cNvPr id="15" name="Freeform 14"/>
          <p:cNvSpPr/>
          <p:nvPr/>
        </p:nvSpPr>
        <p:spPr>
          <a:xfrm>
            <a:off x="2623816" y="3861036"/>
            <a:ext cx="6520184" cy="344137"/>
          </a:xfrm>
          <a:custGeom>
            <a:avLst/>
            <a:gdLst>
              <a:gd name="connsiteX0" fmla="*/ 0 w 6340550"/>
              <a:gd name="connsiteY0" fmla="*/ 0 h 344137"/>
              <a:gd name="connsiteX1" fmla="*/ 6340550 w 6340550"/>
              <a:gd name="connsiteY1" fmla="*/ 0 h 344137"/>
              <a:gd name="connsiteX2" fmla="*/ 6340550 w 6340550"/>
              <a:gd name="connsiteY2" fmla="*/ 344137 h 344137"/>
              <a:gd name="connsiteX3" fmla="*/ 0 w 6340550"/>
              <a:gd name="connsiteY3" fmla="*/ 344137 h 344137"/>
              <a:gd name="connsiteX4" fmla="*/ 0 w 6340550"/>
              <a:gd name="connsiteY4" fmla="*/ 0 h 34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0550" h="344137">
                <a:moveTo>
                  <a:pt x="0" y="0"/>
                </a:moveTo>
                <a:lnTo>
                  <a:pt x="6340550" y="0"/>
                </a:lnTo>
                <a:lnTo>
                  <a:pt x="6340550" y="344137"/>
                </a:lnTo>
                <a:lnTo>
                  <a:pt x="0" y="3441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1312" tIns="24130" rIns="135128" bIns="24130" numCol="1" spcCol="1270" anchor="t" anchorCtr="0">
            <a:noAutofit/>
          </a:bodyPr>
          <a:lstStyle/>
          <a:p>
            <a:pPr marL="114300" lvl="1" indent="-114300" defTabSz="666750">
              <a:lnSpc>
                <a:spcPct val="90000"/>
              </a:lnSpc>
              <a:spcAft>
                <a:spcPct val="20000"/>
              </a:spcAft>
              <a:buChar char="•"/>
            </a:pPr>
            <a:r>
              <a:rPr lang="zh-CN" altLang="en-US" sz="1600" b="1" dirty="0" smtClean="0">
                <a:latin typeface="微软雅黑" panose="020B0503020204020204" pitchFamily="34" charset="-122"/>
                <a:ea typeface="微软雅黑" panose="020B0503020204020204" pitchFamily="34" charset="-122"/>
              </a:rPr>
              <a:t>“</a:t>
            </a:r>
            <a:r>
              <a:rPr lang="zh-CN" altLang="en-US" sz="1600" b="1" dirty="0" smtClean="0">
                <a:solidFill>
                  <a:srgbClr val="FF0000"/>
                </a:solidFill>
                <a:latin typeface="微软雅黑" panose="020B0503020204020204" pitchFamily="34" charset="-122"/>
                <a:ea typeface="微软雅黑" panose="020B0503020204020204" pitchFamily="34" charset="-122"/>
              </a:rPr>
              <a:t>特别是</a:t>
            </a:r>
            <a:r>
              <a:rPr lang="zh-CN" altLang="en-US" sz="1600" b="1" dirty="0">
                <a:solidFill>
                  <a:srgbClr val="FF0000"/>
                </a:solidFill>
                <a:latin typeface="微软雅黑" panose="020B0503020204020204" pitchFamily="34" charset="-122"/>
                <a:ea typeface="微软雅黑" panose="020B0503020204020204" pitchFamily="34" charset="-122"/>
              </a:rPr>
              <a:t>国家关键信息基础设施面临较大风险隐患</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网络安全防控能力薄弱，难以有效应对国家级、有组织的高强度网络</a:t>
            </a:r>
            <a:r>
              <a:rPr lang="zh-CN" altLang="en-US" sz="1600" dirty="0" smtClean="0">
                <a:latin typeface="微软雅黑" panose="020B0503020204020204" pitchFamily="34" charset="-122"/>
                <a:ea typeface="微软雅黑" panose="020B0503020204020204" pitchFamily="34" charset="-122"/>
              </a:rPr>
              <a:t>攻击，应</a:t>
            </a:r>
            <a:r>
              <a:rPr lang="zh-CN" altLang="en-US" sz="1600" kern="1200" dirty="0" smtClean="0">
                <a:latin typeface="微软雅黑" panose="020B0503020204020204" pitchFamily="34" charset="-122"/>
                <a:ea typeface="微软雅黑" panose="020B0503020204020204" pitchFamily="34" charset="-122"/>
              </a:rPr>
              <a:t>加快构建关键信息基础设施安全保障体系</a:t>
            </a:r>
            <a:r>
              <a:rPr lang="zh-CN" sz="1600" kern="1200" dirty="0" smtClean="0">
                <a:latin typeface="微软雅黑" panose="020B0503020204020204" pitchFamily="34" charset="-122"/>
                <a:ea typeface="微软雅黑" panose="020B0503020204020204" pitchFamily="34" charset="-122"/>
              </a:rPr>
              <a:t>。</a:t>
            </a:r>
            <a:r>
              <a:rPr lang="zh-CN" sz="1600" b="1" kern="1200" dirty="0" smtClean="0">
                <a:latin typeface="微软雅黑" panose="020B0503020204020204" pitchFamily="34" charset="-122"/>
                <a:ea typeface="微软雅黑" panose="020B0503020204020204" pitchFamily="34" charset="-122"/>
              </a:rPr>
              <a:t>”</a:t>
            </a:r>
            <a:endParaRPr lang="zh-CN" altLang="en-US" sz="1600" b="1" kern="1200" dirty="0">
              <a:latin typeface="微软雅黑" panose="020B0503020204020204" pitchFamily="34" charset="-122"/>
              <a:ea typeface="微软雅黑" panose="020B0503020204020204" pitchFamily="34" charset="-122"/>
            </a:endParaRPr>
          </a:p>
        </p:txBody>
      </p:sp>
      <p:pic>
        <p:nvPicPr>
          <p:cNvPr id="8" name="图片 16"/>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7628" y="1603124"/>
            <a:ext cx="2516188" cy="1658937"/>
          </a:xfrm>
          <a:prstGeom prst="rect">
            <a:avLst/>
          </a:prstGeom>
          <a:noFill/>
          <a:ln w="19050">
            <a:noFill/>
            <a:miter lim="800000"/>
            <a:headEnd/>
            <a:tailEnd/>
          </a:ln>
          <a:extLst>
            <a:ext uri="{909E8E84-426E-40DD-AFC4-6F175D3DCCD1}">
              <a14:hiddenFill xmlns:a14="http://schemas.microsoft.com/office/drawing/2010/main" xmlns="">
                <a:solidFill>
                  <a:srgbClr val="FFFFFF"/>
                </a:solidFill>
              </a14:hiddenFill>
            </a:ext>
          </a:extLst>
        </p:spPr>
      </p:pic>
      <p:pic>
        <p:nvPicPr>
          <p:cNvPr id="1026" name="Picture 2" descr="http://img.zjolcdn.com/pic/0/07/19/55/7195582_938132.jpg"/>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107628" y="2996964"/>
            <a:ext cx="2514352" cy="2232186"/>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图片 6"/>
          <p:cNvPicPr>
            <a:picLocks noChangeAspect="1"/>
          </p:cNvPicPr>
          <p:nvPr/>
        </p:nvPicPr>
        <p:blipFill>
          <a:blip r:embed="rId5" cstate="print"/>
          <a:stretch>
            <a:fillRect/>
          </a:stretch>
        </p:blipFill>
        <p:spPr>
          <a:xfrm>
            <a:off x="35622" y="3861036"/>
            <a:ext cx="2516802" cy="2836129"/>
          </a:xfrm>
          <a:prstGeom prst="rect">
            <a:avLst/>
          </a:prstGeom>
        </p:spPr>
      </p:pic>
      <p:sp>
        <p:nvSpPr>
          <p:cNvPr id="16" name="Freeform 13"/>
          <p:cNvSpPr/>
          <p:nvPr/>
        </p:nvSpPr>
        <p:spPr>
          <a:xfrm>
            <a:off x="2627838" y="4653102"/>
            <a:ext cx="6340550" cy="596041"/>
          </a:xfrm>
          <a:custGeom>
            <a:avLst/>
            <a:gdLst>
              <a:gd name="connsiteX0" fmla="*/ 0 w 6340550"/>
              <a:gd name="connsiteY0" fmla="*/ 99342 h 596041"/>
              <a:gd name="connsiteX1" fmla="*/ 99342 w 6340550"/>
              <a:gd name="connsiteY1" fmla="*/ 0 h 596041"/>
              <a:gd name="connsiteX2" fmla="*/ 6241208 w 6340550"/>
              <a:gd name="connsiteY2" fmla="*/ 0 h 596041"/>
              <a:gd name="connsiteX3" fmla="*/ 6340550 w 6340550"/>
              <a:gd name="connsiteY3" fmla="*/ 99342 h 596041"/>
              <a:gd name="connsiteX4" fmla="*/ 6340550 w 6340550"/>
              <a:gd name="connsiteY4" fmla="*/ 496699 h 596041"/>
              <a:gd name="connsiteX5" fmla="*/ 6241208 w 6340550"/>
              <a:gd name="connsiteY5" fmla="*/ 596041 h 596041"/>
              <a:gd name="connsiteX6" fmla="*/ 99342 w 6340550"/>
              <a:gd name="connsiteY6" fmla="*/ 596041 h 596041"/>
              <a:gd name="connsiteX7" fmla="*/ 0 w 6340550"/>
              <a:gd name="connsiteY7" fmla="*/ 496699 h 596041"/>
              <a:gd name="connsiteX8" fmla="*/ 0 w 6340550"/>
              <a:gd name="connsiteY8" fmla="*/ 99342 h 596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340550" h="596041">
                <a:moveTo>
                  <a:pt x="0" y="99342"/>
                </a:moveTo>
                <a:cubicBezTo>
                  <a:pt x="0" y="44477"/>
                  <a:pt x="44477" y="0"/>
                  <a:pt x="99342" y="0"/>
                </a:cubicBezTo>
                <a:lnTo>
                  <a:pt x="6241208" y="0"/>
                </a:lnTo>
                <a:cubicBezTo>
                  <a:pt x="6296073" y="0"/>
                  <a:pt x="6340550" y="44477"/>
                  <a:pt x="6340550" y="99342"/>
                </a:cubicBezTo>
                <a:lnTo>
                  <a:pt x="6340550" y="496699"/>
                </a:lnTo>
                <a:cubicBezTo>
                  <a:pt x="6340550" y="551564"/>
                  <a:pt x="6296073" y="596041"/>
                  <a:pt x="6241208" y="596041"/>
                </a:cubicBezTo>
                <a:lnTo>
                  <a:pt x="99342" y="596041"/>
                </a:lnTo>
                <a:cubicBezTo>
                  <a:pt x="44477" y="596041"/>
                  <a:pt x="0" y="551564"/>
                  <a:pt x="0" y="496699"/>
                </a:cubicBezTo>
                <a:lnTo>
                  <a:pt x="0" y="99342"/>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01486" tIns="101486" rIns="101486" bIns="101486" numCol="1" spcCol="1270" anchor="ctr" anchorCtr="0">
            <a:noAutofit/>
          </a:bodyPr>
          <a:lstStyle/>
          <a:p>
            <a:pPr lvl="0" algn="l" defTabSz="844550">
              <a:lnSpc>
                <a:spcPct val="90000"/>
              </a:lnSpc>
              <a:spcBef>
                <a:spcPct val="0"/>
              </a:spcBef>
              <a:spcAft>
                <a:spcPct val="35000"/>
              </a:spcAft>
            </a:pPr>
            <a:r>
              <a:rPr lang="en-US" b="1" kern="1200" dirty="0" smtClean="0">
                <a:latin typeface="微软雅黑" panose="020B0503020204020204" pitchFamily="34" charset="-122"/>
                <a:ea typeface="微软雅黑" panose="020B0503020204020204" pitchFamily="34" charset="-122"/>
              </a:rPr>
              <a:t>2018</a:t>
            </a:r>
            <a:r>
              <a:rPr lang="zh-CN" b="1" kern="1200" dirty="0" smtClean="0">
                <a:latin typeface="微软雅黑" panose="020B0503020204020204" pitchFamily="34" charset="-122"/>
                <a:ea typeface="微软雅黑" panose="020B0503020204020204" pitchFamily="34" charset="-122"/>
              </a:rPr>
              <a:t>年</a:t>
            </a:r>
            <a:r>
              <a:rPr lang="en-US" altLang="zh-CN" b="1" kern="1200" dirty="0" smtClean="0">
                <a:latin typeface="微软雅黑" panose="020B0503020204020204" pitchFamily="34" charset="-122"/>
                <a:ea typeface="微软雅黑" panose="020B0503020204020204" pitchFamily="34" charset="-122"/>
              </a:rPr>
              <a:t>4</a:t>
            </a:r>
            <a:r>
              <a:rPr lang="zh-CN" altLang="en-US" b="1" kern="1200" dirty="0" smtClean="0">
                <a:latin typeface="微软雅黑" panose="020B0503020204020204" pitchFamily="34" charset="-122"/>
                <a:ea typeface="微软雅黑" panose="020B0503020204020204" pitchFamily="34" charset="-122"/>
              </a:rPr>
              <a:t>月</a:t>
            </a:r>
            <a:r>
              <a:rPr lang="en-US" altLang="zh-CN" b="1" kern="1200" dirty="0" smtClean="0">
                <a:latin typeface="微软雅黑" panose="020B0503020204020204" pitchFamily="34" charset="-122"/>
                <a:ea typeface="微软雅黑" panose="020B0503020204020204" pitchFamily="34" charset="-122"/>
              </a:rPr>
              <a:t>20</a:t>
            </a:r>
            <a:r>
              <a:rPr lang="zh-CN" altLang="en-US" b="1" kern="1200" dirty="0" smtClean="0">
                <a:latin typeface="微软雅黑" panose="020B0503020204020204" pitchFamily="34" charset="-122"/>
                <a:ea typeface="微软雅黑" panose="020B0503020204020204" pitchFamily="34" charset="-122"/>
              </a:rPr>
              <a:t>日</a:t>
            </a:r>
            <a:r>
              <a:rPr lang="zh-CN" altLang="en-US" kern="1200" dirty="0" smtClean="0">
                <a:latin typeface="微软雅黑" panose="020B0503020204020204" pitchFamily="34" charset="-122"/>
                <a:ea typeface="微软雅黑" panose="020B0503020204020204" pitchFamily="34" charset="-122"/>
              </a:rPr>
              <a:t>，习主席</a:t>
            </a:r>
            <a:r>
              <a:rPr lang="zh-CN" altLang="en-US" dirty="0" smtClean="0">
                <a:latin typeface="微软雅黑" panose="020B0503020204020204" pitchFamily="34" charset="-122"/>
                <a:ea typeface="微软雅黑" panose="020B0503020204020204" pitchFamily="34" charset="-122"/>
              </a:rPr>
              <a:t>讲话中指出</a:t>
            </a:r>
            <a:r>
              <a:rPr lang="zh-CN" altLang="en-US" kern="1200" dirty="0" smtClean="0">
                <a:latin typeface="微软雅黑" panose="020B0503020204020204" pitchFamily="34" charset="-122"/>
                <a:ea typeface="微软雅黑" panose="020B0503020204020204" pitchFamily="34" charset="-122"/>
              </a:rPr>
              <a:t>：</a:t>
            </a:r>
            <a:endParaRPr lang="zh-CN" altLang="en-US" kern="1200" dirty="0">
              <a:latin typeface="微软雅黑" panose="020B0503020204020204" pitchFamily="34" charset="-122"/>
              <a:ea typeface="微软雅黑" panose="020B0503020204020204" pitchFamily="34" charset="-122"/>
            </a:endParaRPr>
          </a:p>
        </p:txBody>
      </p:sp>
      <p:sp>
        <p:nvSpPr>
          <p:cNvPr id="17" name="Freeform 14"/>
          <p:cNvSpPr/>
          <p:nvPr/>
        </p:nvSpPr>
        <p:spPr>
          <a:xfrm>
            <a:off x="2627838" y="5445168"/>
            <a:ext cx="6520184" cy="344137"/>
          </a:xfrm>
          <a:custGeom>
            <a:avLst/>
            <a:gdLst>
              <a:gd name="connsiteX0" fmla="*/ 0 w 6340550"/>
              <a:gd name="connsiteY0" fmla="*/ 0 h 344137"/>
              <a:gd name="connsiteX1" fmla="*/ 6340550 w 6340550"/>
              <a:gd name="connsiteY1" fmla="*/ 0 h 344137"/>
              <a:gd name="connsiteX2" fmla="*/ 6340550 w 6340550"/>
              <a:gd name="connsiteY2" fmla="*/ 344137 h 344137"/>
              <a:gd name="connsiteX3" fmla="*/ 0 w 6340550"/>
              <a:gd name="connsiteY3" fmla="*/ 344137 h 344137"/>
              <a:gd name="connsiteX4" fmla="*/ 0 w 6340550"/>
              <a:gd name="connsiteY4" fmla="*/ 0 h 344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40550" h="344137">
                <a:moveTo>
                  <a:pt x="0" y="0"/>
                </a:moveTo>
                <a:lnTo>
                  <a:pt x="6340550" y="0"/>
                </a:lnTo>
                <a:lnTo>
                  <a:pt x="6340550" y="344137"/>
                </a:lnTo>
                <a:lnTo>
                  <a:pt x="0" y="3441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01312" tIns="24130" rIns="135128" bIns="24130" numCol="1" spcCol="1270" anchor="t" anchorCtr="0">
            <a:noAutofit/>
          </a:bodyPr>
          <a:lstStyle/>
          <a:p>
            <a:pPr marL="114300" lvl="1" indent="-114300" defTabSz="666750">
              <a:lnSpc>
                <a:spcPct val="90000"/>
              </a:lnSpc>
              <a:spcAft>
                <a:spcPct val="20000"/>
              </a:spcAft>
              <a:buChar char="•"/>
            </a:pPr>
            <a:r>
              <a:rPr lang="zh-CN" altLang="en-US" sz="1600" b="1" dirty="0">
                <a:solidFill>
                  <a:srgbClr val="FF0000"/>
                </a:solidFill>
                <a:latin typeface="微软雅黑" panose="020B0503020204020204" pitchFamily="34" charset="-122"/>
                <a:ea typeface="微软雅黑" panose="020B0503020204020204" pitchFamily="34" charset="-122"/>
              </a:rPr>
              <a:t>加强信息基础设施网络安全防护</a:t>
            </a:r>
            <a:r>
              <a:rPr lang="zh-CN" altLang="en-US" sz="1600" dirty="0">
                <a:latin typeface="微软雅黑" panose="020B0503020204020204" pitchFamily="34" charset="-122"/>
                <a:ea typeface="微软雅黑" panose="020B0503020204020204" pitchFamily="34" charset="-122"/>
              </a:rPr>
              <a:t>，加强网络安全信息统筹机制、手段、平台建设，加强网络安全事件应急指挥能力建设，积极发展网络安全产业，做到关口前移，防患于未然；要</a:t>
            </a:r>
            <a:r>
              <a:rPr lang="zh-CN" altLang="en-US" sz="1600" b="1" dirty="0">
                <a:solidFill>
                  <a:srgbClr val="FF0000"/>
                </a:solidFill>
                <a:latin typeface="微软雅黑" panose="020B0503020204020204" pitchFamily="34" charset="-122"/>
                <a:ea typeface="微软雅黑" panose="020B0503020204020204" pitchFamily="34" charset="-122"/>
              </a:rPr>
              <a:t>落实关键信息基础设施防护责任</a:t>
            </a:r>
            <a:r>
              <a:rPr lang="zh-CN" altLang="en-US" sz="1600" dirty="0">
                <a:latin typeface="微软雅黑" panose="020B0503020204020204" pitchFamily="34" charset="-122"/>
                <a:ea typeface="微软雅黑" panose="020B0503020204020204" pitchFamily="34" charset="-122"/>
              </a:rPr>
              <a:t>；</a:t>
            </a:r>
            <a:endParaRPr lang="zh-CN" altLang="en-US" sz="1600" kern="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65999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left)">
                                      <p:cBhvr>
                                        <p:cTn id="10" dur="500"/>
                                        <p:tgtEl>
                                          <p:spTgt spid="1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wipe(left)">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500"/>
                                        <p:tgtEl>
                                          <p:spTgt spid="7"/>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wipe(left)">
                                      <p:cBhvr>
                                        <p:cTn id="26" dur="500"/>
                                        <p:tgtEl>
                                          <p:spTgt spid="14"/>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left)">
                                      <p:cBhvr>
                                        <p:cTn id="29" dur="500"/>
                                        <p:tgtEl>
                                          <p:spTgt spid="15"/>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4" grpId="0" animBg="1"/>
      <p:bldP spid="15" grpId="0"/>
      <p:bldP spid="16" grpId="0" animBg="1"/>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4A9AAA9-EB10-4CCC-AC7A-68D4BA829E4A}" type="slidenum">
              <a:rPr lang="zh-CN" altLang="en-US" smtClean="0"/>
              <a:pPr/>
              <a:t>24</a:t>
            </a:fld>
            <a:endParaRPr lang="en-US" altLang="zh-CN"/>
          </a:p>
        </p:txBody>
      </p:sp>
      <p:sp>
        <p:nvSpPr>
          <p:cNvPr id="30" name="标题 1"/>
          <p:cNvSpPr txBox="1">
            <a:spLocks/>
          </p:cNvSpPr>
          <p:nvPr/>
        </p:nvSpPr>
        <p:spPr>
          <a:xfrm>
            <a:off x="467544" y="620766"/>
            <a:ext cx="8229600" cy="714356"/>
          </a:xfrm>
          <a:prstGeom prst="rect">
            <a:avLst/>
          </a:prstGeom>
          <a:noFill/>
          <a:ln w="9525">
            <a:noFill/>
            <a:miter lim="800000"/>
          </a:ln>
          <a:effectLst/>
        </p:spPr>
        <p:txBody>
          <a:bodyPr vert="horz" wrap="square" lIns="0" tIns="0" rIns="0" bIns="0" numCol="1" rtlCol="0" anchor="ctr" anchorCtr="0" compatLnSpc="1">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eaLnBrk="0" hangingPunct="0">
              <a:lnSpc>
                <a:spcPct val="100000"/>
              </a:lnSpc>
            </a:pPr>
            <a:r>
              <a:rPr lang="zh-CN" altLang="en-US" sz="3200" dirty="0">
                <a:solidFill>
                  <a:srgbClr val="002060"/>
                </a:solidFill>
                <a:latin typeface="黑体" pitchFamily="49" charset="-122"/>
                <a:ea typeface="黑体" pitchFamily="49" charset="-122"/>
                <a:sym typeface="Calibri" panose="020F0502020204030204" pitchFamily="34" charset="0"/>
              </a:rPr>
              <a:t>我国</a:t>
            </a:r>
            <a:r>
              <a:rPr lang="zh-CN" altLang="en-US" sz="3200" dirty="0" smtClean="0">
                <a:solidFill>
                  <a:srgbClr val="002060"/>
                </a:solidFill>
                <a:latin typeface="黑体" pitchFamily="49" charset="-122"/>
                <a:ea typeface="黑体" pitchFamily="49" charset="-122"/>
                <a:sym typeface="Calibri" panose="020F0502020204030204" pitchFamily="34" charset="0"/>
              </a:rPr>
              <a:t>：国家立法强化关键信息基础设施安全</a:t>
            </a:r>
            <a:endParaRPr lang="zh-CN" altLang="en-US" sz="3200" dirty="0">
              <a:solidFill>
                <a:srgbClr val="002060"/>
              </a:solidFill>
              <a:latin typeface="黑体" pitchFamily="49" charset="-122"/>
              <a:ea typeface="黑体" pitchFamily="49" charset="-122"/>
              <a:sym typeface="Calibri" panose="020F0502020204030204" pitchFamily="34" charset="0"/>
            </a:endParaRPr>
          </a:p>
        </p:txBody>
      </p:sp>
      <p:sp>
        <p:nvSpPr>
          <p:cNvPr id="5" name="文本框 17"/>
          <p:cNvSpPr txBox="1"/>
          <p:nvPr/>
        </p:nvSpPr>
        <p:spPr>
          <a:xfrm>
            <a:off x="3206264" y="1930189"/>
            <a:ext cx="5478587" cy="1394228"/>
          </a:xfrm>
          <a:prstGeom prst="rect">
            <a:avLst/>
          </a:prstGeom>
          <a:noFill/>
        </p:spPr>
        <p:txBody>
          <a:bodyPr wrap="square" rtlCol="0">
            <a:spAutoFit/>
          </a:bodyPr>
          <a:lstStyle>
            <a:defPPr>
              <a:defRPr lang="zh-CN"/>
            </a:defPPr>
            <a:lvl1pPr>
              <a:defRPr sz="2000">
                <a:solidFill>
                  <a:srgbClr val="C00000"/>
                </a:solidFill>
                <a:latin typeface="黑体" panose="02010609060101010101" pitchFamily="49" charset="-122"/>
                <a:ea typeface="黑体" panose="02010609060101010101" pitchFamily="49" charset="-122"/>
              </a:defRPr>
            </a:lvl1pPr>
          </a:lstStyle>
          <a:p>
            <a:pPr indent="342900">
              <a:lnSpc>
                <a:spcPct val="120000"/>
              </a:lnSpc>
            </a:pPr>
            <a:r>
              <a:rPr lang="en-US" altLang="zh-CN" sz="1350" dirty="0">
                <a:solidFill>
                  <a:prstClr val="black"/>
                </a:solidFill>
                <a:latin typeface="微软雅黑" panose="020B0503020204020204" pitchFamily="34" charset="-122"/>
                <a:ea typeface="微软雅黑" panose="020B0503020204020204" pitchFamily="34" charset="-122"/>
              </a:rPr>
              <a:t>2016</a:t>
            </a:r>
            <a:r>
              <a:rPr lang="zh-CN" altLang="en-US" sz="1350" dirty="0">
                <a:solidFill>
                  <a:prstClr val="black"/>
                </a:solidFill>
                <a:latin typeface="微软雅黑" panose="020B0503020204020204" pitchFamily="34" charset="-122"/>
                <a:ea typeface="微软雅黑" panose="020B0503020204020204" pitchFamily="34" charset="-122"/>
              </a:rPr>
              <a:t>年</a:t>
            </a:r>
            <a:r>
              <a:rPr lang="en-US" altLang="zh-CN" sz="1350" dirty="0">
                <a:solidFill>
                  <a:prstClr val="black"/>
                </a:solidFill>
                <a:latin typeface="微软雅黑" panose="020B0503020204020204" pitchFamily="34" charset="-122"/>
                <a:ea typeface="微软雅黑" panose="020B0503020204020204" pitchFamily="34" charset="-122"/>
              </a:rPr>
              <a:t>11</a:t>
            </a:r>
            <a:r>
              <a:rPr lang="zh-CN" altLang="en-US" sz="1350" dirty="0">
                <a:solidFill>
                  <a:prstClr val="black"/>
                </a:solidFill>
                <a:latin typeface="微软雅黑" panose="020B0503020204020204" pitchFamily="34" charset="-122"/>
                <a:ea typeface="微软雅黑" panose="020B0503020204020204" pitchFamily="34" charset="-122"/>
              </a:rPr>
              <a:t>月</a:t>
            </a:r>
            <a:r>
              <a:rPr lang="en-US" altLang="zh-CN" sz="1350" dirty="0">
                <a:solidFill>
                  <a:prstClr val="black"/>
                </a:solidFill>
                <a:latin typeface="微软雅黑" panose="020B0503020204020204" pitchFamily="34" charset="-122"/>
                <a:ea typeface="微软雅黑" panose="020B0503020204020204" pitchFamily="34" charset="-122"/>
              </a:rPr>
              <a:t>7</a:t>
            </a:r>
            <a:r>
              <a:rPr lang="zh-CN" altLang="en-US" sz="1350" dirty="0">
                <a:solidFill>
                  <a:prstClr val="black"/>
                </a:solidFill>
                <a:latin typeface="微软雅黑" panose="020B0503020204020204" pitchFamily="34" charset="-122"/>
                <a:ea typeface="微软雅黑" panose="020B0503020204020204" pitchFamily="34" charset="-122"/>
              </a:rPr>
              <a:t>日，第十二届全国人民代表大会常务委员会第二十四次会议通过了</a:t>
            </a:r>
            <a:r>
              <a:rPr lang="en-US" altLang="zh-CN" sz="1350" dirty="0">
                <a:solidFill>
                  <a:prstClr val="black"/>
                </a:solidFill>
                <a:latin typeface="微软雅黑" panose="020B0503020204020204" pitchFamily="34" charset="-122"/>
                <a:ea typeface="微软雅黑" panose="020B0503020204020204" pitchFamily="34" charset="-122"/>
              </a:rPr>
              <a:t>《</a:t>
            </a:r>
            <a:r>
              <a:rPr lang="zh-CN" altLang="en-US" sz="1350" dirty="0">
                <a:solidFill>
                  <a:prstClr val="black"/>
                </a:solidFill>
                <a:latin typeface="微软雅黑" panose="020B0503020204020204" pitchFamily="34" charset="-122"/>
                <a:ea typeface="微软雅黑" panose="020B0503020204020204" pitchFamily="34" charset="-122"/>
              </a:rPr>
              <a:t>中华人民共和国网络安全法</a:t>
            </a:r>
            <a:r>
              <a:rPr lang="en-US" altLang="zh-CN" sz="1350" dirty="0">
                <a:solidFill>
                  <a:prstClr val="black"/>
                </a:solidFill>
                <a:latin typeface="微软雅黑" panose="020B0503020204020204" pitchFamily="34" charset="-122"/>
                <a:ea typeface="微软雅黑" panose="020B0503020204020204" pitchFamily="34" charset="-122"/>
              </a:rPr>
              <a:t>》</a:t>
            </a:r>
            <a:r>
              <a:rPr lang="zh-CN" altLang="en-US" sz="1350" dirty="0">
                <a:solidFill>
                  <a:prstClr val="black"/>
                </a:solidFill>
                <a:latin typeface="微软雅黑" panose="020B0503020204020204" pitchFamily="34" charset="-122"/>
                <a:ea typeface="微软雅黑" panose="020B0503020204020204" pitchFamily="34" charset="-122"/>
              </a:rPr>
              <a:t>，并将于</a:t>
            </a:r>
            <a:r>
              <a:rPr lang="en-US" altLang="zh-CN" sz="1350" dirty="0">
                <a:solidFill>
                  <a:prstClr val="black"/>
                </a:solidFill>
                <a:latin typeface="微软雅黑" panose="020B0503020204020204" pitchFamily="34" charset="-122"/>
                <a:ea typeface="微软雅黑" panose="020B0503020204020204" pitchFamily="34" charset="-122"/>
              </a:rPr>
              <a:t>2017</a:t>
            </a:r>
            <a:r>
              <a:rPr lang="zh-CN" altLang="en-US" sz="1350" dirty="0">
                <a:solidFill>
                  <a:prstClr val="black"/>
                </a:solidFill>
                <a:latin typeface="微软雅黑" panose="020B0503020204020204" pitchFamily="34" charset="-122"/>
                <a:ea typeface="微软雅黑" panose="020B0503020204020204" pitchFamily="34" charset="-122"/>
              </a:rPr>
              <a:t>年</a:t>
            </a:r>
            <a:r>
              <a:rPr lang="en-US" altLang="zh-CN" sz="1350" dirty="0">
                <a:solidFill>
                  <a:prstClr val="black"/>
                </a:solidFill>
                <a:latin typeface="微软雅黑" panose="020B0503020204020204" pitchFamily="34" charset="-122"/>
                <a:ea typeface="微软雅黑" panose="020B0503020204020204" pitchFamily="34" charset="-122"/>
              </a:rPr>
              <a:t>6</a:t>
            </a:r>
            <a:r>
              <a:rPr lang="zh-CN" altLang="en-US" sz="1350" dirty="0">
                <a:solidFill>
                  <a:prstClr val="black"/>
                </a:solidFill>
                <a:latin typeface="微软雅黑" panose="020B0503020204020204" pitchFamily="34" charset="-122"/>
                <a:ea typeface="微软雅黑" panose="020B0503020204020204" pitchFamily="34" charset="-122"/>
              </a:rPr>
              <a:t>月</a:t>
            </a:r>
            <a:r>
              <a:rPr lang="en-US" altLang="zh-CN" sz="1350" dirty="0">
                <a:solidFill>
                  <a:prstClr val="black"/>
                </a:solidFill>
                <a:latin typeface="微软雅黑" panose="020B0503020204020204" pitchFamily="34" charset="-122"/>
                <a:ea typeface="微软雅黑" panose="020B0503020204020204" pitchFamily="34" charset="-122"/>
              </a:rPr>
              <a:t>1</a:t>
            </a:r>
            <a:r>
              <a:rPr lang="zh-CN" altLang="en-US" sz="1350" dirty="0">
                <a:solidFill>
                  <a:prstClr val="black"/>
                </a:solidFill>
                <a:latin typeface="微软雅黑" panose="020B0503020204020204" pitchFamily="34" charset="-122"/>
                <a:ea typeface="微软雅黑" panose="020B0503020204020204" pitchFamily="34" charset="-122"/>
              </a:rPr>
              <a:t>日起施行。该法是</a:t>
            </a:r>
            <a:r>
              <a:rPr lang="zh-CN" altLang="en-US" sz="1500" b="1" dirty="0">
                <a:solidFill>
                  <a:srgbClr val="FF0000"/>
                </a:solidFill>
                <a:latin typeface="微软雅黑" panose="020B0503020204020204" pitchFamily="34" charset="-122"/>
                <a:ea typeface="微软雅黑" panose="020B0503020204020204" pitchFamily="34" charset="-122"/>
              </a:rPr>
              <a:t>我国首部网络安全专门性法律，首次明确了关键信息基础设施的定义和范围，</a:t>
            </a:r>
            <a:r>
              <a:rPr lang="zh-CN" altLang="en-US" sz="1350" dirty="0">
                <a:solidFill>
                  <a:prstClr val="black"/>
                </a:solidFill>
                <a:latin typeface="微软雅黑" panose="020B0503020204020204" pitchFamily="34" charset="-122"/>
                <a:ea typeface="微软雅黑" panose="020B0503020204020204" pitchFamily="34" charset="-122"/>
              </a:rPr>
              <a:t>为我国明确关键信息基础设施的定义和范围提供了法律依据，是开展关键信息基础设施安全保护的基础。</a:t>
            </a:r>
          </a:p>
        </p:txBody>
      </p:sp>
      <p:sp>
        <p:nvSpPr>
          <p:cNvPr id="6" name="AutoShape 6"/>
          <p:cNvSpPr>
            <a:spLocks noChangeArrowheads="1"/>
          </p:cNvSpPr>
          <p:nvPr/>
        </p:nvSpPr>
        <p:spPr bwMode="auto">
          <a:xfrm>
            <a:off x="113517" y="1553352"/>
            <a:ext cx="8634831" cy="2019660"/>
          </a:xfrm>
          <a:prstGeom prst="foldedCorner">
            <a:avLst>
              <a:gd name="adj" fmla="val 12500"/>
            </a:avLst>
          </a:prstGeom>
          <a:noFill/>
          <a:ln w="19050">
            <a:solidFill>
              <a:srgbClr val="C00000"/>
            </a:solidFill>
            <a:round/>
            <a:headEnd/>
            <a:tailEnd/>
          </a:ln>
          <a:effectLst/>
        </p:spPr>
        <p:txBody>
          <a:bodyPr lIns="67500" rIns="40500" anchor="ctr"/>
          <a:lstStyle/>
          <a:p>
            <a:pPr marL="140494" indent="-140494">
              <a:lnSpc>
                <a:spcPct val="110000"/>
              </a:lnSpc>
              <a:spcBef>
                <a:spcPct val="30000"/>
              </a:spcBef>
              <a:spcAft>
                <a:spcPct val="60000"/>
              </a:spcAft>
              <a:buSzPct val="80000"/>
            </a:pPr>
            <a:endParaRPr kumimoji="1" lang="zh-CN" altLang="en-US" sz="600">
              <a:solidFill>
                <a:prstClr val="black"/>
              </a:solidFill>
              <a:latin typeface="Times New Roman" pitchFamily="18" charset="0"/>
            </a:endParaRPr>
          </a:p>
        </p:txBody>
      </p:sp>
      <p:sp>
        <p:nvSpPr>
          <p:cNvPr id="7" name="文本框 24"/>
          <p:cNvSpPr txBox="1"/>
          <p:nvPr/>
        </p:nvSpPr>
        <p:spPr>
          <a:xfrm>
            <a:off x="584257" y="1361384"/>
            <a:ext cx="7761115" cy="369332"/>
          </a:xfrm>
          <a:prstGeom prst="rect">
            <a:avLst/>
          </a:prstGeom>
          <a:solidFill>
            <a:srgbClr val="C00000"/>
          </a:solidFill>
        </p:spPr>
        <p:txBody>
          <a:bodyPr wrap="square" rtlCol="0" anchor="ctr">
            <a:spAutoFit/>
          </a:bodyPr>
          <a:lstStyle/>
          <a:p>
            <a:pPr algn="ctr"/>
            <a:r>
              <a:rPr lang="en-US" altLang="zh-CN" b="1" dirty="0">
                <a:solidFill>
                  <a:prstClr val="white"/>
                </a:solidFill>
                <a:latin typeface="微软雅黑" panose="020B0503020204020204" pitchFamily="34" charset="-122"/>
                <a:ea typeface="微软雅黑" panose="020B0503020204020204" pitchFamily="34" charset="-122"/>
              </a:rPr>
              <a:t>《</a:t>
            </a:r>
            <a:r>
              <a:rPr lang="zh-CN" altLang="en-US" b="1" dirty="0">
                <a:solidFill>
                  <a:prstClr val="white"/>
                </a:solidFill>
                <a:latin typeface="微软雅黑" panose="020B0503020204020204" pitchFamily="34" charset="-122"/>
                <a:ea typeface="微软雅黑" panose="020B0503020204020204" pitchFamily="34" charset="-122"/>
              </a:rPr>
              <a:t>中华人民共和国网络安全法</a:t>
            </a:r>
            <a:r>
              <a:rPr lang="en-US" altLang="zh-CN" b="1" dirty="0">
                <a:solidFill>
                  <a:prstClr val="white"/>
                </a:solidFill>
                <a:latin typeface="微软雅黑" panose="020B0503020204020204" pitchFamily="34" charset="-122"/>
                <a:ea typeface="微软雅黑" panose="020B0503020204020204" pitchFamily="34" charset="-122"/>
              </a:rPr>
              <a:t>》</a:t>
            </a:r>
            <a:r>
              <a:rPr lang="zh-CN" altLang="en-US" b="1" dirty="0">
                <a:solidFill>
                  <a:prstClr val="white"/>
                </a:solidFill>
                <a:latin typeface="微软雅黑" panose="020B0503020204020204" pitchFamily="34" charset="-122"/>
                <a:ea typeface="微软雅黑" panose="020B0503020204020204" pitchFamily="34" charset="-122"/>
              </a:rPr>
              <a:t>促进国家关键信息基础设施保护新局面</a:t>
            </a:r>
          </a:p>
        </p:txBody>
      </p:sp>
      <p:pic>
        <p:nvPicPr>
          <p:cNvPr id="8" name="图片 18"/>
          <p:cNvPicPr>
            <a:picLocks noChangeAspect="1"/>
          </p:cNvPicPr>
          <p:nvPr/>
        </p:nvPicPr>
        <p:blipFill>
          <a:blip r:embed="rId3"/>
          <a:stretch>
            <a:fillRect/>
          </a:stretch>
        </p:blipFill>
        <p:spPr>
          <a:xfrm>
            <a:off x="614896" y="1873745"/>
            <a:ext cx="2089990" cy="1496645"/>
          </a:xfrm>
          <a:prstGeom prst="rect">
            <a:avLst/>
          </a:prstGeom>
          <a:noFill/>
          <a:ln w="9525">
            <a:noFill/>
          </a:ln>
        </p:spPr>
      </p:pic>
      <p:grpSp>
        <p:nvGrpSpPr>
          <p:cNvPr id="10" name="组合 9"/>
          <p:cNvGrpSpPr/>
          <p:nvPr/>
        </p:nvGrpSpPr>
        <p:grpSpPr>
          <a:xfrm>
            <a:off x="447780" y="3670514"/>
            <a:ext cx="3414981" cy="653909"/>
            <a:chOff x="6084168" y="1462793"/>
            <a:chExt cx="2197399" cy="490317"/>
          </a:xfrm>
        </p:grpSpPr>
        <p:sp>
          <p:nvSpPr>
            <p:cNvPr id="11" name="TextBox 3"/>
            <p:cNvSpPr txBox="1"/>
            <p:nvPr/>
          </p:nvSpPr>
          <p:spPr>
            <a:xfrm>
              <a:off x="6084169" y="1676176"/>
              <a:ext cx="2197398" cy="27693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lvl="0" algn="l" fontAlgn="base">
                <a:lnSpc>
                  <a:spcPct val="100000"/>
                </a:lnSpc>
                <a:spcBef>
                  <a:spcPct val="0"/>
                </a:spcBef>
                <a:spcAft>
                  <a:spcPct val="0"/>
                </a:spcAft>
              </a:pPr>
              <a:r>
                <a:rPr lang="zh-CN" altLang="en-US" sz="1200" b="1" dirty="0">
                  <a:solidFill>
                    <a:srgbClr val="FF0000"/>
                  </a:solidFill>
                  <a:latin typeface="微软雅黑"/>
                  <a:ea typeface="微软雅黑"/>
                  <a:cs typeface="Lato Light" charset="0"/>
                  <a:sym typeface="Lato Light" charset="0"/>
                </a:rPr>
                <a:t>工信部</a:t>
              </a:r>
              <a:r>
                <a:rPr lang="en-US" altLang="zh-CN" sz="1200" b="1" dirty="0">
                  <a:solidFill>
                    <a:srgbClr val="FF0000"/>
                  </a:solidFill>
                  <a:latin typeface="微软雅黑"/>
                  <a:ea typeface="微软雅黑"/>
                  <a:cs typeface="Lato Light" charset="0"/>
                  <a:sym typeface="Lato Light" charset="0"/>
                </a:rPr>
                <a:t>2016</a:t>
              </a:r>
              <a:r>
                <a:rPr lang="zh-CN" altLang="en-US" sz="1200" b="1" dirty="0">
                  <a:solidFill>
                    <a:srgbClr val="FF0000"/>
                  </a:solidFill>
                  <a:latin typeface="微软雅黑"/>
                  <a:ea typeface="微软雅黑"/>
                  <a:cs typeface="Lato Light" charset="0"/>
                  <a:sym typeface="Lato Light" charset="0"/>
                </a:rPr>
                <a:t>年</a:t>
              </a:r>
              <a:r>
                <a:rPr lang="en-US" altLang="zh-CN" sz="1200" b="1" dirty="0">
                  <a:solidFill>
                    <a:srgbClr val="FF0000"/>
                  </a:solidFill>
                  <a:latin typeface="微软雅黑"/>
                  <a:ea typeface="微软雅黑"/>
                  <a:cs typeface="Lato Light" charset="0"/>
                  <a:sym typeface="Lato Light" charset="0"/>
                </a:rPr>
                <a:t>10</a:t>
              </a:r>
              <a:r>
                <a:rPr lang="zh-CN" altLang="en-US" sz="1200" b="1" dirty="0">
                  <a:solidFill>
                    <a:srgbClr val="FF0000"/>
                  </a:solidFill>
                  <a:latin typeface="微软雅黑"/>
                  <a:ea typeface="微软雅黑"/>
                  <a:cs typeface="Lato Light" charset="0"/>
                  <a:sym typeface="Lato Light" charset="0"/>
                </a:rPr>
                <a:t>月</a:t>
              </a:r>
              <a:r>
                <a:rPr lang="zh-CN" altLang="en-US" sz="1200" dirty="0">
                  <a:solidFill>
                    <a:srgbClr val="7B1B1B"/>
                  </a:solidFill>
                  <a:latin typeface="微软雅黑"/>
                  <a:ea typeface="微软雅黑"/>
                  <a:cs typeface="Lato Light" charset="0"/>
                  <a:sym typeface="Lato Light" charset="0"/>
                </a:rPr>
                <a:t>发布</a:t>
              </a:r>
              <a:r>
                <a:rPr lang="en-US" altLang="zh-CN" sz="1200" dirty="0">
                  <a:solidFill>
                    <a:srgbClr val="7B1B1B"/>
                  </a:solidFill>
                  <a:latin typeface="微软雅黑"/>
                  <a:ea typeface="微软雅黑"/>
                  <a:cs typeface="Lato Light" charset="0"/>
                  <a:sym typeface="Lato Light" charset="0"/>
                </a:rPr>
                <a:t>《</a:t>
              </a:r>
              <a:r>
                <a:rPr lang="zh-CN" altLang="en-US" sz="1200" dirty="0">
                  <a:solidFill>
                    <a:srgbClr val="7B1B1B"/>
                  </a:solidFill>
                  <a:latin typeface="微软雅黑"/>
                  <a:ea typeface="微软雅黑"/>
                  <a:cs typeface="Lato Light" charset="0"/>
                  <a:sym typeface="Lato Light" charset="0"/>
                </a:rPr>
                <a:t>工业控制系统信息安全防护指南</a:t>
              </a:r>
              <a:r>
                <a:rPr lang="en-US" altLang="zh-CN" sz="1200" dirty="0" smtClean="0">
                  <a:solidFill>
                    <a:srgbClr val="7B1B1B"/>
                  </a:solidFill>
                  <a:latin typeface="微软雅黑"/>
                  <a:ea typeface="微软雅黑"/>
                  <a:cs typeface="Lato Light" charset="0"/>
                  <a:sym typeface="Lato Light" charset="0"/>
                </a:rPr>
                <a:t>》</a:t>
              </a:r>
              <a:r>
                <a:rPr lang="zh-CN" altLang="en-US" sz="1200" dirty="0" smtClean="0">
                  <a:solidFill>
                    <a:srgbClr val="7B1B1B"/>
                  </a:solidFill>
                  <a:latin typeface="微软雅黑"/>
                  <a:ea typeface="微软雅黑"/>
                  <a:cs typeface="Lato Light" charset="0"/>
                  <a:sym typeface="Lato Light" charset="0"/>
                </a:rPr>
                <a:t>，成为国家首个发布的工控防护指南</a:t>
              </a:r>
              <a:endParaRPr lang="en-US" altLang="zh-CN" sz="1200" dirty="0">
                <a:solidFill>
                  <a:srgbClr val="7B1B1B"/>
                </a:solidFill>
                <a:latin typeface="微软雅黑"/>
                <a:ea typeface="微软雅黑"/>
                <a:cs typeface="Lato Light" charset="0"/>
                <a:sym typeface="Lato Light" charset="0"/>
              </a:endParaRPr>
            </a:p>
          </p:txBody>
        </p:sp>
        <p:sp>
          <p:nvSpPr>
            <p:cNvPr id="12" name="TextBox 25"/>
            <p:cNvSpPr txBox="1"/>
            <p:nvPr/>
          </p:nvSpPr>
          <p:spPr>
            <a:xfrm>
              <a:off x="6084168" y="1462793"/>
              <a:ext cx="1728192" cy="207701"/>
            </a:xfrm>
            <a:prstGeom prst="rect">
              <a:avLst/>
            </a:prstGeom>
            <a:noFill/>
          </p:spPr>
          <p:txBody>
            <a:bodyPr wrap="square" lIns="0" tIns="0" rIns="0" bIns="0" rtlCol="0">
              <a:spAutoFit/>
            </a:bodyPr>
            <a:lstStyle/>
            <a:p>
              <a:pPr lvl="0"/>
              <a:r>
                <a:rPr lang="zh-CN" altLang="en-US" b="1" dirty="0">
                  <a:solidFill>
                    <a:srgbClr val="7B1B1B"/>
                  </a:solidFill>
                  <a:latin typeface="微软雅黑" pitchFamily="34" charset="-122"/>
                  <a:ea typeface="微软雅黑" pitchFamily="34" charset="-122"/>
                </a:rPr>
                <a:t>工</a:t>
              </a:r>
              <a:r>
                <a:rPr lang="zh-CN" altLang="en-US" b="1" dirty="0" smtClean="0">
                  <a:solidFill>
                    <a:srgbClr val="7B1B1B"/>
                  </a:solidFill>
                  <a:latin typeface="微软雅黑" pitchFamily="34" charset="-122"/>
                  <a:ea typeface="微软雅黑" pitchFamily="34" charset="-122"/>
                </a:rPr>
                <a:t>控安全防护指南</a:t>
              </a:r>
              <a:endParaRPr lang="zh-CN" altLang="en-US" b="1" dirty="0">
                <a:solidFill>
                  <a:srgbClr val="7B1B1B"/>
                </a:solidFill>
                <a:latin typeface="微软雅黑" pitchFamily="34" charset="-122"/>
                <a:ea typeface="微软雅黑" pitchFamily="34" charset="-122"/>
              </a:endParaRPr>
            </a:p>
          </p:txBody>
        </p:sp>
      </p:grpSp>
      <p:grpSp>
        <p:nvGrpSpPr>
          <p:cNvPr id="13" name="组合 12"/>
          <p:cNvGrpSpPr/>
          <p:nvPr/>
        </p:nvGrpSpPr>
        <p:grpSpPr>
          <a:xfrm>
            <a:off x="395652" y="4365078"/>
            <a:ext cx="3302483" cy="703865"/>
            <a:chOff x="6084167" y="1462793"/>
            <a:chExt cx="2125012" cy="527775"/>
          </a:xfrm>
        </p:grpSpPr>
        <p:sp>
          <p:nvSpPr>
            <p:cNvPr id="14" name="TextBox 3"/>
            <p:cNvSpPr txBox="1"/>
            <p:nvPr/>
          </p:nvSpPr>
          <p:spPr>
            <a:xfrm>
              <a:off x="6084169" y="1713634"/>
              <a:ext cx="1992313" cy="27693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lvl="0" algn="l" fontAlgn="base">
                <a:lnSpc>
                  <a:spcPct val="100000"/>
                </a:lnSpc>
                <a:spcBef>
                  <a:spcPct val="0"/>
                </a:spcBef>
                <a:spcAft>
                  <a:spcPct val="0"/>
                </a:spcAft>
              </a:pPr>
              <a:r>
                <a:rPr lang="zh-CN" altLang="en-US" sz="1200" b="1" dirty="0">
                  <a:solidFill>
                    <a:srgbClr val="FF0000"/>
                  </a:solidFill>
                  <a:latin typeface="微软雅黑"/>
                  <a:ea typeface="微软雅黑"/>
                  <a:cs typeface="Lato Light" charset="0"/>
                  <a:sym typeface="Lato Light" charset="0"/>
                </a:rPr>
                <a:t>工信部</a:t>
              </a:r>
              <a:r>
                <a:rPr lang="en-US" altLang="zh-CN" sz="1200" b="1" dirty="0">
                  <a:solidFill>
                    <a:srgbClr val="FF0000"/>
                  </a:solidFill>
                  <a:latin typeface="微软雅黑"/>
                  <a:ea typeface="微软雅黑"/>
                  <a:cs typeface="Lato Light" charset="0"/>
                  <a:sym typeface="Lato Light" charset="0"/>
                </a:rPr>
                <a:t>2017</a:t>
              </a:r>
              <a:r>
                <a:rPr lang="zh-CN" altLang="en-US" sz="1200" b="1" dirty="0">
                  <a:solidFill>
                    <a:srgbClr val="FF0000"/>
                  </a:solidFill>
                  <a:latin typeface="微软雅黑"/>
                  <a:ea typeface="微软雅黑"/>
                  <a:cs typeface="Lato Light" charset="0"/>
                  <a:sym typeface="Lato Light" charset="0"/>
                </a:rPr>
                <a:t>年</a:t>
              </a:r>
              <a:r>
                <a:rPr lang="en-US" altLang="zh-CN" sz="1200" b="1" dirty="0">
                  <a:solidFill>
                    <a:srgbClr val="FF0000"/>
                  </a:solidFill>
                  <a:latin typeface="微软雅黑"/>
                  <a:ea typeface="微软雅黑"/>
                  <a:cs typeface="Lato Light" charset="0"/>
                  <a:sym typeface="Lato Light" charset="0"/>
                </a:rPr>
                <a:t>1</a:t>
              </a:r>
              <a:r>
                <a:rPr lang="zh-CN" altLang="en-US" sz="1200" b="1" dirty="0">
                  <a:solidFill>
                    <a:srgbClr val="FF0000"/>
                  </a:solidFill>
                  <a:latin typeface="微软雅黑"/>
                  <a:ea typeface="微软雅黑"/>
                  <a:cs typeface="Lato Light" charset="0"/>
                  <a:sym typeface="Lato Light" charset="0"/>
                </a:rPr>
                <a:t>月</a:t>
              </a:r>
              <a:r>
                <a:rPr lang="zh-CN" altLang="en-US" sz="1200" dirty="0">
                  <a:solidFill>
                    <a:srgbClr val="7B1B1B"/>
                  </a:solidFill>
                  <a:latin typeface="微软雅黑"/>
                  <a:ea typeface="微软雅黑"/>
                  <a:cs typeface="Lato Light" charset="0"/>
                  <a:sym typeface="Lato Light" charset="0"/>
                </a:rPr>
                <a:t>成立</a:t>
              </a:r>
              <a:r>
                <a:rPr lang="en-US" altLang="zh-CN" sz="1200" dirty="0">
                  <a:solidFill>
                    <a:srgbClr val="7B1B1B"/>
                  </a:solidFill>
                  <a:latin typeface="微软雅黑"/>
                  <a:ea typeface="微软雅黑"/>
                  <a:cs typeface="Lato Light" charset="0"/>
                  <a:sym typeface="Lato Light" charset="0"/>
                </a:rPr>
                <a:t>《</a:t>
              </a:r>
              <a:r>
                <a:rPr lang="zh-CN" altLang="en-US" sz="1200" b="1" dirty="0">
                  <a:solidFill>
                    <a:srgbClr val="FF0000"/>
                  </a:solidFill>
                  <a:latin typeface="微软雅黑"/>
                  <a:ea typeface="微软雅黑"/>
                  <a:cs typeface="Lato Light" charset="0"/>
                  <a:sym typeface="Lato Light" charset="0"/>
                </a:rPr>
                <a:t>国家工业信息安全发展研究中心</a:t>
              </a:r>
              <a:r>
                <a:rPr lang="en-US" altLang="zh-CN" sz="1200" dirty="0" smtClean="0">
                  <a:solidFill>
                    <a:srgbClr val="7B1B1B"/>
                  </a:solidFill>
                  <a:latin typeface="微软雅黑"/>
                  <a:ea typeface="微软雅黑"/>
                  <a:cs typeface="Lato Light" charset="0"/>
                  <a:sym typeface="Lato Light" charset="0"/>
                </a:rPr>
                <a:t>》</a:t>
              </a:r>
              <a:r>
                <a:rPr lang="zh-CN" altLang="en-US" sz="1200" dirty="0" smtClean="0">
                  <a:solidFill>
                    <a:srgbClr val="7B1B1B"/>
                  </a:solidFill>
                  <a:latin typeface="微软雅黑"/>
                  <a:ea typeface="微软雅黑"/>
                  <a:cs typeface="Lato Light" charset="0"/>
                  <a:sym typeface="Lato Light" charset="0"/>
                </a:rPr>
                <a:t>，成为工控安全领域的国家队</a:t>
              </a:r>
              <a:endParaRPr lang="en-US" altLang="zh-CN" sz="1200" dirty="0">
                <a:solidFill>
                  <a:srgbClr val="7B1B1B"/>
                </a:solidFill>
                <a:latin typeface="微软雅黑"/>
                <a:ea typeface="微软雅黑"/>
                <a:cs typeface="Lato Light" charset="0"/>
                <a:sym typeface="Lato Light" charset="0"/>
              </a:endParaRPr>
            </a:p>
          </p:txBody>
        </p:sp>
        <p:sp>
          <p:nvSpPr>
            <p:cNvPr id="15" name="TextBox 25"/>
            <p:cNvSpPr txBox="1"/>
            <p:nvPr/>
          </p:nvSpPr>
          <p:spPr>
            <a:xfrm>
              <a:off x="6084167" y="1462793"/>
              <a:ext cx="2125012" cy="207701"/>
            </a:xfrm>
            <a:prstGeom prst="rect">
              <a:avLst/>
            </a:prstGeom>
            <a:noFill/>
          </p:spPr>
          <p:txBody>
            <a:bodyPr wrap="square" lIns="0" tIns="0" rIns="0" bIns="0" rtlCol="0">
              <a:spAutoFit/>
            </a:bodyPr>
            <a:lstStyle/>
            <a:p>
              <a:pPr lvl="0"/>
              <a:r>
                <a:rPr lang="zh-CN" altLang="en-US" b="1" dirty="0">
                  <a:solidFill>
                    <a:srgbClr val="7B1B1B"/>
                  </a:solidFill>
                  <a:latin typeface="微软雅黑" pitchFamily="34" charset="-122"/>
                  <a:ea typeface="微软雅黑" pitchFamily="34" charset="-122"/>
                </a:rPr>
                <a:t>工业信息</a:t>
              </a:r>
              <a:r>
                <a:rPr lang="zh-CN" altLang="en-US" b="1" dirty="0" smtClean="0">
                  <a:solidFill>
                    <a:srgbClr val="7B1B1B"/>
                  </a:solidFill>
                  <a:latin typeface="微软雅黑" pitchFamily="34" charset="-122"/>
                  <a:ea typeface="微软雅黑" pitchFamily="34" charset="-122"/>
                </a:rPr>
                <a:t>安全发展研究中心</a:t>
              </a:r>
              <a:endParaRPr lang="zh-CN" altLang="en-US" b="1" dirty="0">
                <a:solidFill>
                  <a:srgbClr val="7B1B1B"/>
                </a:solidFill>
                <a:latin typeface="微软雅黑" pitchFamily="34" charset="-122"/>
                <a:ea typeface="微软雅黑" pitchFamily="34" charset="-122"/>
              </a:endParaRPr>
            </a:p>
          </p:txBody>
        </p:sp>
      </p:grpSp>
      <p:grpSp>
        <p:nvGrpSpPr>
          <p:cNvPr id="16" name="组合 15"/>
          <p:cNvGrpSpPr/>
          <p:nvPr/>
        </p:nvGrpSpPr>
        <p:grpSpPr>
          <a:xfrm>
            <a:off x="395652" y="5157144"/>
            <a:ext cx="3302480" cy="657351"/>
            <a:chOff x="6084168" y="1462793"/>
            <a:chExt cx="2020153" cy="492897"/>
          </a:xfrm>
        </p:grpSpPr>
        <p:sp>
          <p:nvSpPr>
            <p:cNvPr id="17" name="TextBox 3"/>
            <p:cNvSpPr txBox="1"/>
            <p:nvPr/>
          </p:nvSpPr>
          <p:spPr>
            <a:xfrm>
              <a:off x="6084169" y="1678756"/>
              <a:ext cx="2020152" cy="276934"/>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lvl="0" algn="l" fontAlgn="base">
                <a:lnSpc>
                  <a:spcPct val="100000"/>
                </a:lnSpc>
                <a:spcBef>
                  <a:spcPct val="0"/>
                </a:spcBef>
                <a:spcAft>
                  <a:spcPct val="0"/>
                </a:spcAft>
              </a:pPr>
              <a:r>
                <a:rPr lang="zh-CN" altLang="en-US" sz="1200" b="1" dirty="0">
                  <a:solidFill>
                    <a:srgbClr val="FF0000"/>
                  </a:solidFill>
                  <a:latin typeface="微软雅黑"/>
                  <a:ea typeface="微软雅黑"/>
                  <a:cs typeface="Lato Light" charset="0"/>
                  <a:sym typeface="Lato Light" charset="0"/>
                </a:rPr>
                <a:t>工信部</a:t>
              </a:r>
              <a:r>
                <a:rPr lang="en-US" altLang="zh-CN" sz="1200" b="1" dirty="0">
                  <a:solidFill>
                    <a:srgbClr val="FF0000"/>
                  </a:solidFill>
                  <a:latin typeface="微软雅黑"/>
                  <a:ea typeface="微软雅黑"/>
                  <a:cs typeface="Lato Light" charset="0"/>
                  <a:sym typeface="Lato Light" charset="0"/>
                </a:rPr>
                <a:t>2017</a:t>
              </a:r>
              <a:r>
                <a:rPr lang="zh-CN" altLang="en-US" sz="1200" b="1" dirty="0">
                  <a:solidFill>
                    <a:srgbClr val="FF0000"/>
                  </a:solidFill>
                  <a:latin typeface="微软雅黑"/>
                  <a:ea typeface="微软雅黑"/>
                  <a:cs typeface="Lato Light" charset="0"/>
                  <a:sym typeface="Lato Light" charset="0"/>
                </a:rPr>
                <a:t>年</a:t>
              </a:r>
              <a:r>
                <a:rPr lang="zh-CN" altLang="en-US" sz="1200" dirty="0">
                  <a:solidFill>
                    <a:srgbClr val="7B1B1B"/>
                  </a:solidFill>
                  <a:latin typeface="微软雅黑"/>
                  <a:ea typeface="微软雅黑"/>
                  <a:cs typeface="Lato Light" charset="0"/>
                  <a:sym typeface="Lato Light" charset="0"/>
                </a:rPr>
                <a:t>发布</a:t>
              </a:r>
              <a:r>
                <a:rPr lang="en-US" altLang="zh-CN" sz="1200" dirty="0">
                  <a:solidFill>
                    <a:srgbClr val="7B1B1B"/>
                  </a:solidFill>
                  <a:latin typeface="微软雅黑"/>
                  <a:ea typeface="微软雅黑"/>
                  <a:cs typeface="Lato Light" charset="0"/>
                  <a:sym typeface="Lato Light" charset="0"/>
                </a:rPr>
                <a:t>《</a:t>
              </a:r>
              <a:r>
                <a:rPr lang="zh-CN" altLang="en-US" sz="1200" dirty="0">
                  <a:solidFill>
                    <a:srgbClr val="7B1B1B"/>
                  </a:solidFill>
                  <a:latin typeface="微软雅黑"/>
                  <a:ea typeface="微软雅黑"/>
                  <a:cs typeface="Lato Light" charset="0"/>
                  <a:sym typeface="Lato Light" charset="0"/>
                </a:rPr>
                <a:t>工业控制系统信息安全行动计划</a:t>
              </a:r>
              <a:r>
                <a:rPr lang="en-US" altLang="zh-CN" sz="1200" dirty="0" smtClean="0">
                  <a:solidFill>
                    <a:srgbClr val="7B1B1B"/>
                  </a:solidFill>
                  <a:latin typeface="微软雅黑"/>
                  <a:ea typeface="微软雅黑"/>
                  <a:cs typeface="Lato Light" charset="0"/>
                  <a:sym typeface="Lato Light" charset="0"/>
                </a:rPr>
                <a:t>》</a:t>
              </a:r>
              <a:r>
                <a:rPr lang="zh-CN" altLang="en-US" sz="1200" dirty="0" smtClean="0">
                  <a:solidFill>
                    <a:srgbClr val="7B1B1B"/>
                  </a:solidFill>
                  <a:latin typeface="微软雅黑"/>
                  <a:ea typeface="微软雅黑"/>
                  <a:cs typeface="Lato Light" charset="0"/>
                  <a:sym typeface="Lato Light" charset="0"/>
                </a:rPr>
                <a:t>，将工控防护指南推进落地</a:t>
              </a:r>
              <a:endParaRPr lang="en-US" altLang="zh-CN" sz="1200" dirty="0">
                <a:solidFill>
                  <a:srgbClr val="7B1B1B"/>
                </a:solidFill>
                <a:latin typeface="微软雅黑"/>
                <a:ea typeface="微软雅黑"/>
                <a:cs typeface="Lato Light" charset="0"/>
                <a:sym typeface="Lato Light" charset="0"/>
              </a:endParaRPr>
            </a:p>
          </p:txBody>
        </p:sp>
        <p:sp>
          <p:nvSpPr>
            <p:cNvPr id="18" name="TextBox 25"/>
            <p:cNvSpPr txBox="1"/>
            <p:nvPr/>
          </p:nvSpPr>
          <p:spPr>
            <a:xfrm>
              <a:off x="6084168" y="1462793"/>
              <a:ext cx="1728192" cy="207701"/>
            </a:xfrm>
            <a:prstGeom prst="rect">
              <a:avLst/>
            </a:prstGeom>
            <a:noFill/>
          </p:spPr>
          <p:txBody>
            <a:bodyPr wrap="square" lIns="0" tIns="0" rIns="0" bIns="0" rtlCol="0">
              <a:spAutoFit/>
            </a:bodyPr>
            <a:lstStyle/>
            <a:p>
              <a:pPr lvl="0"/>
              <a:r>
                <a:rPr lang="zh-CN" altLang="en-US" b="1" dirty="0">
                  <a:solidFill>
                    <a:srgbClr val="7B1B1B"/>
                  </a:solidFill>
                  <a:latin typeface="微软雅黑" pitchFamily="34" charset="-122"/>
                  <a:ea typeface="微软雅黑" pitchFamily="34" charset="-122"/>
                </a:rPr>
                <a:t>工</a:t>
              </a:r>
              <a:r>
                <a:rPr lang="zh-CN" altLang="en-US" b="1" dirty="0" smtClean="0">
                  <a:solidFill>
                    <a:srgbClr val="7B1B1B"/>
                  </a:solidFill>
                  <a:latin typeface="微软雅黑" pitchFamily="34" charset="-122"/>
                  <a:ea typeface="微软雅黑" pitchFamily="34" charset="-122"/>
                </a:rPr>
                <a:t>控安全行动计划</a:t>
              </a:r>
              <a:endParaRPr lang="zh-CN" altLang="en-US" b="1" dirty="0">
                <a:solidFill>
                  <a:srgbClr val="7B1B1B"/>
                </a:solidFill>
                <a:latin typeface="微软雅黑" pitchFamily="34" charset="-122"/>
                <a:ea typeface="微软雅黑" pitchFamily="34" charset="-122"/>
              </a:endParaRPr>
            </a:p>
          </p:txBody>
        </p:sp>
      </p:grpSp>
      <p:grpSp>
        <p:nvGrpSpPr>
          <p:cNvPr id="19" name="组合 18"/>
          <p:cNvGrpSpPr/>
          <p:nvPr/>
        </p:nvGrpSpPr>
        <p:grpSpPr>
          <a:xfrm>
            <a:off x="395651" y="5976918"/>
            <a:ext cx="3302483" cy="864072"/>
            <a:chOff x="6084168" y="1462793"/>
            <a:chExt cx="2120857" cy="647904"/>
          </a:xfrm>
        </p:grpSpPr>
        <p:sp>
          <p:nvSpPr>
            <p:cNvPr id="20" name="TextBox 3"/>
            <p:cNvSpPr txBox="1"/>
            <p:nvPr/>
          </p:nvSpPr>
          <p:spPr>
            <a:xfrm>
              <a:off x="6084169" y="1695295"/>
              <a:ext cx="2120856" cy="415402"/>
            </a:xfrm>
            <a:prstGeom prst="rect">
              <a:avLst/>
            </a:prstGeom>
            <a:noFill/>
          </p:spPr>
          <p:txBody>
            <a:bodyPr wrap="square" lIns="0" tIns="0" rIns="0" bIns="0" rtlCol="0">
              <a:spAutoFit/>
            </a:bodyPr>
            <a:lstStyle>
              <a:defPPr>
                <a:defRPr lang="zh-CN"/>
              </a:defPPr>
              <a:lvl1pPr algn="just">
                <a:lnSpc>
                  <a:spcPts val="1300"/>
                </a:lnSpc>
                <a:defRPr sz="1000">
                  <a:solidFill>
                    <a:schemeClr val="tx1">
                      <a:lumMod val="65000"/>
                      <a:lumOff val="35000"/>
                    </a:schemeClr>
                  </a:solidFill>
                  <a:latin typeface="微软雅黑" pitchFamily="34" charset="-122"/>
                  <a:ea typeface="微软雅黑" pitchFamily="34" charset="-122"/>
                </a:defRPr>
              </a:lvl1pPr>
            </a:lstStyle>
            <a:p>
              <a:pPr lvl="0" algn="l" fontAlgn="base">
                <a:lnSpc>
                  <a:spcPct val="100000"/>
                </a:lnSpc>
                <a:spcBef>
                  <a:spcPct val="0"/>
                </a:spcBef>
                <a:spcAft>
                  <a:spcPct val="0"/>
                </a:spcAft>
              </a:pPr>
              <a:r>
                <a:rPr lang="en-US" altLang="zh-CN" sz="1200" dirty="0" smtClean="0">
                  <a:solidFill>
                    <a:srgbClr val="7B1B1B"/>
                  </a:solidFill>
                  <a:latin typeface="微软雅黑"/>
                  <a:ea typeface="微软雅黑"/>
                  <a:cs typeface="Lato Light" charset="0"/>
                  <a:sym typeface="Lato Light" charset="0"/>
                </a:rPr>
                <a:t>《</a:t>
              </a:r>
              <a:r>
                <a:rPr lang="zh-CN" altLang="en-US" sz="1200" dirty="0" smtClean="0">
                  <a:solidFill>
                    <a:srgbClr val="7B1B1B"/>
                  </a:solidFill>
                  <a:latin typeface="微软雅黑"/>
                  <a:ea typeface="微软雅黑"/>
                  <a:cs typeface="Lato Light" charset="0"/>
                  <a:sym typeface="Lato Light" charset="0"/>
                </a:rPr>
                <a:t>工业控制系统的信息安全等级保护扩展</a:t>
              </a:r>
              <a:r>
                <a:rPr lang="en-US" altLang="zh-CN" sz="1200" dirty="0" smtClean="0">
                  <a:solidFill>
                    <a:srgbClr val="7B1B1B"/>
                  </a:solidFill>
                  <a:latin typeface="微软雅黑"/>
                  <a:ea typeface="微软雅黑"/>
                  <a:cs typeface="Lato Light" charset="0"/>
                  <a:sym typeface="Lato Light" charset="0"/>
                </a:rPr>
                <a:t>》</a:t>
              </a:r>
              <a:r>
                <a:rPr lang="zh-CN" altLang="en-US" sz="1200" dirty="0" smtClean="0">
                  <a:solidFill>
                    <a:srgbClr val="7B1B1B"/>
                  </a:solidFill>
                  <a:latin typeface="微软雅黑"/>
                  <a:ea typeface="微软雅黑"/>
                  <a:cs typeface="Lato Light" charset="0"/>
                  <a:sym typeface="Lato Light" charset="0"/>
                </a:rPr>
                <a:t>标准正在制定中，有望</a:t>
              </a:r>
              <a:r>
                <a:rPr lang="en-US" altLang="zh-CN" sz="1200" b="1" dirty="0" smtClean="0">
                  <a:solidFill>
                    <a:srgbClr val="FF0000"/>
                  </a:solidFill>
                  <a:latin typeface="微软雅黑"/>
                  <a:ea typeface="微软雅黑"/>
                  <a:cs typeface="Lato Light" charset="0"/>
                  <a:sym typeface="Lato Light" charset="0"/>
                </a:rPr>
                <a:t>2018</a:t>
              </a:r>
              <a:r>
                <a:rPr lang="zh-CN" altLang="en-US" sz="1200" b="1" dirty="0" smtClean="0">
                  <a:solidFill>
                    <a:srgbClr val="FF0000"/>
                  </a:solidFill>
                  <a:latin typeface="微软雅黑"/>
                  <a:ea typeface="微软雅黑"/>
                  <a:cs typeface="Lato Light" charset="0"/>
                  <a:sym typeface="Lato Light" charset="0"/>
                </a:rPr>
                <a:t>年</a:t>
              </a:r>
              <a:r>
                <a:rPr lang="zh-CN" altLang="en-US" sz="1200" dirty="0" smtClean="0">
                  <a:solidFill>
                    <a:srgbClr val="7B1B1B"/>
                  </a:solidFill>
                  <a:latin typeface="微软雅黑"/>
                  <a:ea typeface="微软雅黑"/>
                  <a:cs typeface="Lato Light" charset="0"/>
                  <a:sym typeface="Lato Light" charset="0"/>
                </a:rPr>
                <a:t>发布</a:t>
              </a:r>
              <a:endParaRPr lang="en-US" altLang="zh-CN" sz="1200" dirty="0">
                <a:solidFill>
                  <a:srgbClr val="7B1B1B"/>
                </a:solidFill>
                <a:latin typeface="微软雅黑"/>
                <a:ea typeface="微软雅黑"/>
                <a:cs typeface="Lato Light" charset="0"/>
                <a:sym typeface="Lato Light" charset="0"/>
              </a:endParaRPr>
            </a:p>
            <a:p>
              <a:pPr lvl="0" algn="l" fontAlgn="base">
                <a:lnSpc>
                  <a:spcPct val="100000"/>
                </a:lnSpc>
                <a:spcBef>
                  <a:spcPct val="0"/>
                </a:spcBef>
                <a:spcAft>
                  <a:spcPct val="0"/>
                </a:spcAft>
              </a:pPr>
              <a:endParaRPr lang="en-US" altLang="zh-CN" sz="1200" dirty="0">
                <a:solidFill>
                  <a:srgbClr val="7B1B1B"/>
                </a:solidFill>
                <a:latin typeface="微软雅黑"/>
                <a:ea typeface="微软雅黑"/>
                <a:cs typeface="Lato Light" charset="0"/>
                <a:sym typeface="Lato Light" charset="0"/>
              </a:endParaRPr>
            </a:p>
          </p:txBody>
        </p:sp>
        <p:sp>
          <p:nvSpPr>
            <p:cNvPr id="21" name="TextBox 25"/>
            <p:cNvSpPr txBox="1"/>
            <p:nvPr/>
          </p:nvSpPr>
          <p:spPr>
            <a:xfrm>
              <a:off x="6084168" y="1462793"/>
              <a:ext cx="1728192" cy="207701"/>
            </a:xfrm>
            <a:prstGeom prst="rect">
              <a:avLst/>
            </a:prstGeom>
            <a:noFill/>
          </p:spPr>
          <p:txBody>
            <a:bodyPr wrap="square" lIns="0" tIns="0" rIns="0" bIns="0" rtlCol="0">
              <a:spAutoFit/>
            </a:bodyPr>
            <a:lstStyle/>
            <a:p>
              <a:pPr lvl="0"/>
              <a:r>
                <a:rPr lang="zh-CN" altLang="en-US" b="1" dirty="0">
                  <a:solidFill>
                    <a:srgbClr val="7B1B1B"/>
                  </a:solidFill>
                  <a:latin typeface="微软雅黑" pitchFamily="34" charset="-122"/>
                  <a:ea typeface="微软雅黑" pitchFamily="34" charset="-122"/>
                </a:rPr>
                <a:t>工</a:t>
              </a:r>
              <a:r>
                <a:rPr lang="zh-CN" altLang="en-US" b="1" dirty="0" smtClean="0">
                  <a:solidFill>
                    <a:srgbClr val="7B1B1B"/>
                  </a:solidFill>
                  <a:latin typeface="微软雅黑" pitchFamily="34" charset="-122"/>
                  <a:ea typeface="微软雅黑" pitchFamily="34" charset="-122"/>
                </a:rPr>
                <a:t>控安全等级保护</a:t>
              </a:r>
              <a:endParaRPr lang="zh-CN" altLang="en-US" b="1" dirty="0">
                <a:solidFill>
                  <a:srgbClr val="7B1B1B"/>
                </a:solidFill>
                <a:latin typeface="微软雅黑" pitchFamily="34" charset="-122"/>
                <a:ea typeface="微软雅黑" pitchFamily="34" charset="-122"/>
              </a:endParaRPr>
            </a:p>
          </p:txBody>
        </p:sp>
      </p:grpSp>
      <p:sp>
        <p:nvSpPr>
          <p:cNvPr id="39" name="圆角矩形 38"/>
          <p:cNvSpPr/>
          <p:nvPr/>
        </p:nvSpPr>
        <p:spPr>
          <a:xfrm>
            <a:off x="3923946" y="3670514"/>
            <a:ext cx="4997247" cy="10475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ct val="0"/>
              </a:spcBef>
            </a:pPr>
            <a:r>
              <a:rPr lang="en-US" altLang="zh-CN"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国务院关于印发</a:t>
            </a:r>
            <a:r>
              <a:rPr lang="en-US" altLang="zh-CN"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&lt;</a:t>
            </a:r>
            <a:r>
              <a:rPr lang="zh-CN" altLang="en-US"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中国制造</a:t>
            </a:r>
            <a:r>
              <a:rPr lang="en-US" altLang="zh-CN"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2025&gt;</a:t>
            </a:r>
            <a:r>
              <a:rPr lang="zh-CN" altLang="en-US"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的通知</a:t>
            </a:r>
            <a:r>
              <a:rPr lang="en-US" altLang="zh-CN"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a:t>
            </a:r>
          </a:p>
          <a:p>
            <a:pPr algn="ctr">
              <a:spcBef>
                <a:spcPct val="0"/>
              </a:spcBef>
            </a:pPr>
            <a:r>
              <a:rPr kumimoji="1" lang="en-US" altLang="zh-CN" sz="1400" dirty="0" smtClean="0">
                <a:solidFill>
                  <a:prstClr val="black"/>
                </a:solidFill>
                <a:latin typeface="宋体" panose="02010600030101010101" pitchFamily="2" charset="-122"/>
                <a:cs typeface="Times New Roman" panose="02020603050405020304" pitchFamily="18" charset="0"/>
              </a:rPr>
              <a:t>2015</a:t>
            </a:r>
            <a:r>
              <a:rPr kumimoji="1" lang="zh-CN" altLang="en-US" sz="1400" dirty="0">
                <a:solidFill>
                  <a:prstClr val="black"/>
                </a:solidFill>
                <a:latin typeface="宋体" panose="02010600030101010101" pitchFamily="2" charset="-122"/>
                <a:cs typeface="Times New Roman" panose="02020603050405020304" pitchFamily="18" charset="0"/>
              </a:rPr>
              <a:t>年</a:t>
            </a:r>
            <a:r>
              <a:rPr kumimoji="1" lang="en-US" altLang="zh-CN" sz="1400" dirty="0">
                <a:solidFill>
                  <a:prstClr val="black"/>
                </a:solidFill>
                <a:latin typeface="宋体" panose="02010600030101010101" pitchFamily="2" charset="-122"/>
                <a:cs typeface="Times New Roman" panose="02020603050405020304" pitchFamily="18" charset="0"/>
              </a:rPr>
              <a:t>5</a:t>
            </a:r>
            <a:r>
              <a:rPr kumimoji="1" lang="zh-CN" altLang="en-US" sz="1400" dirty="0" smtClean="0">
                <a:solidFill>
                  <a:prstClr val="black"/>
                </a:solidFill>
                <a:latin typeface="宋体" panose="02010600030101010101" pitchFamily="2" charset="-122"/>
                <a:cs typeface="Times New Roman" panose="02020603050405020304" pitchFamily="18" charset="0"/>
              </a:rPr>
              <a:t>月</a:t>
            </a:r>
            <a:r>
              <a:rPr kumimoji="1" lang="en-US" altLang="zh-CN" sz="1400" dirty="0" smtClean="0">
                <a:solidFill>
                  <a:prstClr val="black"/>
                </a:solidFill>
                <a:latin typeface="宋体" panose="02010600030101010101" pitchFamily="2" charset="-122"/>
                <a:cs typeface="Times New Roman" panose="02020603050405020304" pitchFamily="18" charset="0"/>
              </a:rPr>
              <a:t>,</a:t>
            </a:r>
            <a:r>
              <a:rPr kumimoji="1" lang="zh-CN" altLang="en-US" sz="1400" dirty="0">
                <a:solidFill>
                  <a:prstClr val="black"/>
                </a:solidFill>
                <a:latin typeface="宋体" panose="02010600030101010101" pitchFamily="2" charset="-122"/>
                <a:cs typeface="Times New Roman" panose="02020603050405020304" pitchFamily="18" charset="0"/>
              </a:rPr>
              <a:t>国务院发布</a:t>
            </a:r>
            <a:r>
              <a:rPr kumimoji="1" lang="en-US" altLang="zh-CN" sz="1400" dirty="0">
                <a:solidFill>
                  <a:prstClr val="black"/>
                </a:solidFill>
                <a:latin typeface="宋体" panose="02010600030101010101" pitchFamily="2" charset="-122"/>
                <a:cs typeface="Times New Roman" panose="02020603050405020304" pitchFamily="18" charset="0"/>
              </a:rPr>
              <a:t>《</a:t>
            </a:r>
            <a:r>
              <a:rPr kumimoji="1" lang="zh-CN" altLang="en-US" sz="1400" dirty="0">
                <a:solidFill>
                  <a:prstClr val="black"/>
                </a:solidFill>
                <a:latin typeface="宋体" panose="02010600030101010101" pitchFamily="2" charset="-122"/>
                <a:cs typeface="Times New Roman" panose="02020603050405020304" pitchFamily="18" charset="0"/>
              </a:rPr>
              <a:t>国务院关于印发</a:t>
            </a:r>
            <a:r>
              <a:rPr kumimoji="1" lang="en-US" altLang="zh-CN" sz="1400" dirty="0">
                <a:solidFill>
                  <a:prstClr val="black"/>
                </a:solidFill>
                <a:latin typeface="宋体" panose="02010600030101010101" pitchFamily="2" charset="-122"/>
                <a:cs typeface="Times New Roman" panose="02020603050405020304" pitchFamily="18" charset="0"/>
              </a:rPr>
              <a:t>&lt;</a:t>
            </a:r>
            <a:r>
              <a:rPr kumimoji="1" lang="zh-CN" altLang="en-US" sz="1400" dirty="0">
                <a:solidFill>
                  <a:prstClr val="black"/>
                </a:solidFill>
                <a:latin typeface="宋体" panose="02010600030101010101" pitchFamily="2" charset="-122"/>
                <a:cs typeface="Times New Roman" panose="02020603050405020304" pitchFamily="18" charset="0"/>
              </a:rPr>
              <a:t>中国制造</a:t>
            </a:r>
            <a:r>
              <a:rPr kumimoji="1" lang="en-US" altLang="zh-CN" sz="1400" dirty="0">
                <a:solidFill>
                  <a:prstClr val="black"/>
                </a:solidFill>
                <a:latin typeface="宋体" panose="02010600030101010101" pitchFamily="2" charset="-122"/>
                <a:cs typeface="Times New Roman" panose="02020603050405020304" pitchFamily="18" charset="0"/>
              </a:rPr>
              <a:t>2025&gt;</a:t>
            </a:r>
            <a:r>
              <a:rPr kumimoji="1" lang="zh-CN" altLang="en-US" sz="1400" dirty="0">
                <a:solidFill>
                  <a:prstClr val="black"/>
                </a:solidFill>
                <a:latin typeface="宋体" panose="02010600030101010101" pitchFamily="2" charset="-122"/>
                <a:cs typeface="Times New Roman" panose="02020603050405020304" pitchFamily="18" charset="0"/>
              </a:rPr>
              <a:t>的通知</a:t>
            </a:r>
            <a:r>
              <a:rPr kumimoji="1" lang="en-US" altLang="zh-CN" sz="1400" dirty="0" smtClean="0">
                <a:solidFill>
                  <a:prstClr val="black"/>
                </a:solidFill>
                <a:latin typeface="宋体" panose="02010600030101010101" pitchFamily="2" charset="-122"/>
                <a:cs typeface="Times New Roman" panose="02020603050405020304" pitchFamily="18" charset="0"/>
              </a:rPr>
              <a:t>》</a:t>
            </a:r>
            <a:r>
              <a:rPr kumimoji="1" lang="zh-CN" altLang="en-US" sz="1400" dirty="0" smtClean="0">
                <a:solidFill>
                  <a:prstClr val="black"/>
                </a:solidFill>
                <a:latin typeface="宋体" panose="02010600030101010101" pitchFamily="2" charset="-122"/>
                <a:cs typeface="Times New Roman" panose="02020603050405020304" pitchFamily="18" charset="0"/>
              </a:rPr>
              <a:t>，</a:t>
            </a:r>
            <a:r>
              <a:rPr kumimoji="1" lang="zh-CN" altLang="en-US" sz="1400" dirty="0">
                <a:solidFill>
                  <a:prstClr val="black"/>
                </a:solidFill>
                <a:latin typeface="宋体" panose="02010600030101010101" pitchFamily="2" charset="-122"/>
                <a:cs typeface="Times New Roman" panose="02020603050405020304" pitchFamily="18" charset="0"/>
              </a:rPr>
              <a:t>在战略任务和重点中明确</a:t>
            </a:r>
            <a:r>
              <a:rPr kumimoji="1" lang="zh-CN" altLang="en-US" sz="1400" dirty="0" smtClean="0">
                <a:solidFill>
                  <a:prstClr val="black"/>
                </a:solidFill>
                <a:latin typeface="宋体" panose="02010600030101010101" pitchFamily="2" charset="-122"/>
                <a:cs typeface="Times New Roman" panose="02020603050405020304" pitchFamily="18" charset="0"/>
              </a:rPr>
              <a:t>要求，</a:t>
            </a:r>
            <a:r>
              <a:rPr kumimoji="1" lang="zh-CN" altLang="en-US" sz="1400" b="1" dirty="0">
                <a:solidFill>
                  <a:srgbClr val="FF0000"/>
                </a:solidFill>
                <a:latin typeface="宋体" panose="02010600030101010101" pitchFamily="2" charset="-122"/>
                <a:cs typeface="Times New Roman" panose="02020603050405020304" pitchFamily="18" charset="0"/>
              </a:rPr>
              <a:t>加强智能制造工业控制系统网络安全保障能力建设，健全综合保障体系</a:t>
            </a:r>
            <a:r>
              <a:rPr kumimoji="1" lang="zh-CN" altLang="en-US" sz="1400" dirty="0">
                <a:solidFill>
                  <a:prstClr val="white"/>
                </a:solidFill>
                <a:latin typeface="宋体" panose="02010600030101010101" pitchFamily="2" charset="-122"/>
                <a:cs typeface="Times New Roman" panose="02020603050405020304" pitchFamily="18" charset="0"/>
              </a:rPr>
              <a:t>。</a:t>
            </a:r>
          </a:p>
        </p:txBody>
      </p:sp>
      <p:sp>
        <p:nvSpPr>
          <p:cNvPr id="40" name="圆角矩形 39"/>
          <p:cNvSpPr/>
          <p:nvPr/>
        </p:nvSpPr>
        <p:spPr>
          <a:xfrm>
            <a:off x="3923946" y="4794095"/>
            <a:ext cx="4997247" cy="91073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spcBef>
                <a:spcPct val="0"/>
              </a:spcBef>
            </a:pPr>
            <a:r>
              <a:rPr lang="en-US" altLang="zh-CN"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国务院关于深化制造业与互联网融合发展的指导意见</a:t>
            </a:r>
            <a:r>
              <a:rPr lang="en-US" altLang="zh-CN"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（国发</a:t>
            </a:r>
            <a:r>
              <a:rPr lang="en-US" altLang="zh-CN"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〔2016〕28</a:t>
            </a:r>
            <a:r>
              <a:rPr lang="zh-CN" altLang="en-US"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号）</a:t>
            </a:r>
          </a:p>
          <a:p>
            <a:pPr algn="ctr">
              <a:spcBef>
                <a:spcPct val="0"/>
              </a:spcBef>
            </a:pPr>
            <a:r>
              <a:rPr kumimoji="1" lang="en-US" altLang="zh-CN" sz="1400" dirty="0">
                <a:solidFill>
                  <a:prstClr val="black"/>
                </a:solidFill>
                <a:latin typeface="宋体" panose="02010600030101010101" pitchFamily="2" charset="-122"/>
                <a:cs typeface="Times New Roman" panose="02020603050405020304" pitchFamily="18" charset="0"/>
              </a:rPr>
              <a:t>2016</a:t>
            </a:r>
            <a:r>
              <a:rPr kumimoji="1" lang="zh-CN" altLang="en-US" sz="1400" dirty="0">
                <a:solidFill>
                  <a:prstClr val="black"/>
                </a:solidFill>
                <a:latin typeface="宋体" panose="02010600030101010101" pitchFamily="2" charset="-122"/>
                <a:cs typeface="Times New Roman" panose="02020603050405020304" pitchFamily="18" charset="0"/>
              </a:rPr>
              <a:t>年</a:t>
            </a:r>
            <a:r>
              <a:rPr kumimoji="1" lang="en-US" altLang="zh-CN" sz="1400" dirty="0">
                <a:solidFill>
                  <a:prstClr val="black"/>
                </a:solidFill>
                <a:latin typeface="宋体" panose="02010600030101010101" pitchFamily="2" charset="-122"/>
                <a:cs typeface="Times New Roman" panose="02020603050405020304" pitchFamily="18" charset="0"/>
              </a:rPr>
              <a:t>5</a:t>
            </a:r>
            <a:r>
              <a:rPr kumimoji="1" lang="zh-CN" altLang="en-US" sz="1400" dirty="0">
                <a:solidFill>
                  <a:prstClr val="black"/>
                </a:solidFill>
                <a:latin typeface="宋体" panose="02010600030101010101" pitchFamily="2" charset="-122"/>
                <a:cs typeface="Times New Roman" panose="02020603050405020304" pitchFamily="18" charset="0"/>
              </a:rPr>
              <a:t>月</a:t>
            </a:r>
            <a:r>
              <a:rPr kumimoji="1" lang="en-US" altLang="zh-CN" sz="1400" dirty="0">
                <a:solidFill>
                  <a:prstClr val="black"/>
                </a:solidFill>
                <a:latin typeface="宋体" panose="02010600030101010101" pitchFamily="2" charset="-122"/>
                <a:cs typeface="Times New Roman" panose="02020603050405020304" pitchFamily="18" charset="0"/>
              </a:rPr>
              <a:t>20</a:t>
            </a:r>
            <a:r>
              <a:rPr kumimoji="1" lang="zh-CN" altLang="en-US" sz="1400" dirty="0">
                <a:solidFill>
                  <a:prstClr val="black"/>
                </a:solidFill>
                <a:latin typeface="宋体" panose="02010600030101010101" pitchFamily="2" charset="-122"/>
                <a:cs typeface="Times New Roman" panose="02020603050405020304" pitchFamily="18" charset="0"/>
              </a:rPr>
              <a:t>日发布，明确要求</a:t>
            </a:r>
            <a:r>
              <a:rPr kumimoji="1" lang="zh-CN" altLang="en-US" sz="1400" b="1" dirty="0">
                <a:solidFill>
                  <a:srgbClr val="FF0000"/>
                </a:solidFill>
                <a:latin typeface="宋体" panose="02010600030101010101" pitchFamily="2" charset="-122"/>
                <a:cs typeface="Times New Roman" panose="02020603050405020304" pitchFamily="18" charset="0"/>
              </a:rPr>
              <a:t>提高工业信息系统安全水平</a:t>
            </a:r>
            <a:r>
              <a:rPr kumimoji="1" lang="zh-CN" altLang="en-US" sz="1400" dirty="0">
                <a:solidFill>
                  <a:srgbClr val="FF0000"/>
                </a:solidFill>
                <a:latin typeface="宋体" panose="02010600030101010101" pitchFamily="2" charset="-122"/>
                <a:cs typeface="Times New Roman" panose="02020603050405020304" pitchFamily="18" charset="0"/>
              </a:rPr>
              <a:t>，</a:t>
            </a:r>
            <a:r>
              <a:rPr kumimoji="1" lang="zh-CN" altLang="en-US" sz="1400" b="1" dirty="0">
                <a:solidFill>
                  <a:srgbClr val="FF0000"/>
                </a:solidFill>
                <a:latin typeface="宋体" panose="02010600030101010101" pitchFamily="2" charset="-122"/>
                <a:cs typeface="Times New Roman" panose="02020603050405020304" pitchFamily="18" charset="0"/>
              </a:rPr>
              <a:t>实施工业控制系统安全保障能力提升工程</a:t>
            </a:r>
            <a:r>
              <a:rPr kumimoji="1" lang="zh-CN" altLang="en-US" sz="1400" dirty="0">
                <a:solidFill>
                  <a:prstClr val="black"/>
                </a:solidFill>
                <a:latin typeface="宋体" panose="02010600030101010101" pitchFamily="2" charset="-122"/>
                <a:cs typeface="Times New Roman" panose="02020603050405020304" pitchFamily="18" charset="0"/>
              </a:rPr>
              <a:t>。</a:t>
            </a:r>
            <a:endParaRPr kumimoji="1" lang="zh-CN" altLang="en-US" sz="1400" dirty="0">
              <a:solidFill>
                <a:prstClr val="white"/>
              </a:solidFill>
              <a:latin typeface="宋体" panose="02010600030101010101" pitchFamily="2" charset="-122"/>
              <a:cs typeface="Times New Roman" panose="02020603050405020304" pitchFamily="18" charset="0"/>
            </a:endParaRPr>
          </a:p>
        </p:txBody>
      </p:sp>
      <p:sp>
        <p:nvSpPr>
          <p:cNvPr id="41" name="圆角矩形 40"/>
          <p:cNvSpPr/>
          <p:nvPr/>
        </p:nvSpPr>
        <p:spPr>
          <a:xfrm>
            <a:off x="3923946" y="5763591"/>
            <a:ext cx="4997247" cy="98844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国务院关于深化“互联网</a:t>
            </a:r>
            <a:r>
              <a:rPr lang="en-US" altLang="zh-CN"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先进制造业”发展工业互联网的指导意见</a:t>
            </a:r>
            <a:r>
              <a:rPr lang="en-US" altLang="zh-CN"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400" b="1" dirty="0">
              <a:solidFill>
                <a:srgbClr val="44546A"/>
              </a:solidFill>
              <a:latin typeface="Times New Roman" panose="02020603050405020304" pitchFamily="18" charset="0"/>
              <a:ea typeface="黑体" panose="02010609060101010101" pitchFamily="49" charset="-122"/>
              <a:cs typeface="Times New Roman" panose="02020603050405020304" pitchFamily="18" charset="0"/>
            </a:endParaRPr>
          </a:p>
          <a:p>
            <a:pPr algn="ctr">
              <a:spcBef>
                <a:spcPct val="0"/>
              </a:spcBef>
            </a:pPr>
            <a:r>
              <a:rPr kumimoji="1" lang="en-US" altLang="zh-CN" sz="1400" dirty="0">
                <a:solidFill>
                  <a:prstClr val="black"/>
                </a:solidFill>
                <a:latin typeface="宋体" panose="02010600030101010101" pitchFamily="2" charset="-122"/>
                <a:cs typeface="Times New Roman" panose="02020603050405020304" pitchFamily="18" charset="0"/>
              </a:rPr>
              <a:t>2017</a:t>
            </a:r>
            <a:r>
              <a:rPr kumimoji="1" lang="zh-CN" altLang="en-US" sz="1400" dirty="0">
                <a:solidFill>
                  <a:prstClr val="black"/>
                </a:solidFill>
                <a:latin typeface="宋体" panose="02010600030101010101" pitchFamily="2" charset="-122"/>
                <a:cs typeface="Times New Roman" panose="02020603050405020304" pitchFamily="18" charset="0"/>
              </a:rPr>
              <a:t>年</a:t>
            </a:r>
            <a:r>
              <a:rPr kumimoji="1" lang="en-US" altLang="zh-CN" sz="1400" dirty="0">
                <a:solidFill>
                  <a:prstClr val="black"/>
                </a:solidFill>
                <a:latin typeface="宋体" panose="02010600030101010101" pitchFamily="2" charset="-122"/>
                <a:cs typeface="Times New Roman" panose="02020603050405020304" pitchFamily="18" charset="0"/>
              </a:rPr>
              <a:t>11</a:t>
            </a:r>
            <a:r>
              <a:rPr kumimoji="1" lang="zh-CN" altLang="en-US" sz="1400" dirty="0">
                <a:solidFill>
                  <a:prstClr val="black"/>
                </a:solidFill>
                <a:latin typeface="宋体" panose="02010600030101010101" pitchFamily="2" charset="-122"/>
                <a:cs typeface="Times New Roman" panose="02020603050405020304" pitchFamily="18" charset="0"/>
              </a:rPr>
              <a:t>月</a:t>
            </a:r>
            <a:r>
              <a:rPr kumimoji="1" lang="en-US" altLang="zh-CN" sz="1400" dirty="0">
                <a:solidFill>
                  <a:prstClr val="black"/>
                </a:solidFill>
                <a:latin typeface="宋体" panose="02010600030101010101" pitchFamily="2" charset="-122"/>
                <a:cs typeface="Times New Roman" panose="02020603050405020304" pitchFamily="18" charset="0"/>
              </a:rPr>
              <a:t>27</a:t>
            </a:r>
            <a:r>
              <a:rPr kumimoji="1" lang="zh-CN" altLang="en-US" sz="1400" dirty="0">
                <a:solidFill>
                  <a:prstClr val="black"/>
                </a:solidFill>
                <a:latin typeface="宋体" panose="02010600030101010101" pitchFamily="2" charset="-122"/>
                <a:cs typeface="Times New Roman" panose="02020603050405020304" pitchFamily="18" charset="0"/>
              </a:rPr>
              <a:t>日发布，要求</a:t>
            </a:r>
            <a:r>
              <a:rPr kumimoji="1" lang="zh-CN" altLang="en-US" sz="1400" b="1" dirty="0">
                <a:solidFill>
                  <a:srgbClr val="FF0000"/>
                </a:solidFill>
                <a:latin typeface="宋体" panose="02010600030101010101" pitchFamily="2" charset="-122"/>
                <a:cs typeface="Times New Roman" panose="02020603050405020304" pitchFamily="18" charset="0"/>
              </a:rPr>
              <a:t>提升工业互联网安全防护能力</a:t>
            </a:r>
            <a:r>
              <a:rPr kumimoji="1" lang="zh-CN" altLang="en-US" sz="1400" dirty="0">
                <a:solidFill>
                  <a:srgbClr val="FF0000"/>
                </a:solidFill>
                <a:latin typeface="宋体" panose="02010600030101010101" pitchFamily="2" charset="-122"/>
                <a:cs typeface="Times New Roman" panose="02020603050405020304" pitchFamily="18" charset="0"/>
              </a:rPr>
              <a:t>，</a:t>
            </a:r>
            <a:r>
              <a:rPr kumimoji="1" lang="zh-CN" altLang="en-US" sz="1400" b="1" dirty="0">
                <a:solidFill>
                  <a:srgbClr val="FF0000"/>
                </a:solidFill>
                <a:latin typeface="宋体" panose="02010600030101010101" pitchFamily="2" charset="-122"/>
                <a:cs typeface="Times New Roman" panose="02020603050405020304" pitchFamily="18" charset="0"/>
              </a:rPr>
              <a:t>建立数据安全保护体系，推动工业互联网安全技术手段建设。</a:t>
            </a:r>
            <a:endParaRPr kumimoji="1" lang="zh-CN" altLang="en-US" sz="1400" dirty="0">
              <a:solidFill>
                <a:prstClr val="white"/>
              </a:solidFill>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xmlns="" val="32958980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noChangeArrowheads="1"/>
          </p:cNvSpPr>
          <p:nvPr>
            <p:ph type="title" idx="4294967295"/>
          </p:nvPr>
        </p:nvSpPr>
        <p:spPr>
          <a:xfrm>
            <a:off x="457200" y="892175"/>
            <a:ext cx="8229600" cy="808038"/>
          </a:xfrm>
          <a:noFill/>
        </p:spPr>
        <p:txBody>
          <a:bodyPr/>
          <a:lstStyle/>
          <a:p>
            <a:pPr eaLnBrk="1" hangingPunct="1"/>
            <a:r>
              <a:rPr lang="zh-CN" altLang="en-US" smtClean="0"/>
              <a:t>内容提要</a:t>
            </a:r>
          </a:p>
        </p:txBody>
      </p:sp>
      <p:sp>
        <p:nvSpPr>
          <p:cNvPr id="18436" name="Line 11"/>
          <p:cNvSpPr>
            <a:spLocks noChangeShapeType="1"/>
          </p:cNvSpPr>
          <p:nvPr/>
        </p:nvSpPr>
        <p:spPr bwMode="auto">
          <a:xfrm flipV="1">
            <a:off x="2268538" y="2921000"/>
            <a:ext cx="4773612" cy="3175"/>
          </a:xfrm>
          <a:prstGeom prst="line">
            <a:avLst/>
          </a:prstGeom>
          <a:noFill/>
          <a:ln w="25400">
            <a:solidFill>
              <a:srgbClr val="365164"/>
            </a:solidFill>
            <a:prstDash val="sysDot"/>
            <a:bevel/>
            <a:tailEnd type="oval" w="med" len="med"/>
          </a:ln>
          <a:extLst>
            <a:ext uri="{909E8E84-426E-40DD-AFC4-6F175D3DCCD1}">
              <a14:hiddenFill xmlns:a14="http://schemas.microsoft.com/office/drawing/2010/main" xmlns="">
                <a:noFill/>
              </a14:hiddenFill>
            </a:ext>
          </a:extLst>
        </p:spPr>
        <p:txBody>
          <a:bodyPr rot="10800000" wrap="none" anchor="ctr"/>
          <a:lstStyle/>
          <a:p>
            <a:endParaRPr lang="en-US"/>
          </a:p>
        </p:txBody>
      </p:sp>
      <p:sp>
        <p:nvSpPr>
          <p:cNvPr id="18437" name="Text Box 12"/>
          <p:cNvSpPr>
            <a:spLocks noChangeArrowheads="1"/>
          </p:cNvSpPr>
          <p:nvPr/>
        </p:nvSpPr>
        <p:spPr bwMode="auto">
          <a:xfrm>
            <a:off x="2627313" y="2276475"/>
            <a:ext cx="387798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r>
              <a:rPr lang="zh-CN" altLang="en-US" sz="3200" dirty="0" smtClean="0">
                <a:latin typeface="黑体" panose="02010609060101010101" pitchFamily="49" charset="-122"/>
                <a:ea typeface="黑体" panose="02010609060101010101" pitchFamily="49" charset="-122"/>
                <a:sym typeface="黑体" panose="02010609060101010101" pitchFamily="49" charset="-122"/>
              </a:rPr>
              <a:t>项目背景与研究意义</a:t>
            </a:r>
            <a:endParaRPr lang="zh-CN" altLang="en-US" sz="3200" dirty="0">
              <a:latin typeface="黑体" panose="02010609060101010101" pitchFamily="49" charset="-122"/>
              <a:ea typeface="黑体" panose="02010609060101010101" pitchFamily="49" charset="-122"/>
              <a:sym typeface="黑体" panose="02010609060101010101" pitchFamily="49" charset="-122"/>
            </a:endParaRPr>
          </a:p>
        </p:txBody>
      </p:sp>
      <p:sp>
        <p:nvSpPr>
          <p:cNvPr id="18439" name="Line 14"/>
          <p:cNvSpPr>
            <a:spLocks noChangeShapeType="1"/>
          </p:cNvSpPr>
          <p:nvPr/>
        </p:nvSpPr>
        <p:spPr bwMode="auto">
          <a:xfrm flipV="1">
            <a:off x="2339975" y="3870325"/>
            <a:ext cx="4702175" cy="17463"/>
          </a:xfrm>
          <a:prstGeom prst="line">
            <a:avLst/>
          </a:prstGeom>
          <a:noFill/>
          <a:ln w="25400">
            <a:solidFill>
              <a:srgbClr val="365164"/>
            </a:solidFill>
            <a:prstDash val="sysDot"/>
            <a:bevel/>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8440" name="Text Box 15"/>
          <p:cNvSpPr>
            <a:spLocks noChangeArrowheads="1"/>
          </p:cNvSpPr>
          <p:nvPr/>
        </p:nvSpPr>
        <p:spPr bwMode="auto">
          <a:xfrm>
            <a:off x="2627313" y="3284538"/>
            <a:ext cx="387798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buFont typeface="Arial" panose="020B0604020202020204" pitchFamily="34" charset="0"/>
              <a:buNone/>
            </a:pPr>
            <a:r>
              <a:rPr lang="zh-CN" altLang="en-US" sz="3200" dirty="0" smtClean="0">
                <a:solidFill>
                  <a:srgbClr val="FF0000"/>
                </a:solidFill>
                <a:latin typeface="黑体" panose="02010609060101010101" pitchFamily="49" charset="-122"/>
                <a:ea typeface="黑体" panose="02010609060101010101" pitchFamily="49" charset="-122"/>
                <a:sym typeface="黑体" panose="02010609060101010101" pitchFamily="49" charset="-122"/>
              </a:rPr>
              <a:t>现状分析与</a:t>
            </a:r>
            <a:r>
              <a:rPr lang="zh-CN" altLang="en-US" sz="3200" dirty="0">
                <a:solidFill>
                  <a:srgbClr val="FF0000"/>
                </a:solidFill>
                <a:latin typeface="黑体" panose="02010609060101010101" pitchFamily="49" charset="-122"/>
                <a:ea typeface="黑体" panose="02010609060101010101" pitchFamily="49" charset="-122"/>
                <a:sym typeface="黑体" panose="02010609060101010101" pitchFamily="49" charset="-122"/>
              </a:rPr>
              <a:t>主要问题</a:t>
            </a:r>
          </a:p>
        </p:txBody>
      </p:sp>
      <p:sp>
        <p:nvSpPr>
          <p:cNvPr id="18442" name="Line 11"/>
          <p:cNvSpPr>
            <a:spLocks noChangeShapeType="1"/>
          </p:cNvSpPr>
          <p:nvPr/>
        </p:nvSpPr>
        <p:spPr bwMode="auto">
          <a:xfrm flipV="1">
            <a:off x="2273300" y="4865613"/>
            <a:ext cx="4773613" cy="3175"/>
          </a:xfrm>
          <a:prstGeom prst="line">
            <a:avLst/>
          </a:prstGeom>
          <a:noFill/>
          <a:ln w="25400">
            <a:solidFill>
              <a:srgbClr val="365164"/>
            </a:solidFill>
            <a:prstDash val="sysDot"/>
            <a:bevel/>
            <a:tailEnd type="oval" w="med" len="med"/>
          </a:ln>
          <a:extLst>
            <a:ext uri="{909E8E84-426E-40DD-AFC4-6F175D3DCCD1}">
              <a14:hiddenFill xmlns:a14="http://schemas.microsoft.com/office/drawing/2010/main" xmlns="">
                <a:noFill/>
              </a14:hiddenFill>
            </a:ext>
          </a:extLst>
        </p:spPr>
        <p:txBody>
          <a:bodyPr rot="10800000" wrap="none" anchor="ctr"/>
          <a:lstStyle/>
          <a:p>
            <a:endParaRPr lang="en-US"/>
          </a:p>
        </p:txBody>
      </p:sp>
      <p:sp>
        <p:nvSpPr>
          <p:cNvPr id="18443" name="Text Box 12"/>
          <p:cNvSpPr>
            <a:spLocks noChangeArrowheads="1"/>
          </p:cNvSpPr>
          <p:nvPr/>
        </p:nvSpPr>
        <p:spPr bwMode="auto">
          <a:xfrm>
            <a:off x="2632075" y="4221088"/>
            <a:ext cx="387798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buFont typeface="Arial" panose="020B0604020202020204" pitchFamily="34" charset="0"/>
              <a:buNone/>
            </a:pPr>
            <a:r>
              <a:rPr lang="zh-CN" altLang="en-US" sz="3200" dirty="0" smtClean="0">
                <a:latin typeface="黑体" panose="02010609060101010101" pitchFamily="49" charset="-122"/>
                <a:ea typeface="黑体" panose="02010609060101010101" pitchFamily="49" charset="-122"/>
                <a:sym typeface="黑体" panose="02010609060101010101" pitchFamily="49" charset="-122"/>
              </a:rPr>
              <a:t>应对策略与主要建议</a:t>
            </a:r>
            <a:endParaRPr lang="zh-CN" altLang="en-US" sz="3200" dirty="0">
              <a:latin typeface="黑体" panose="02010609060101010101" pitchFamily="49" charset="-122"/>
              <a:ea typeface="黑体" panose="02010609060101010101" pitchFamily="49" charset="-122"/>
              <a:sym typeface="黑体" panose="02010609060101010101" pitchFamily="49" charset="-122"/>
            </a:endParaRPr>
          </a:p>
        </p:txBody>
      </p:sp>
      <p:grpSp>
        <p:nvGrpSpPr>
          <p:cNvPr id="60" name="组合 92"/>
          <p:cNvGrpSpPr/>
          <p:nvPr/>
        </p:nvGrpSpPr>
        <p:grpSpPr bwMode="auto">
          <a:xfrm>
            <a:off x="1907704" y="4221584"/>
            <a:ext cx="731838" cy="657225"/>
            <a:chOff x="0" y="0"/>
            <a:chExt cx="762000" cy="684856"/>
          </a:xfrm>
        </p:grpSpPr>
        <p:grpSp>
          <p:nvGrpSpPr>
            <p:cNvPr id="61" name="Group 3"/>
            <p:cNvGrpSpPr/>
            <p:nvPr/>
          </p:nvGrpSpPr>
          <p:grpSpPr bwMode="auto">
            <a:xfrm>
              <a:off x="0" y="0"/>
              <a:ext cx="762000" cy="684856"/>
              <a:chOff x="0" y="0"/>
              <a:chExt cx="1549" cy="1391"/>
            </a:xfrm>
          </p:grpSpPr>
          <p:sp>
            <p:nvSpPr>
              <p:cNvPr id="63" name="AutoShape 4"/>
              <p:cNvSpPr>
                <a:spLocks noChangeArrowheads="1"/>
              </p:cNvSpPr>
              <p:nvPr/>
            </p:nvSpPr>
            <p:spPr bwMode="auto">
              <a:xfrm>
                <a:off x="13" y="0"/>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64" name="AutoShape 5"/>
              <p:cNvSpPr>
                <a:spLocks noChangeArrowheads="1"/>
              </p:cNvSpPr>
              <p:nvPr/>
            </p:nvSpPr>
            <p:spPr bwMode="auto">
              <a:xfrm>
                <a:off x="0" y="64"/>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65" name="AutoShape 6"/>
              <p:cNvSpPr>
                <a:spLocks noChangeArrowheads="1"/>
              </p:cNvSpPr>
              <p:nvPr/>
            </p:nvSpPr>
            <p:spPr bwMode="auto">
              <a:xfrm>
                <a:off x="87" y="118"/>
                <a:ext cx="1352" cy="1165"/>
              </a:xfrm>
              <a:prstGeom prst="hexagon">
                <a:avLst>
                  <a:gd name="adj" fmla="val 28889"/>
                  <a:gd name="vf" fmla="val 115470"/>
                </a:avLst>
              </a:prstGeom>
              <a:gradFill rotWithShape="1">
                <a:gsLst>
                  <a:gs pos="0">
                    <a:srgbClr val="133E65"/>
                  </a:gs>
                  <a:gs pos="100000">
                    <a:srgbClr val="2885DA"/>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62" name="Text Box 13"/>
            <p:cNvSpPr>
              <a:spLocks noChangeArrowheads="1"/>
            </p:cNvSpPr>
            <p:nvPr/>
          </p:nvSpPr>
          <p:spPr bwMode="auto">
            <a:xfrm>
              <a:off x="195647" y="119105"/>
              <a:ext cx="354177" cy="481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3</a:t>
              </a:r>
              <a:endParaRPr lang="zh-CN" altLang="en-US" b="0" dirty="0">
                <a:latin typeface="Arial" panose="020B0604020202020204" pitchFamily="34" charset="0"/>
                <a:sym typeface="Calibri" panose="020F0502020204030204" pitchFamily="34" charset="0"/>
              </a:endParaRPr>
            </a:p>
          </p:txBody>
        </p:sp>
      </p:grpSp>
      <p:grpSp>
        <p:nvGrpSpPr>
          <p:cNvPr id="42" name="组合 93"/>
          <p:cNvGrpSpPr/>
          <p:nvPr/>
        </p:nvGrpSpPr>
        <p:grpSpPr bwMode="auto">
          <a:xfrm>
            <a:off x="1907704" y="2358777"/>
            <a:ext cx="731837" cy="638175"/>
            <a:chOff x="0" y="0"/>
            <a:chExt cx="762000" cy="665162"/>
          </a:xfrm>
        </p:grpSpPr>
        <p:grpSp>
          <p:nvGrpSpPr>
            <p:cNvPr id="43" name="Group 7"/>
            <p:cNvGrpSpPr/>
            <p:nvPr/>
          </p:nvGrpSpPr>
          <p:grpSpPr bwMode="auto">
            <a:xfrm>
              <a:off x="0" y="0"/>
              <a:ext cx="762000" cy="665162"/>
              <a:chOff x="0" y="0"/>
              <a:chExt cx="1549" cy="1351"/>
            </a:xfrm>
          </p:grpSpPr>
          <p:sp>
            <p:nvSpPr>
              <p:cNvPr id="45" name="AutoShape 8"/>
              <p:cNvSpPr>
                <a:spLocks noChangeArrowheads="1"/>
              </p:cNvSpPr>
              <p:nvPr/>
            </p:nvSpPr>
            <p:spPr bwMode="auto">
              <a:xfrm>
                <a:off x="13" y="24"/>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46" name="AutoShape 9"/>
              <p:cNvSpPr>
                <a:spLocks noChangeArrowheads="1"/>
              </p:cNvSpPr>
              <p:nvPr/>
            </p:nvSpPr>
            <p:spPr bwMode="auto">
              <a:xfrm>
                <a:off x="0" y="0"/>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47" name="AutoShape 10"/>
              <p:cNvSpPr>
                <a:spLocks noChangeArrowheads="1"/>
              </p:cNvSpPr>
              <p:nvPr/>
            </p:nvSpPr>
            <p:spPr bwMode="auto">
              <a:xfrm>
                <a:off x="87" y="81"/>
                <a:ext cx="1352" cy="1169"/>
              </a:xfrm>
              <a:prstGeom prst="hexagon">
                <a:avLst>
                  <a:gd name="adj" fmla="val 28892"/>
                  <a:gd name="vf" fmla="val 115470"/>
                </a:avLst>
              </a:prstGeom>
              <a:gradFill rotWithShape="1">
                <a:gsLst>
                  <a:gs pos="0">
                    <a:srgbClr val="3D356E"/>
                  </a:gs>
                  <a:gs pos="100000">
                    <a:srgbClr val="8472EE"/>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44" name="Text Box 16"/>
            <p:cNvSpPr>
              <a:spLocks noChangeArrowheads="1"/>
            </p:cNvSpPr>
            <p:nvPr/>
          </p:nvSpPr>
          <p:spPr bwMode="auto">
            <a:xfrm>
              <a:off x="195646" y="97623"/>
              <a:ext cx="354178" cy="48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1</a:t>
              </a:r>
              <a:endParaRPr lang="zh-CN" altLang="en-US" b="0" dirty="0">
                <a:latin typeface="Arial" panose="020B0604020202020204" pitchFamily="34" charset="0"/>
                <a:sym typeface="Calibri" panose="020F0502020204030204" pitchFamily="34" charset="0"/>
              </a:endParaRPr>
            </a:p>
          </p:txBody>
        </p:sp>
      </p:grpSp>
      <p:grpSp>
        <p:nvGrpSpPr>
          <p:cNvPr id="48" name="组合 92"/>
          <p:cNvGrpSpPr/>
          <p:nvPr/>
        </p:nvGrpSpPr>
        <p:grpSpPr bwMode="auto">
          <a:xfrm>
            <a:off x="1907704" y="3275831"/>
            <a:ext cx="731838" cy="657225"/>
            <a:chOff x="0" y="0"/>
            <a:chExt cx="762000" cy="684856"/>
          </a:xfrm>
        </p:grpSpPr>
        <p:grpSp>
          <p:nvGrpSpPr>
            <p:cNvPr id="49" name="Group 3"/>
            <p:cNvGrpSpPr/>
            <p:nvPr/>
          </p:nvGrpSpPr>
          <p:grpSpPr bwMode="auto">
            <a:xfrm>
              <a:off x="0" y="0"/>
              <a:ext cx="762000" cy="684856"/>
              <a:chOff x="0" y="0"/>
              <a:chExt cx="1549" cy="1391"/>
            </a:xfrm>
          </p:grpSpPr>
          <p:sp>
            <p:nvSpPr>
              <p:cNvPr id="51" name="AutoShape 4"/>
              <p:cNvSpPr>
                <a:spLocks noChangeArrowheads="1"/>
              </p:cNvSpPr>
              <p:nvPr/>
            </p:nvSpPr>
            <p:spPr bwMode="auto">
              <a:xfrm>
                <a:off x="13" y="0"/>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2" name="AutoShape 5"/>
              <p:cNvSpPr>
                <a:spLocks noChangeArrowheads="1"/>
              </p:cNvSpPr>
              <p:nvPr/>
            </p:nvSpPr>
            <p:spPr bwMode="auto">
              <a:xfrm>
                <a:off x="0" y="64"/>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3" name="AutoShape 6"/>
              <p:cNvSpPr>
                <a:spLocks noChangeArrowheads="1"/>
              </p:cNvSpPr>
              <p:nvPr/>
            </p:nvSpPr>
            <p:spPr bwMode="auto">
              <a:xfrm>
                <a:off x="87" y="118"/>
                <a:ext cx="1352" cy="1165"/>
              </a:xfrm>
              <a:prstGeom prst="hexagon">
                <a:avLst>
                  <a:gd name="adj" fmla="val 28889"/>
                  <a:gd name="vf" fmla="val 115470"/>
                </a:avLst>
              </a:prstGeom>
              <a:gradFill rotWithShape="1">
                <a:gsLst>
                  <a:gs pos="0">
                    <a:srgbClr val="133E65"/>
                  </a:gs>
                  <a:gs pos="100000">
                    <a:srgbClr val="2885DA"/>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50" name="Text Box 13"/>
            <p:cNvSpPr>
              <a:spLocks noChangeArrowheads="1"/>
            </p:cNvSpPr>
            <p:nvPr/>
          </p:nvSpPr>
          <p:spPr bwMode="auto">
            <a:xfrm>
              <a:off x="195647" y="119105"/>
              <a:ext cx="354177" cy="481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2</a:t>
              </a:r>
              <a:endParaRPr lang="zh-CN" altLang="en-US" b="0" dirty="0">
                <a:latin typeface="Arial" panose="020B0604020202020204" pitchFamily="34" charset="0"/>
                <a:sym typeface="Calibri" panose="020F0502020204030204" pitchFamily="34" charset="0"/>
              </a:endParaRPr>
            </a:p>
          </p:txBody>
        </p:sp>
      </p:grpSp>
      <p:grpSp>
        <p:nvGrpSpPr>
          <p:cNvPr id="35" name="组合 93"/>
          <p:cNvGrpSpPr/>
          <p:nvPr/>
        </p:nvGrpSpPr>
        <p:grpSpPr bwMode="auto">
          <a:xfrm>
            <a:off x="1895947" y="3294881"/>
            <a:ext cx="731837" cy="638175"/>
            <a:chOff x="0" y="0"/>
            <a:chExt cx="762000" cy="665162"/>
          </a:xfrm>
        </p:grpSpPr>
        <p:grpSp>
          <p:nvGrpSpPr>
            <p:cNvPr id="36" name="Group 7"/>
            <p:cNvGrpSpPr/>
            <p:nvPr/>
          </p:nvGrpSpPr>
          <p:grpSpPr bwMode="auto">
            <a:xfrm>
              <a:off x="0" y="0"/>
              <a:ext cx="762000" cy="665162"/>
              <a:chOff x="0" y="0"/>
              <a:chExt cx="1549" cy="1351"/>
            </a:xfrm>
          </p:grpSpPr>
          <p:sp>
            <p:nvSpPr>
              <p:cNvPr id="38" name="AutoShape 8"/>
              <p:cNvSpPr>
                <a:spLocks noChangeArrowheads="1"/>
              </p:cNvSpPr>
              <p:nvPr/>
            </p:nvSpPr>
            <p:spPr bwMode="auto">
              <a:xfrm>
                <a:off x="13" y="24"/>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39" name="AutoShape 9"/>
              <p:cNvSpPr>
                <a:spLocks noChangeArrowheads="1"/>
              </p:cNvSpPr>
              <p:nvPr/>
            </p:nvSpPr>
            <p:spPr bwMode="auto">
              <a:xfrm>
                <a:off x="0" y="0"/>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40" name="AutoShape 10"/>
              <p:cNvSpPr>
                <a:spLocks noChangeArrowheads="1"/>
              </p:cNvSpPr>
              <p:nvPr/>
            </p:nvSpPr>
            <p:spPr bwMode="auto">
              <a:xfrm>
                <a:off x="87" y="81"/>
                <a:ext cx="1352" cy="1169"/>
              </a:xfrm>
              <a:prstGeom prst="hexagon">
                <a:avLst>
                  <a:gd name="adj" fmla="val 28892"/>
                  <a:gd name="vf" fmla="val 115470"/>
                </a:avLst>
              </a:prstGeom>
              <a:gradFill rotWithShape="1">
                <a:gsLst>
                  <a:gs pos="0">
                    <a:srgbClr val="3D356E"/>
                  </a:gs>
                  <a:gs pos="100000">
                    <a:srgbClr val="8472EE"/>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37" name="Text Box 16"/>
            <p:cNvSpPr>
              <a:spLocks noChangeArrowheads="1"/>
            </p:cNvSpPr>
            <p:nvPr/>
          </p:nvSpPr>
          <p:spPr bwMode="auto">
            <a:xfrm>
              <a:off x="195646" y="97623"/>
              <a:ext cx="354178" cy="48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2</a:t>
              </a:r>
              <a:endParaRPr lang="zh-CN" altLang="en-US" b="0" dirty="0">
                <a:latin typeface="Arial" panose="020B0604020202020204" pitchFamily="34" charset="0"/>
                <a:sym typeface="Calibri" panose="020F0502020204030204" pitchFamily="34" charset="0"/>
              </a:endParaRPr>
            </a:p>
          </p:txBody>
        </p:sp>
      </p:grpSp>
      <p:grpSp>
        <p:nvGrpSpPr>
          <p:cNvPr id="41" name="组合 92"/>
          <p:cNvGrpSpPr/>
          <p:nvPr/>
        </p:nvGrpSpPr>
        <p:grpSpPr bwMode="auto">
          <a:xfrm>
            <a:off x="1907704" y="2348880"/>
            <a:ext cx="731838" cy="657225"/>
            <a:chOff x="0" y="0"/>
            <a:chExt cx="762000" cy="684856"/>
          </a:xfrm>
        </p:grpSpPr>
        <p:grpSp>
          <p:nvGrpSpPr>
            <p:cNvPr id="54" name="Group 3"/>
            <p:cNvGrpSpPr/>
            <p:nvPr/>
          </p:nvGrpSpPr>
          <p:grpSpPr bwMode="auto">
            <a:xfrm>
              <a:off x="0" y="0"/>
              <a:ext cx="762000" cy="684856"/>
              <a:chOff x="0" y="0"/>
              <a:chExt cx="1549" cy="1391"/>
            </a:xfrm>
          </p:grpSpPr>
          <p:sp>
            <p:nvSpPr>
              <p:cNvPr id="56" name="AutoShape 4"/>
              <p:cNvSpPr>
                <a:spLocks noChangeArrowheads="1"/>
              </p:cNvSpPr>
              <p:nvPr/>
            </p:nvSpPr>
            <p:spPr bwMode="auto">
              <a:xfrm>
                <a:off x="13" y="0"/>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7" name="AutoShape 5"/>
              <p:cNvSpPr>
                <a:spLocks noChangeArrowheads="1"/>
              </p:cNvSpPr>
              <p:nvPr/>
            </p:nvSpPr>
            <p:spPr bwMode="auto">
              <a:xfrm>
                <a:off x="0" y="64"/>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8" name="AutoShape 6"/>
              <p:cNvSpPr>
                <a:spLocks noChangeArrowheads="1"/>
              </p:cNvSpPr>
              <p:nvPr/>
            </p:nvSpPr>
            <p:spPr bwMode="auto">
              <a:xfrm>
                <a:off x="87" y="118"/>
                <a:ext cx="1352" cy="1165"/>
              </a:xfrm>
              <a:prstGeom prst="hexagon">
                <a:avLst>
                  <a:gd name="adj" fmla="val 28889"/>
                  <a:gd name="vf" fmla="val 115470"/>
                </a:avLst>
              </a:prstGeom>
              <a:gradFill rotWithShape="1">
                <a:gsLst>
                  <a:gs pos="0">
                    <a:srgbClr val="133E65"/>
                  </a:gs>
                  <a:gs pos="100000">
                    <a:srgbClr val="2885DA"/>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55" name="Text Box 13"/>
            <p:cNvSpPr>
              <a:spLocks noChangeArrowheads="1"/>
            </p:cNvSpPr>
            <p:nvPr/>
          </p:nvSpPr>
          <p:spPr bwMode="auto">
            <a:xfrm>
              <a:off x="195647" y="119105"/>
              <a:ext cx="354177" cy="481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1</a:t>
              </a:r>
              <a:endParaRPr lang="zh-CN" altLang="en-US" b="0" dirty="0">
                <a:latin typeface="Arial" panose="020B0604020202020204" pitchFamily="34" charset="0"/>
                <a:sym typeface="Calibri" panose="020F0502020204030204" pitchFamily="34" charset="0"/>
              </a:endParaRPr>
            </a:p>
          </p:txBody>
        </p:sp>
      </p:grpSp>
    </p:spTree>
    <p:extLst>
      <p:ext uri="{BB962C8B-B14F-4D97-AF65-F5344CB8AC3E}">
        <p14:creationId xmlns:p14="http://schemas.microsoft.com/office/powerpoint/2010/main" xmlns="" val="14534335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32788"/>
            <a:ext cx="8229600" cy="808038"/>
          </a:xfrm>
        </p:spPr>
        <p:txBody>
          <a:bodyPr/>
          <a:lstStyle/>
          <a:p>
            <a:r>
              <a:rPr lang="en-US" altLang="zh-CN" sz="3600" b="1" dirty="0" smtClean="0"/>
              <a:t>1</a:t>
            </a:r>
            <a:r>
              <a:rPr lang="zh-CN" altLang="en-US" sz="3600" b="1" dirty="0" smtClean="0"/>
              <a:t>、主要问题与分析</a:t>
            </a:r>
            <a:endParaRPr lang="zh-CN" altLang="en-US" sz="3600" b="1" dirty="0"/>
          </a:p>
        </p:txBody>
      </p:sp>
      <p:sp>
        <p:nvSpPr>
          <p:cNvPr id="3" name="日期占位符 2"/>
          <p:cNvSpPr>
            <a:spLocks noGrp="1"/>
          </p:cNvSpPr>
          <p:nvPr>
            <p:ph type="dt" sz="half" idx="10"/>
          </p:nvPr>
        </p:nvSpPr>
        <p:spPr>
          <a:xfrm>
            <a:off x="457200" y="4797114"/>
            <a:ext cx="2133600" cy="365125"/>
          </a:xfrm>
        </p:spPr>
        <p:txBody>
          <a:bodyPr/>
          <a:lstStyle/>
          <a:p>
            <a:pPr>
              <a:defRPr/>
            </a:pPr>
            <a:fld id="{85F3D0F3-3715-4040-9226-F08A11F9C1AF}" type="datetime1">
              <a:rPr lang="en-US" altLang="zh-CN" smtClean="0"/>
              <a:pPr>
                <a:defRPr/>
              </a:pPr>
              <a:t>10/21/2020</a:t>
            </a:fld>
            <a:endParaRPr lang="zh-CN" altLang="en-US" sz="1800">
              <a:solidFill>
                <a:srgbClr val="000000"/>
              </a:solidFill>
              <a:ea typeface="宋体" panose="02010600030101010101" pitchFamily="2" charset="-122"/>
            </a:endParaRPr>
          </a:p>
        </p:txBody>
      </p:sp>
      <p:graphicFrame>
        <p:nvGraphicFramePr>
          <p:cNvPr id="5" name="Group 10"/>
          <p:cNvGraphicFramePr>
            <a:graphicFrameLocks noGrp="1"/>
          </p:cNvGraphicFramePr>
          <p:nvPr>
            <p:extLst>
              <p:ext uri="{D42A27DB-BD31-4B8C-83A1-F6EECF244321}">
                <p14:modId xmlns:p14="http://schemas.microsoft.com/office/powerpoint/2010/main" xmlns="" val="613556028"/>
              </p:ext>
            </p:extLst>
          </p:nvPr>
        </p:nvGraphicFramePr>
        <p:xfrm>
          <a:off x="1043606" y="5673736"/>
          <a:ext cx="6989762" cy="660400"/>
        </p:xfrm>
        <a:graphic>
          <a:graphicData uri="http://schemas.openxmlformats.org/drawingml/2006/table">
            <a:tbl>
              <a:tblPr/>
              <a:tblGrid>
                <a:gridCol w="1536700"/>
                <a:gridCol w="966787"/>
                <a:gridCol w="762000"/>
                <a:gridCol w="1206500"/>
                <a:gridCol w="803275"/>
                <a:gridCol w="952500"/>
                <a:gridCol w="762000"/>
              </a:tblGrid>
              <a:tr h="32223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500" b="1"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设备类型</a:t>
                      </a:r>
                    </a:p>
                  </a:txBody>
                  <a:tcPr marL="18000" marR="18000" marT="46804" marB="46804" anchor="ctr" anchorCtr="1"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500" b="1" i="0" u="none" strike="noStrike" cap="none" normalizeH="0" baseline="0" dirty="0" smtClean="0">
                          <a:ln>
                            <a:noFill/>
                          </a:ln>
                          <a:solidFill>
                            <a:srgbClr val="FF0000"/>
                          </a:solidFill>
                          <a:effectLst/>
                          <a:latin typeface="楷体_GB2312" pitchFamily="49" charset="-122"/>
                          <a:ea typeface="楷体_GB2312" pitchFamily="49" charset="-122"/>
                        </a:rPr>
                        <a:t>操作系统</a:t>
                      </a:r>
                    </a:p>
                  </a:txBody>
                  <a:tcPr marL="18000" marR="18000" marT="46804" marB="46804"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500" b="1" i="0" u="none" strike="noStrike" cap="none" normalizeH="0" baseline="0" dirty="0" smtClean="0">
                          <a:ln>
                            <a:noFill/>
                          </a:ln>
                          <a:solidFill>
                            <a:srgbClr val="FF0000"/>
                          </a:solidFill>
                          <a:effectLst/>
                          <a:latin typeface="楷体_GB2312" pitchFamily="49" charset="-122"/>
                          <a:ea typeface="楷体_GB2312" pitchFamily="49" charset="-122"/>
                        </a:rPr>
                        <a:t>数据库</a:t>
                      </a:r>
                    </a:p>
                  </a:txBody>
                  <a:tcPr marL="18000" marR="18000" marT="46804" marB="46804"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500" b="1" i="0" u="none" strike="noStrike" cap="none" normalizeH="0" baseline="0" dirty="0" smtClean="0">
                          <a:ln>
                            <a:noFill/>
                          </a:ln>
                          <a:solidFill>
                            <a:srgbClr val="0000FF"/>
                          </a:solidFill>
                          <a:effectLst/>
                          <a:latin typeface="楷体_GB2312" pitchFamily="49" charset="-122"/>
                          <a:ea typeface="楷体_GB2312" pitchFamily="49" charset="-122"/>
                        </a:rPr>
                        <a:t>SCADA</a:t>
                      </a:r>
                      <a:r>
                        <a:rPr kumimoji="0" lang="zh-CN" altLang="en-US" sz="1500" b="1" i="0" u="none" strike="noStrike" cap="none" normalizeH="0" baseline="0" dirty="0" smtClean="0">
                          <a:ln>
                            <a:noFill/>
                          </a:ln>
                          <a:solidFill>
                            <a:srgbClr val="0000FF"/>
                          </a:solidFill>
                          <a:effectLst/>
                          <a:latin typeface="楷体_GB2312" pitchFamily="49" charset="-122"/>
                          <a:ea typeface="楷体_GB2312" pitchFamily="49" charset="-122"/>
                        </a:rPr>
                        <a:t>系统</a:t>
                      </a:r>
                    </a:p>
                  </a:txBody>
                  <a:tcPr marL="18000" marR="18000" marT="46804" marB="46804"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500" b="1" i="0" u="none" strike="noStrike" cap="none" normalizeH="0" baseline="0" smtClean="0">
                          <a:ln>
                            <a:noFill/>
                          </a:ln>
                          <a:solidFill>
                            <a:srgbClr val="0000FF"/>
                          </a:solidFill>
                          <a:effectLst/>
                          <a:latin typeface="楷体_GB2312" pitchFamily="49" charset="-122"/>
                          <a:ea typeface="楷体_GB2312" pitchFamily="49" charset="-122"/>
                        </a:rPr>
                        <a:t>DCS</a:t>
                      </a:r>
                      <a:r>
                        <a:rPr kumimoji="0" lang="zh-CN" altLang="en-US" sz="1500" b="1" i="0" u="none" strike="noStrike" cap="none" normalizeH="0" baseline="0" smtClean="0">
                          <a:ln>
                            <a:noFill/>
                          </a:ln>
                          <a:solidFill>
                            <a:srgbClr val="0000FF"/>
                          </a:solidFill>
                          <a:effectLst/>
                          <a:latin typeface="楷体_GB2312" pitchFamily="49" charset="-122"/>
                          <a:ea typeface="楷体_GB2312" pitchFamily="49" charset="-122"/>
                        </a:rPr>
                        <a:t>系统</a:t>
                      </a:r>
                    </a:p>
                  </a:txBody>
                  <a:tcPr marL="18000" marR="18000" marT="46804" marB="46804"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500" b="1" i="0" u="none" strike="noStrike" cap="none" normalizeH="0" baseline="0" smtClean="0">
                          <a:ln>
                            <a:noFill/>
                          </a:ln>
                          <a:solidFill>
                            <a:srgbClr val="0000FF"/>
                          </a:solidFill>
                          <a:effectLst/>
                          <a:latin typeface="楷体_GB2312" pitchFamily="49" charset="-122"/>
                          <a:ea typeface="楷体_GB2312" pitchFamily="49" charset="-122"/>
                        </a:rPr>
                        <a:t>PCS</a:t>
                      </a:r>
                      <a:r>
                        <a:rPr kumimoji="0" lang="zh-CN" altLang="en-US" sz="1500" b="1" i="0" u="none" strike="noStrike" cap="none" normalizeH="0" baseline="0" smtClean="0">
                          <a:ln>
                            <a:noFill/>
                          </a:ln>
                          <a:solidFill>
                            <a:srgbClr val="0000FF"/>
                          </a:solidFill>
                          <a:effectLst/>
                          <a:latin typeface="楷体_GB2312" pitchFamily="49" charset="-122"/>
                          <a:ea typeface="楷体_GB2312" pitchFamily="49" charset="-122"/>
                        </a:rPr>
                        <a:t>系统</a:t>
                      </a:r>
                    </a:p>
                  </a:txBody>
                  <a:tcPr marL="18000" marR="18000" marT="46804" marB="46804"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500" b="1" i="0" u="none" strike="noStrike" cap="none" normalizeH="0" baseline="0" dirty="0" smtClean="0">
                          <a:ln>
                            <a:noFill/>
                          </a:ln>
                          <a:solidFill>
                            <a:srgbClr val="FF0000"/>
                          </a:solidFill>
                          <a:effectLst/>
                          <a:latin typeface="楷体_GB2312" pitchFamily="49" charset="-122"/>
                          <a:ea typeface="楷体_GB2312" pitchFamily="49" charset="-122"/>
                        </a:rPr>
                        <a:t>PLC</a:t>
                      </a:r>
                    </a:p>
                  </a:txBody>
                  <a:tcPr marL="18000" marR="18000" marT="46804" marB="46804" anchor="ctr" anchorCtr="1"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28575" cap="flat" cmpd="sng" algn="ctr">
                      <a:solidFill>
                        <a:srgbClr val="FF0000"/>
                      </a:solidFill>
                      <a:prstDash val="solid"/>
                      <a:round/>
                      <a:headEnd type="none" w="med" len="med"/>
                      <a:tailEnd type="none" w="med" len="med"/>
                    </a:lnT>
                    <a:lnB w="12700" cap="flat" cmpd="sng" algn="ctr">
                      <a:solidFill>
                        <a:srgbClr val="FF0000"/>
                      </a:solidFill>
                      <a:prstDash val="solid"/>
                      <a:round/>
                      <a:headEnd type="none" w="med" len="med"/>
                      <a:tailEnd type="none" w="med" len="med"/>
                    </a:lnB>
                    <a:lnTlToBr>
                      <a:noFill/>
                    </a:lnTlToBr>
                    <a:lnBlToTr>
                      <a:noFill/>
                    </a:lnBlToTr>
                    <a:noFill/>
                  </a:tcPr>
                </a:tc>
              </a:tr>
              <a:tr h="33817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1500" b="1" i="0" u="none" strike="noStrike" cap="none" normalizeH="0" baseline="0" dirty="0" smtClean="0">
                          <a:ln>
                            <a:noFill/>
                          </a:ln>
                          <a:solidFill>
                            <a:srgbClr val="0000FF"/>
                          </a:solidFill>
                          <a:effectLst/>
                          <a:latin typeface="黑体" panose="02010609060101010101" pitchFamily="49" charset="-122"/>
                          <a:ea typeface="黑体" panose="02010609060101010101" pitchFamily="49" charset="-122"/>
                        </a:rPr>
                        <a:t>国外产品占有率</a:t>
                      </a:r>
                    </a:p>
                  </a:txBody>
                  <a:tcPr marL="18000" marR="18000" marT="46804" marB="46804" anchor="ctr" anchorCtr="1" horzOverflow="overflow">
                    <a:lnL w="28575"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500" b="1" i="0" u="none" strike="noStrike" cap="none" normalizeH="0" baseline="0" dirty="0" smtClean="0">
                          <a:ln>
                            <a:noFill/>
                          </a:ln>
                          <a:solidFill>
                            <a:srgbClr val="FF0000"/>
                          </a:solidFill>
                          <a:effectLst/>
                          <a:latin typeface="楷体_GB2312" pitchFamily="49" charset="-122"/>
                          <a:ea typeface="楷体_GB2312" pitchFamily="49" charset="-122"/>
                        </a:rPr>
                        <a:t>95.62%</a:t>
                      </a:r>
                    </a:p>
                  </a:txBody>
                  <a:tcPr marL="18000" marR="18000" marT="46804" marB="46804"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500" b="1" i="0" u="none" strike="noStrike" cap="none" normalizeH="0" baseline="0" dirty="0" smtClean="0">
                          <a:ln>
                            <a:noFill/>
                          </a:ln>
                          <a:solidFill>
                            <a:srgbClr val="FF0000"/>
                          </a:solidFill>
                          <a:effectLst/>
                          <a:latin typeface="楷体_GB2312" pitchFamily="49" charset="-122"/>
                          <a:ea typeface="楷体_GB2312" pitchFamily="49" charset="-122"/>
                        </a:rPr>
                        <a:t>91.66%</a:t>
                      </a:r>
                    </a:p>
                  </a:txBody>
                  <a:tcPr marL="18000" marR="18000" marT="46804" marB="46804"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500" b="1" i="0" u="none" strike="noStrike" cap="none" normalizeH="0" baseline="0" dirty="0" smtClean="0">
                          <a:ln>
                            <a:noFill/>
                          </a:ln>
                          <a:solidFill>
                            <a:srgbClr val="0000FF"/>
                          </a:solidFill>
                          <a:effectLst/>
                          <a:latin typeface="楷体_GB2312" pitchFamily="49" charset="-122"/>
                          <a:ea typeface="楷体_GB2312" pitchFamily="49" charset="-122"/>
                        </a:rPr>
                        <a:t>57.07%</a:t>
                      </a:r>
                    </a:p>
                  </a:txBody>
                  <a:tcPr marL="18000" marR="18000" marT="46804" marB="46804"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500" b="1" i="0" u="none" strike="noStrike" cap="none" normalizeH="0" baseline="0" dirty="0" smtClean="0">
                          <a:ln>
                            <a:noFill/>
                          </a:ln>
                          <a:solidFill>
                            <a:srgbClr val="0000FF"/>
                          </a:solidFill>
                          <a:effectLst/>
                          <a:latin typeface="楷体_GB2312" pitchFamily="49" charset="-122"/>
                          <a:ea typeface="楷体_GB2312" pitchFamily="49" charset="-122"/>
                        </a:rPr>
                        <a:t>47.06%</a:t>
                      </a:r>
                    </a:p>
                  </a:txBody>
                  <a:tcPr marL="18000" marR="18000" marT="46804" marB="46804"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500" b="1" i="0" u="none" strike="noStrike" cap="none" normalizeH="0" baseline="0" dirty="0" smtClean="0">
                          <a:ln>
                            <a:noFill/>
                          </a:ln>
                          <a:solidFill>
                            <a:srgbClr val="0000FF"/>
                          </a:solidFill>
                          <a:effectLst/>
                          <a:latin typeface="楷体_GB2312" pitchFamily="49" charset="-122"/>
                          <a:ea typeface="楷体_GB2312" pitchFamily="49" charset="-122"/>
                        </a:rPr>
                        <a:t>63.81%</a:t>
                      </a:r>
                    </a:p>
                  </a:txBody>
                  <a:tcPr marL="18000" marR="18000" marT="46804" marB="46804" anchor="ctr" anchorCtr="1" horzOverflow="overflow">
                    <a:lnL w="12700" cap="flat" cmpd="sng" algn="ctr">
                      <a:solidFill>
                        <a:srgbClr val="FF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zh-CN" sz="1500" b="1" i="0" u="none" strike="noStrike" cap="none" normalizeH="0" baseline="0" dirty="0" smtClean="0">
                          <a:ln>
                            <a:noFill/>
                          </a:ln>
                          <a:solidFill>
                            <a:srgbClr val="FF0000"/>
                          </a:solidFill>
                          <a:effectLst/>
                          <a:latin typeface="楷体_GB2312" pitchFamily="49" charset="-122"/>
                          <a:ea typeface="楷体_GB2312" pitchFamily="49" charset="-122"/>
                        </a:rPr>
                        <a:t>79.24%</a:t>
                      </a:r>
                    </a:p>
                  </a:txBody>
                  <a:tcPr marL="18000" marR="18000" marT="46804" marB="46804" anchor="ctr" anchorCtr="1" horzOverflow="overflow">
                    <a:lnL w="12700" cap="flat" cmpd="sng" algn="ctr">
                      <a:solidFill>
                        <a:srgbClr val="FF0000"/>
                      </a:solidFill>
                      <a:prstDash val="solid"/>
                      <a:round/>
                      <a:headEnd type="none" w="med" len="med"/>
                      <a:tailEnd type="none" w="med" len="med"/>
                    </a:lnL>
                    <a:lnR w="28575"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w="28575" cap="flat" cmpd="sng" algn="ctr">
                      <a:solidFill>
                        <a:srgbClr val="FF0000"/>
                      </a:solidFill>
                      <a:prstDash val="solid"/>
                      <a:round/>
                      <a:headEnd type="none" w="med" len="med"/>
                      <a:tailEnd type="none" w="med" len="med"/>
                    </a:lnB>
                    <a:lnTlToBr>
                      <a:noFill/>
                    </a:lnTlToBr>
                    <a:lnBlToTr>
                      <a:noFill/>
                    </a:lnBlToTr>
                    <a:noFill/>
                  </a:tcPr>
                </a:tc>
              </a:tr>
            </a:tbl>
          </a:graphicData>
        </a:graphic>
      </p:graphicFrame>
      <p:sp>
        <p:nvSpPr>
          <p:cNvPr id="7" name="内容占位符 2"/>
          <p:cNvSpPr txBox="1">
            <a:spLocks/>
          </p:cNvSpPr>
          <p:nvPr/>
        </p:nvSpPr>
        <p:spPr>
          <a:xfrm>
            <a:off x="533078" y="4928805"/>
            <a:ext cx="7783234" cy="636019"/>
          </a:xfrm>
          <a:prstGeom prst="rect">
            <a:avLst/>
          </a:prstGeom>
          <a:solidFill>
            <a:schemeClr val="bg1">
              <a:lumMod val="95000"/>
            </a:schemeClr>
          </a:solidFill>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Calibri" panose="020F0502020204030204" pitchFamily="34" charset="0"/>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dirty="0" smtClean="0">
                <a:solidFill>
                  <a:srgbClr val="FF0000"/>
                </a:solidFill>
                <a:latin typeface="黑体" pitchFamily="49" charset="-122"/>
                <a:ea typeface="黑体" pitchFamily="49" charset="-122"/>
              </a:rPr>
              <a:t>自主可控能力薄弱</a:t>
            </a:r>
            <a:r>
              <a:rPr lang="zh-CN" altLang="en-US" sz="2000" dirty="0" smtClean="0">
                <a:latin typeface="黑体" pitchFamily="49" charset="-122"/>
                <a:ea typeface="黑体" pitchFamily="49" charset="-122"/>
              </a:rPr>
              <a:t>：工控系统和关键基础设施中的核心器件和基础软件几乎全部依赖进口，国产自主可控能力薄弱</a:t>
            </a:r>
            <a:endParaRPr lang="en-US" altLang="zh-CN" sz="2000" dirty="0" smtClean="0">
              <a:latin typeface="黑体" pitchFamily="49" charset="-122"/>
              <a:ea typeface="黑体" pitchFamily="49" charset="-122"/>
            </a:endParaRPr>
          </a:p>
        </p:txBody>
      </p:sp>
      <p:sp>
        <p:nvSpPr>
          <p:cNvPr id="8" name="内容占位符 2"/>
          <p:cNvSpPr txBox="1">
            <a:spLocks/>
          </p:cNvSpPr>
          <p:nvPr/>
        </p:nvSpPr>
        <p:spPr>
          <a:xfrm>
            <a:off x="464365" y="3202435"/>
            <a:ext cx="7851947" cy="593906"/>
          </a:xfrm>
          <a:prstGeom prst="rect">
            <a:avLst/>
          </a:prstGeom>
          <a:solidFill>
            <a:schemeClr val="bg1">
              <a:lumMod val="95000"/>
            </a:schemeClr>
          </a:solidFill>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Calibri" panose="020F0502020204030204" pitchFamily="34" charset="0"/>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dirty="0" smtClean="0">
                <a:solidFill>
                  <a:srgbClr val="FF0000"/>
                </a:solidFill>
                <a:latin typeface="黑体" pitchFamily="49" charset="-122"/>
                <a:ea typeface="黑体" pitchFamily="49" charset="-122"/>
              </a:rPr>
              <a:t>全局监管能力</a:t>
            </a:r>
            <a:r>
              <a:rPr lang="zh-CN" altLang="en-US" sz="2000" dirty="0">
                <a:solidFill>
                  <a:srgbClr val="FF0000"/>
                </a:solidFill>
                <a:latin typeface="黑体" pitchFamily="49" charset="-122"/>
                <a:ea typeface="黑体" pitchFamily="49" charset="-122"/>
              </a:rPr>
              <a:t>不足</a:t>
            </a:r>
            <a:r>
              <a:rPr lang="zh-CN" altLang="en-US" sz="2000" dirty="0" smtClean="0">
                <a:latin typeface="黑体" pitchFamily="49" charset="-122"/>
                <a:ea typeface="黑体" pitchFamily="49" charset="-122"/>
              </a:rPr>
              <a:t>：大量</a:t>
            </a:r>
            <a:r>
              <a:rPr lang="zh-CN" altLang="en-US" sz="2000" dirty="0">
                <a:latin typeface="黑体" pitchFamily="49" charset="-122"/>
                <a:ea typeface="黑体" pitchFamily="49" charset="-122"/>
              </a:rPr>
              <a:t>工控</a:t>
            </a:r>
            <a:r>
              <a:rPr lang="zh-CN" altLang="en-US" sz="2000" dirty="0" smtClean="0">
                <a:latin typeface="黑体" pitchFamily="49" charset="-122"/>
                <a:ea typeface="黑体" pitchFamily="49" charset="-122"/>
              </a:rPr>
              <a:t>系统暴露</a:t>
            </a:r>
            <a:r>
              <a:rPr lang="zh-CN" altLang="en-US" sz="2000" dirty="0">
                <a:latin typeface="黑体" pitchFamily="49" charset="-122"/>
                <a:ea typeface="黑体" pitchFamily="49" charset="-122"/>
              </a:rPr>
              <a:t>于互联网，极易成为攻击</a:t>
            </a:r>
            <a:r>
              <a:rPr lang="zh-CN" altLang="en-US" sz="2000" dirty="0" smtClean="0">
                <a:latin typeface="黑体" pitchFamily="49" charset="-122"/>
                <a:ea typeface="黑体" pitchFamily="49" charset="-122"/>
              </a:rPr>
              <a:t>目标，数据泄密问题突出</a:t>
            </a:r>
            <a:endParaRPr lang="en-US" altLang="zh-CN" sz="2000" dirty="0">
              <a:latin typeface="黑体" pitchFamily="49" charset="-122"/>
              <a:ea typeface="黑体" pitchFamily="49" charset="-122"/>
            </a:endParaRPr>
          </a:p>
        </p:txBody>
      </p:sp>
      <p:pic>
        <p:nvPicPr>
          <p:cNvPr id="9" name="Picture 7" descr="image02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67658" y="3887201"/>
            <a:ext cx="1354426" cy="897878"/>
          </a:xfrm>
          <a:prstGeom prst="rect">
            <a:avLst/>
          </a:prstGeom>
          <a:noFill/>
          <a:extLst>
            <a:ext uri="{909E8E84-426E-40DD-AFC4-6F175D3DCCD1}">
              <a14:hiddenFill xmlns:a14="http://schemas.microsoft.com/office/drawing/2010/main" xmlns="">
                <a:solidFill>
                  <a:srgbClr val="FFFFFF"/>
                </a:solidFill>
              </a14:hiddenFill>
            </a:ext>
          </a:extLst>
        </p:spPr>
      </p:pic>
      <p:pic>
        <p:nvPicPr>
          <p:cNvPr id="10" name="Picture 4" descr=")D@OZ5Y90O$P{$)AXT05%MQ"/>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873236" y="3887201"/>
            <a:ext cx="1330650" cy="897878"/>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9" descr="image001"/>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60550" y="3887201"/>
            <a:ext cx="1167438" cy="897878"/>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矩形 174"/>
          <p:cNvSpPr>
            <a:spLocks noChangeArrowheads="1"/>
          </p:cNvSpPr>
          <p:nvPr/>
        </p:nvSpPr>
        <p:spPr bwMode="auto">
          <a:xfrm>
            <a:off x="107628" y="1484838"/>
            <a:ext cx="425450"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en-US" altLang="zh-CN" sz="4000" dirty="0" smtClean="0">
                <a:solidFill>
                  <a:srgbClr val="215968"/>
                </a:solidFill>
                <a:latin typeface="Harlow Solid Italic" panose="04030604020F02020D02" pitchFamily="82" charset="0"/>
              </a:rPr>
              <a:t>1</a:t>
            </a:r>
            <a:endParaRPr lang="zh-CN" altLang="en-US" sz="4000" dirty="0">
              <a:solidFill>
                <a:srgbClr val="215968"/>
              </a:solidFill>
              <a:latin typeface="Harlow Solid Italic" panose="04030604020F02020D02" pitchFamily="82" charset="0"/>
              <a:ea typeface="楷体_GB2312" panose="02010609030101010101" pitchFamily="49" charset="-122"/>
            </a:endParaRPr>
          </a:p>
        </p:txBody>
      </p:sp>
      <p:sp>
        <p:nvSpPr>
          <p:cNvPr id="15" name="矩形 174"/>
          <p:cNvSpPr>
            <a:spLocks noChangeArrowheads="1"/>
          </p:cNvSpPr>
          <p:nvPr/>
        </p:nvSpPr>
        <p:spPr bwMode="auto">
          <a:xfrm>
            <a:off x="44144" y="3088455"/>
            <a:ext cx="423514"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en-US" altLang="zh-CN" sz="4000" dirty="0">
                <a:solidFill>
                  <a:srgbClr val="215968"/>
                </a:solidFill>
                <a:latin typeface="Harlow Solid Italic" panose="04030604020F02020D02" pitchFamily="82" charset="0"/>
              </a:rPr>
              <a:t>2</a:t>
            </a:r>
            <a:endParaRPr lang="zh-CN" altLang="en-US" sz="4000" dirty="0">
              <a:solidFill>
                <a:srgbClr val="215968"/>
              </a:solidFill>
              <a:latin typeface="Harlow Solid Italic" panose="04030604020F02020D02" pitchFamily="82" charset="0"/>
              <a:ea typeface="楷体_GB2312" panose="02010609030101010101" pitchFamily="49" charset="-122"/>
            </a:endParaRPr>
          </a:p>
        </p:txBody>
      </p:sp>
      <p:sp>
        <p:nvSpPr>
          <p:cNvPr id="16" name="矩形 174"/>
          <p:cNvSpPr>
            <a:spLocks noChangeArrowheads="1"/>
          </p:cNvSpPr>
          <p:nvPr/>
        </p:nvSpPr>
        <p:spPr bwMode="auto">
          <a:xfrm>
            <a:off x="56672" y="4821082"/>
            <a:ext cx="423514" cy="7078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en-US" altLang="zh-CN" sz="4000" dirty="0" smtClean="0">
                <a:solidFill>
                  <a:srgbClr val="215968"/>
                </a:solidFill>
                <a:latin typeface="Harlow Solid Italic" panose="04030604020F02020D02" pitchFamily="82" charset="0"/>
              </a:rPr>
              <a:t>3</a:t>
            </a:r>
            <a:endParaRPr lang="zh-CN" altLang="en-US" sz="4000" dirty="0">
              <a:solidFill>
                <a:srgbClr val="215968"/>
              </a:solidFill>
              <a:latin typeface="Harlow Solid Italic" panose="04030604020F02020D02" pitchFamily="82" charset="0"/>
              <a:ea typeface="楷体_GB2312" panose="02010609030101010101" pitchFamily="49" charset="-122"/>
            </a:endParaRPr>
          </a:p>
        </p:txBody>
      </p:sp>
      <p:sp>
        <p:nvSpPr>
          <p:cNvPr id="19" name="矩形 18"/>
          <p:cNvSpPr/>
          <p:nvPr/>
        </p:nvSpPr>
        <p:spPr>
          <a:xfrm>
            <a:off x="4582333" y="3861036"/>
            <a:ext cx="3733979" cy="830997"/>
          </a:xfrm>
          <a:prstGeom prst="rect">
            <a:avLst/>
          </a:prstGeom>
        </p:spPr>
        <p:txBody>
          <a:bodyPr wrap="square">
            <a:spAutoFit/>
          </a:bodyPr>
          <a:lstStyle/>
          <a:p>
            <a:pPr marL="0" lvl="2"/>
            <a:r>
              <a:rPr lang="zh-CN" altLang="en-US" sz="1600" dirty="0" smtClean="0">
                <a:latin typeface="黑体" pitchFamily="49" charset="-122"/>
                <a:ea typeface="黑体" pitchFamily="49" charset="-122"/>
              </a:rPr>
              <a:t>国家权威部门</a:t>
            </a:r>
            <a:r>
              <a:rPr lang="en-US" altLang="zh-CN" sz="1600" dirty="0" smtClean="0">
                <a:latin typeface="黑体" pitchFamily="49" charset="-122"/>
                <a:ea typeface="黑体" pitchFamily="49" charset="-122"/>
              </a:rPr>
              <a:t>2017</a:t>
            </a:r>
            <a:r>
              <a:rPr lang="zh-CN" altLang="en-US" sz="1600" dirty="0" smtClean="0">
                <a:latin typeface="黑体" pitchFamily="49" charset="-122"/>
                <a:ea typeface="黑体" pitchFamily="49" charset="-122"/>
              </a:rPr>
              <a:t>年监测</a:t>
            </a:r>
            <a:r>
              <a:rPr lang="zh-CN" altLang="en-US" sz="1600" dirty="0" smtClean="0">
                <a:solidFill>
                  <a:srgbClr val="FF0000"/>
                </a:solidFill>
                <a:latin typeface="黑体" pitchFamily="49" charset="-122"/>
                <a:ea typeface="黑体" pitchFamily="49" charset="-122"/>
              </a:rPr>
              <a:t>，</a:t>
            </a:r>
            <a:r>
              <a:rPr lang="en-US" altLang="zh-CN" sz="1600" dirty="0" smtClean="0">
                <a:solidFill>
                  <a:srgbClr val="FF0000"/>
                </a:solidFill>
                <a:latin typeface="黑体" pitchFamily="49" charset="-122"/>
                <a:ea typeface="黑体" pitchFamily="49" charset="-122"/>
              </a:rPr>
              <a:t>2000</a:t>
            </a:r>
            <a:r>
              <a:rPr lang="zh-CN" altLang="en-US" sz="1600" dirty="0">
                <a:solidFill>
                  <a:srgbClr val="FF0000"/>
                </a:solidFill>
                <a:latin typeface="黑体" pitchFamily="49" charset="-122"/>
                <a:ea typeface="黑体" pitchFamily="49" charset="-122"/>
              </a:rPr>
              <a:t>多个疑似工控设备</a:t>
            </a:r>
            <a:r>
              <a:rPr lang="zh-CN" altLang="en-US" sz="1600" dirty="0">
                <a:latin typeface="黑体" pitchFamily="49" charset="-122"/>
                <a:ea typeface="黑体" pitchFamily="49" charset="-122"/>
              </a:rPr>
              <a:t>连接到国外节点，大量数据流入境外</a:t>
            </a:r>
          </a:p>
        </p:txBody>
      </p:sp>
      <p:grpSp>
        <p:nvGrpSpPr>
          <p:cNvPr id="23" name="组合 22"/>
          <p:cNvGrpSpPr/>
          <p:nvPr/>
        </p:nvGrpSpPr>
        <p:grpSpPr>
          <a:xfrm>
            <a:off x="533078" y="1552755"/>
            <a:ext cx="7783234" cy="1588221"/>
            <a:chOff x="533078" y="4857085"/>
            <a:chExt cx="7783234" cy="1588221"/>
          </a:xfrm>
        </p:grpSpPr>
        <p:sp>
          <p:nvSpPr>
            <p:cNvPr id="12" name="内容占位符 2"/>
            <p:cNvSpPr txBox="1">
              <a:spLocks/>
            </p:cNvSpPr>
            <p:nvPr/>
          </p:nvSpPr>
          <p:spPr>
            <a:xfrm>
              <a:off x="533078" y="4857085"/>
              <a:ext cx="7783234" cy="635880"/>
            </a:xfrm>
            <a:prstGeom prst="rect">
              <a:avLst/>
            </a:prstGeom>
            <a:solidFill>
              <a:schemeClr val="bg1">
                <a:lumMod val="95000"/>
              </a:schemeClr>
            </a:solidFill>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Calibri" panose="020F0502020204030204" pitchFamily="34" charset="0"/>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smtClean="0">
                  <a:solidFill>
                    <a:srgbClr val="FF0000"/>
                  </a:solidFill>
                  <a:latin typeface="黑体" pitchFamily="49" charset="-122"/>
                  <a:ea typeface="黑体" pitchFamily="49" charset="-122"/>
                </a:rPr>
                <a:t>安全技术能力</a:t>
              </a:r>
              <a:r>
                <a:rPr lang="zh-CN" altLang="en-US" sz="2000" dirty="0">
                  <a:solidFill>
                    <a:srgbClr val="FF0000"/>
                  </a:solidFill>
                  <a:latin typeface="黑体" pitchFamily="49" charset="-122"/>
                  <a:ea typeface="黑体" pitchFamily="49" charset="-122"/>
                </a:rPr>
                <a:t>欠缺</a:t>
              </a:r>
              <a:r>
                <a:rPr lang="zh-CN" altLang="en-US" sz="2000" dirty="0" smtClean="0">
                  <a:latin typeface="黑体" pitchFamily="49" charset="-122"/>
                  <a:ea typeface="黑体" pitchFamily="49" charset="-122"/>
                </a:rPr>
                <a:t>：工</a:t>
              </a:r>
              <a:r>
                <a:rPr lang="zh-CN" altLang="en-US" sz="2000" dirty="0">
                  <a:latin typeface="黑体" pitchFamily="49" charset="-122"/>
                  <a:ea typeface="黑体" pitchFamily="49" charset="-122"/>
                </a:rPr>
                <a:t>控</a:t>
              </a:r>
              <a:r>
                <a:rPr lang="zh-CN" altLang="en-US" sz="2000" dirty="0" smtClean="0">
                  <a:latin typeface="黑体" pitchFamily="49" charset="-122"/>
                  <a:ea typeface="黑体" pitchFamily="49" charset="-122"/>
                </a:rPr>
                <a:t>系统甚至防护产品依赖国外</a:t>
              </a:r>
              <a:r>
                <a:rPr lang="zh-CN" altLang="en-US" sz="2000" dirty="0" smtClean="0">
                  <a:solidFill>
                    <a:srgbClr val="FF0000"/>
                  </a:solidFill>
                  <a:latin typeface="黑体" pitchFamily="49" charset="-122"/>
                  <a:ea typeface="黑体" pitchFamily="49" charset="-122"/>
                </a:rPr>
                <a:t>问题组件</a:t>
              </a:r>
              <a:r>
                <a:rPr lang="zh-CN" altLang="en-US" sz="2000" dirty="0" smtClean="0">
                  <a:latin typeface="黑体" pitchFamily="49" charset="-122"/>
                  <a:ea typeface="黑体" pitchFamily="49" charset="-122"/>
                </a:rPr>
                <a:t>，“被</a:t>
              </a:r>
              <a:r>
                <a:rPr lang="zh-CN" altLang="en-US" sz="2000" dirty="0" smtClean="0">
                  <a:solidFill>
                    <a:srgbClr val="FF0000"/>
                  </a:solidFill>
                  <a:latin typeface="黑体" pitchFamily="49" charset="-122"/>
                  <a:ea typeface="黑体" pitchFamily="49" charset="-122"/>
                </a:rPr>
                <a:t>后门</a:t>
              </a:r>
              <a:r>
                <a:rPr lang="zh-CN" altLang="en-US" sz="2000" dirty="0" smtClean="0">
                  <a:latin typeface="黑体" pitchFamily="49" charset="-122"/>
                  <a:ea typeface="黑体" pitchFamily="49" charset="-122"/>
                </a:rPr>
                <a:t>”“被</a:t>
              </a:r>
              <a:r>
                <a:rPr lang="zh-CN" altLang="en-US" sz="2000" dirty="0">
                  <a:solidFill>
                    <a:srgbClr val="FF0000"/>
                  </a:solidFill>
                  <a:latin typeface="黑体" pitchFamily="49" charset="-122"/>
                  <a:ea typeface="黑体" pitchFamily="49" charset="-122"/>
                </a:rPr>
                <a:t>植入</a:t>
              </a:r>
              <a:r>
                <a:rPr lang="zh-CN" altLang="en-US" sz="2000" dirty="0" smtClean="0">
                  <a:latin typeface="黑体" pitchFamily="49" charset="-122"/>
                  <a:ea typeface="黑体" pitchFamily="49" charset="-122"/>
                </a:rPr>
                <a:t>”问题突出，而审查技术缺失</a:t>
              </a:r>
              <a:endParaRPr lang="en-US" altLang="zh-CN" sz="2000" dirty="0">
                <a:latin typeface="黑体" pitchFamily="49" charset="-122"/>
                <a:ea typeface="黑体" pitchFamily="49" charset="-122"/>
              </a:endParaRPr>
            </a:p>
          </p:txBody>
        </p:sp>
        <p:sp>
          <p:nvSpPr>
            <p:cNvPr id="20" name="矩形 19"/>
            <p:cNvSpPr/>
            <p:nvPr/>
          </p:nvSpPr>
          <p:spPr>
            <a:xfrm>
              <a:off x="602304" y="5614309"/>
              <a:ext cx="7714007" cy="830997"/>
            </a:xfrm>
            <a:prstGeom prst="rect">
              <a:avLst/>
            </a:prstGeom>
          </p:spPr>
          <p:txBody>
            <a:bodyPr wrap="square">
              <a:spAutoFit/>
            </a:bodyPr>
            <a:lstStyle/>
            <a:p>
              <a:pPr marL="285750" lvl="2" indent="-285750">
                <a:buFont typeface="Arial" pitchFamily="34" charset="0"/>
                <a:buChar char="•"/>
              </a:pPr>
              <a:r>
                <a:rPr lang="en-US" altLang="zh-CN" sz="1600" dirty="0">
                  <a:latin typeface="黑体" pitchFamily="49" charset="-122"/>
                  <a:ea typeface="黑体" pitchFamily="49" charset="-122"/>
                </a:rPr>
                <a:t>2017</a:t>
              </a:r>
              <a:r>
                <a:rPr lang="zh-CN" altLang="en-US" sz="1600" dirty="0">
                  <a:latin typeface="黑体" pitchFamily="49" charset="-122"/>
                  <a:ea typeface="黑体" pitchFamily="49" charset="-122"/>
                </a:rPr>
                <a:t>年，某军工企业核心软件被</a:t>
              </a:r>
              <a:r>
                <a:rPr lang="zh-CN" altLang="en-US" sz="1600" dirty="0">
                  <a:solidFill>
                    <a:srgbClr val="FF0000"/>
                  </a:solidFill>
                  <a:latin typeface="黑体" pitchFamily="49" charset="-122"/>
                  <a:ea typeface="黑体" pitchFamily="49" charset="-122"/>
                </a:rPr>
                <a:t>植入</a:t>
              </a:r>
              <a:r>
                <a:rPr lang="zh-CN" altLang="en-US" sz="1600" dirty="0" smtClean="0">
                  <a:solidFill>
                    <a:srgbClr val="FF0000"/>
                  </a:solidFill>
                  <a:latin typeface="黑体" pitchFamily="49" charset="-122"/>
                  <a:ea typeface="黑体" pitchFamily="49" charset="-122"/>
                </a:rPr>
                <a:t>木马</a:t>
              </a:r>
              <a:endParaRPr lang="en-US" altLang="zh-CN" sz="1600" dirty="0" smtClean="0">
                <a:latin typeface="黑体" pitchFamily="49" charset="-122"/>
                <a:ea typeface="黑体" pitchFamily="49" charset="-122"/>
              </a:endParaRPr>
            </a:p>
            <a:p>
              <a:pPr marL="285750" lvl="2" indent="-285750">
                <a:buFont typeface="Arial" pitchFamily="34" charset="0"/>
                <a:buChar char="•"/>
              </a:pPr>
              <a:r>
                <a:rPr lang="zh-CN" altLang="en-US" sz="1600" dirty="0" smtClean="0">
                  <a:latin typeface="黑体" pitchFamily="49" charset="-122"/>
                  <a:ea typeface="黑体" pitchFamily="49" charset="-122"/>
                </a:rPr>
                <a:t>此外，调研还了解到，路由器</a:t>
              </a:r>
              <a:r>
                <a:rPr lang="zh-CN" altLang="en-US" sz="1600" dirty="0">
                  <a:latin typeface="黑体" pitchFamily="49" charset="-122"/>
                  <a:ea typeface="黑体" pitchFamily="49" charset="-122"/>
                </a:rPr>
                <a:t>后门</a:t>
              </a:r>
              <a:r>
                <a:rPr lang="zh-CN" altLang="en-US" sz="1600" dirty="0" smtClean="0">
                  <a:latin typeface="黑体" pitchFamily="49" charset="-122"/>
                  <a:ea typeface="黑体" pitchFamily="49" charset="-122"/>
                </a:rPr>
                <a:t>、打印机</a:t>
              </a:r>
              <a:r>
                <a:rPr lang="zh-CN" altLang="en-US" sz="1600" dirty="0">
                  <a:latin typeface="黑体" pitchFamily="49" charset="-122"/>
                  <a:ea typeface="黑体" pitchFamily="49" charset="-122"/>
                </a:rPr>
                <a:t>芯片木马</a:t>
              </a:r>
              <a:r>
                <a:rPr lang="zh-CN" altLang="en-US" sz="1600" dirty="0" smtClean="0">
                  <a:latin typeface="黑体" pitchFamily="49" charset="-122"/>
                  <a:ea typeface="黑体" pitchFamily="49" charset="-122"/>
                </a:rPr>
                <a:t>、类震</a:t>
              </a:r>
              <a:r>
                <a:rPr lang="zh-CN" altLang="en-US" sz="1600" dirty="0">
                  <a:latin typeface="黑体" pitchFamily="49" charset="-122"/>
                  <a:ea typeface="黑体" pitchFamily="49" charset="-122"/>
                </a:rPr>
                <a:t>网病毒</a:t>
              </a:r>
              <a:r>
                <a:rPr lang="zh-CN" altLang="en-US" sz="1600" dirty="0" smtClean="0">
                  <a:latin typeface="黑体" pitchFamily="49" charset="-122"/>
                  <a:ea typeface="黑体" pitchFamily="49" charset="-122"/>
                </a:rPr>
                <a:t>等重大安全隐患时有发生</a:t>
              </a:r>
              <a:endParaRPr lang="en-US" altLang="zh-CN" sz="1600" dirty="0" smtClean="0">
                <a:latin typeface="黑体" pitchFamily="49" charset="-122"/>
                <a:ea typeface="黑体" pitchFamily="49" charset="-122"/>
              </a:endParaRPr>
            </a:p>
          </p:txBody>
        </p:sp>
      </p:grpSp>
    </p:spTree>
    <p:extLst>
      <p:ext uri="{BB962C8B-B14F-4D97-AF65-F5344CB8AC3E}">
        <p14:creationId xmlns:p14="http://schemas.microsoft.com/office/powerpoint/2010/main" xmlns="" val="7242837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idx="4294967295"/>
          </p:nvPr>
        </p:nvSpPr>
        <p:spPr>
          <a:xfrm>
            <a:off x="602640" y="443966"/>
            <a:ext cx="6172200" cy="577453"/>
          </a:xfrm>
          <a:prstGeom prst="rect">
            <a:avLst/>
          </a:prstGeom>
        </p:spPr>
        <p:txBody>
          <a:bodyPr/>
          <a:lstStyle/>
          <a:p>
            <a:pPr>
              <a:buClr>
                <a:srgbClr val="990033"/>
              </a:buClr>
              <a:buSzPct val="120000"/>
            </a:pPr>
            <a:r>
              <a:rPr lang="zh-CN" altLang="en-US" sz="3000" b="1" dirty="0">
                <a:latin typeface="Calibri" pitchFamily="34" charset="0"/>
                <a:cs typeface="Calibri" pitchFamily="34" charset="0"/>
              </a:rPr>
              <a:t>挑战</a:t>
            </a:r>
            <a:r>
              <a:rPr lang="en-US" altLang="zh-CN" sz="3000" b="1" dirty="0">
                <a:latin typeface="Calibri" pitchFamily="34" charset="0"/>
                <a:cs typeface="Calibri" pitchFamily="34" charset="0"/>
              </a:rPr>
              <a:t>1</a:t>
            </a:r>
            <a:r>
              <a:rPr lang="zh-CN" altLang="en-US" sz="3000" b="1" dirty="0">
                <a:latin typeface="Calibri" pitchFamily="34" charset="0"/>
                <a:cs typeface="Calibri" pitchFamily="34" charset="0"/>
              </a:rPr>
              <a:t>：技术待突破</a:t>
            </a:r>
          </a:p>
        </p:txBody>
      </p:sp>
      <p:sp>
        <p:nvSpPr>
          <p:cNvPr id="5" name="云形 4"/>
          <p:cNvSpPr/>
          <p:nvPr/>
        </p:nvSpPr>
        <p:spPr>
          <a:xfrm>
            <a:off x="2788444" y="1835931"/>
            <a:ext cx="3471863" cy="769144"/>
          </a:xfrm>
          <a:prstGeom prst="cloud">
            <a:avLst/>
          </a:prstGeom>
          <a:solidFill>
            <a:sysClr val="window" lastClr="FFFFFF">
              <a:lumMod val="95000"/>
            </a:sysClr>
          </a:solidFill>
          <a:ln w="25400" cap="flat" cmpd="sng" algn="ctr">
            <a:noFill/>
            <a:prstDash val="solid"/>
          </a:ln>
          <a:effectLst/>
        </p:spPr>
        <p:txBody>
          <a:bodyPr anchor="ctr"/>
          <a:lstStyle/>
          <a:p>
            <a:pPr algn="ctr" eaLnBrk="1" hangingPunct="1">
              <a:defRPr/>
            </a:pPr>
            <a:endParaRPr lang="zh-CN" altLang="en-US" kern="0">
              <a:solidFill>
                <a:prstClr val="white"/>
              </a:solidFill>
              <a:latin typeface="黑体" panose="02010609060101010101" pitchFamily="49" charset="-122"/>
              <a:ea typeface="黑体" panose="02010609060101010101" pitchFamily="49" charset="-122"/>
            </a:endParaRPr>
          </a:p>
        </p:txBody>
      </p:sp>
      <p:sp>
        <p:nvSpPr>
          <p:cNvPr id="6" name="文本框 65"/>
          <p:cNvSpPr txBox="1">
            <a:spLocks noChangeArrowheads="1"/>
          </p:cNvSpPr>
          <p:nvPr/>
        </p:nvSpPr>
        <p:spPr bwMode="auto">
          <a:xfrm>
            <a:off x="5818586" y="1888319"/>
            <a:ext cx="296465"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900">
                <a:solidFill>
                  <a:srgbClr val="000000"/>
                </a:solidFill>
              </a:rPr>
              <a:t>工</a:t>
            </a:r>
          </a:p>
          <a:p>
            <a:pPr>
              <a:spcBef>
                <a:spcPct val="0"/>
              </a:spcBef>
              <a:buSzPct val="60000"/>
              <a:buFont typeface="Wingdings" panose="05000000000000000000" pitchFamily="2" charset="2"/>
              <a:buNone/>
            </a:pPr>
            <a:r>
              <a:rPr lang="zh-CN" altLang="en-US" sz="900">
                <a:solidFill>
                  <a:srgbClr val="000000"/>
                </a:solidFill>
              </a:rPr>
              <a:t>厂</a:t>
            </a:r>
          </a:p>
          <a:p>
            <a:pPr>
              <a:spcBef>
                <a:spcPct val="0"/>
              </a:spcBef>
              <a:buSzPct val="60000"/>
              <a:buFont typeface="Wingdings" panose="05000000000000000000" pitchFamily="2" charset="2"/>
              <a:buNone/>
            </a:pPr>
            <a:r>
              <a:rPr lang="zh-CN" altLang="en-US" sz="900">
                <a:solidFill>
                  <a:srgbClr val="000000"/>
                </a:solidFill>
              </a:rPr>
              <a:t>外</a:t>
            </a:r>
          </a:p>
          <a:p>
            <a:pPr>
              <a:spcBef>
                <a:spcPct val="0"/>
              </a:spcBef>
              <a:buSzPct val="60000"/>
              <a:buFont typeface="Wingdings" panose="05000000000000000000" pitchFamily="2" charset="2"/>
              <a:buNone/>
            </a:pPr>
            <a:r>
              <a:rPr lang="zh-CN" altLang="en-US" sz="900">
                <a:solidFill>
                  <a:srgbClr val="000000"/>
                </a:solidFill>
              </a:rPr>
              <a:t>网</a:t>
            </a:r>
          </a:p>
        </p:txBody>
      </p:sp>
      <p:grpSp>
        <p:nvGrpSpPr>
          <p:cNvPr id="7" name="组合 98"/>
          <p:cNvGrpSpPr>
            <a:grpSpLocks/>
          </p:cNvGrpSpPr>
          <p:nvPr/>
        </p:nvGrpSpPr>
        <p:grpSpPr bwMode="auto">
          <a:xfrm>
            <a:off x="2787255" y="1990713"/>
            <a:ext cx="3515915" cy="2937272"/>
            <a:chOff x="3513" y="2858"/>
            <a:chExt cx="7381" cy="6169"/>
          </a:xfrm>
        </p:grpSpPr>
        <p:sp>
          <p:nvSpPr>
            <p:cNvPr id="8" name="云形 7"/>
            <p:cNvSpPr/>
            <p:nvPr/>
          </p:nvSpPr>
          <p:spPr>
            <a:xfrm>
              <a:off x="3605" y="4681"/>
              <a:ext cx="7289" cy="4134"/>
            </a:xfrm>
            <a:prstGeom prst="cloud">
              <a:avLst/>
            </a:prstGeom>
            <a:solidFill>
              <a:sysClr val="window" lastClr="FFFFFF">
                <a:lumMod val="95000"/>
              </a:sysClr>
            </a:solidFill>
            <a:ln w="25400" cap="flat" cmpd="sng" algn="ctr">
              <a:noFill/>
              <a:prstDash val="solid"/>
            </a:ln>
            <a:effectLst/>
          </p:spPr>
          <p:txBody>
            <a:bodyPr anchor="ctr"/>
            <a:lstStyle/>
            <a:p>
              <a:pPr algn="ctr" eaLnBrk="1" hangingPunct="1">
                <a:defRPr/>
              </a:pPr>
              <a:endParaRPr lang="zh-CN" altLang="en-US" kern="0">
                <a:solidFill>
                  <a:prstClr val="white"/>
                </a:solidFill>
                <a:latin typeface="黑体" panose="02010609060101010101" pitchFamily="49" charset="-122"/>
                <a:ea typeface="黑体" panose="02010609060101010101" pitchFamily="49" charset="-122"/>
              </a:endParaRPr>
            </a:p>
          </p:txBody>
        </p:sp>
        <p:sp>
          <p:nvSpPr>
            <p:cNvPr id="9" name="云形 64"/>
            <p:cNvSpPr/>
            <p:nvPr/>
          </p:nvSpPr>
          <p:spPr bwMode="auto">
            <a:xfrm rot="21480000" flipH="1">
              <a:off x="4340" y="2858"/>
              <a:ext cx="5606" cy="1133"/>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1" fmla="*/ 4693 w 43200"/>
                <a:gd name="connsiteY0-2" fmla="*/ 26177 h 43200"/>
                <a:gd name="connsiteX1-3" fmla="*/ 2160 w 43200"/>
                <a:gd name="connsiteY1-4" fmla="*/ 25380 h 43200"/>
                <a:gd name="connsiteX2-5" fmla="*/ 6928 w 43200"/>
                <a:gd name="connsiteY2-6" fmla="*/ 34899 h 43200"/>
                <a:gd name="connsiteX3-7" fmla="*/ 5820 w 43200"/>
                <a:gd name="connsiteY3-8" fmla="*/ 35280 h 43200"/>
                <a:gd name="connsiteX4-9" fmla="*/ 16478 w 43200"/>
                <a:gd name="connsiteY4-10" fmla="*/ 39090 h 43200"/>
                <a:gd name="connsiteX5-11" fmla="*/ 15810 w 43200"/>
                <a:gd name="connsiteY5-12" fmla="*/ 37350 h 43200"/>
                <a:gd name="connsiteX6-13" fmla="*/ 28827 w 43200"/>
                <a:gd name="connsiteY6-14" fmla="*/ 34751 h 43200"/>
                <a:gd name="connsiteX7-15" fmla="*/ 28560 w 43200"/>
                <a:gd name="connsiteY7-16" fmla="*/ 36660 h 43200"/>
                <a:gd name="connsiteX8-17" fmla="*/ 34129 w 43200"/>
                <a:gd name="connsiteY8-18" fmla="*/ 22954 h 43200"/>
                <a:gd name="connsiteX9-19" fmla="*/ 37380 w 43200"/>
                <a:gd name="connsiteY9-20" fmla="*/ 30090 h 43200"/>
                <a:gd name="connsiteX10-21" fmla="*/ 41798 w 43200"/>
                <a:gd name="connsiteY10-22" fmla="*/ 15354 h 43200"/>
                <a:gd name="connsiteX11-23" fmla="*/ 40350 w 43200"/>
                <a:gd name="connsiteY11-24" fmla="*/ 18030 h 43200"/>
                <a:gd name="connsiteX12-25" fmla="*/ 38324 w 43200"/>
                <a:gd name="connsiteY12-26" fmla="*/ 5426 h 43200"/>
                <a:gd name="connsiteX13-27" fmla="*/ 38400 w 43200"/>
                <a:gd name="connsiteY13-28" fmla="*/ 6690 h 43200"/>
                <a:gd name="connsiteX14-29" fmla="*/ 29078 w 43200"/>
                <a:gd name="connsiteY14-30" fmla="*/ 3952 h 43200"/>
                <a:gd name="connsiteX15-31" fmla="*/ 29820 w 43200"/>
                <a:gd name="connsiteY15-32" fmla="*/ 2340 h 43200"/>
                <a:gd name="connsiteX16-33" fmla="*/ 22141 w 43200"/>
                <a:gd name="connsiteY16-34" fmla="*/ 4720 h 43200"/>
                <a:gd name="connsiteX17-35" fmla="*/ 22500 w 43200"/>
                <a:gd name="connsiteY17-36" fmla="*/ 3330 h 43200"/>
                <a:gd name="connsiteX18-37" fmla="*/ 14000 w 43200"/>
                <a:gd name="connsiteY18-38" fmla="*/ 5192 h 43200"/>
                <a:gd name="connsiteX19-39" fmla="*/ 15300 w 43200"/>
                <a:gd name="connsiteY19-40" fmla="*/ 6540 h 43200"/>
                <a:gd name="connsiteX20-41" fmla="*/ 4127 w 43200"/>
                <a:gd name="connsiteY20-42" fmla="*/ 15789 h 43200"/>
                <a:gd name="connsiteX21-43" fmla="*/ 3900 w 43200"/>
                <a:gd name="connsiteY21-44" fmla="*/ 14370 h 43200"/>
                <a:gd name="connsiteX0-45" fmla="*/ 3936 w 43256"/>
                <a:gd name="connsiteY0-46" fmla="*/ 14229 h 43219"/>
                <a:gd name="connsiteX1-47" fmla="*/ 5659 w 43256"/>
                <a:gd name="connsiteY1-48" fmla="*/ 6766 h 43219"/>
                <a:gd name="connsiteX2-49" fmla="*/ 14041 w 43256"/>
                <a:gd name="connsiteY2-50" fmla="*/ 5061 h 43219"/>
                <a:gd name="connsiteX3-51" fmla="*/ 22492 w 43256"/>
                <a:gd name="connsiteY3-52" fmla="*/ 3291 h 43219"/>
                <a:gd name="connsiteX4-53" fmla="*/ 25785 w 43256"/>
                <a:gd name="connsiteY4-54" fmla="*/ 59 h 43219"/>
                <a:gd name="connsiteX5-55" fmla="*/ 29869 w 43256"/>
                <a:gd name="connsiteY5-56" fmla="*/ 2340 h 43219"/>
                <a:gd name="connsiteX6-57" fmla="*/ 35499 w 43256"/>
                <a:gd name="connsiteY6-58" fmla="*/ 549 h 43219"/>
                <a:gd name="connsiteX7-59" fmla="*/ 38354 w 43256"/>
                <a:gd name="connsiteY7-60" fmla="*/ 5435 h 43219"/>
                <a:gd name="connsiteX8-61" fmla="*/ 42018 w 43256"/>
                <a:gd name="connsiteY8-62" fmla="*/ 10177 h 43219"/>
                <a:gd name="connsiteX9-63" fmla="*/ 41854 w 43256"/>
                <a:gd name="connsiteY9-64" fmla="*/ 15319 h 43219"/>
                <a:gd name="connsiteX10-65" fmla="*/ 43052 w 43256"/>
                <a:gd name="connsiteY10-66" fmla="*/ 23181 h 43219"/>
                <a:gd name="connsiteX11-67" fmla="*/ 37440 w 43256"/>
                <a:gd name="connsiteY11-68" fmla="*/ 30063 h 43219"/>
                <a:gd name="connsiteX12-69" fmla="*/ 35431 w 43256"/>
                <a:gd name="connsiteY12-70" fmla="*/ 35960 h 43219"/>
                <a:gd name="connsiteX13-71" fmla="*/ 28591 w 43256"/>
                <a:gd name="connsiteY13-72" fmla="*/ 36674 h 43219"/>
                <a:gd name="connsiteX14-73" fmla="*/ 23703 w 43256"/>
                <a:gd name="connsiteY14-74" fmla="*/ 42965 h 43219"/>
                <a:gd name="connsiteX15-75" fmla="*/ 16516 w 43256"/>
                <a:gd name="connsiteY15-76" fmla="*/ 39125 h 43219"/>
                <a:gd name="connsiteX16-77" fmla="*/ 5840 w 43256"/>
                <a:gd name="connsiteY16-78" fmla="*/ 35331 h 43219"/>
                <a:gd name="connsiteX17-79" fmla="*/ 1146 w 43256"/>
                <a:gd name="connsiteY17-80" fmla="*/ 31109 h 43219"/>
                <a:gd name="connsiteX18-81" fmla="*/ 2149 w 43256"/>
                <a:gd name="connsiteY18-82" fmla="*/ 25410 h 43219"/>
                <a:gd name="connsiteX19-83" fmla="*/ 31 w 43256"/>
                <a:gd name="connsiteY19-84" fmla="*/ 19563 h 43219"/>
                <a:gd name="connsiteX20-85" fmla="*/ 3899 w 43256"/>
                <a:gd name="connsiteY20-86" fmla="*/ 14366 h 43219"/>
                <a:gd name="connsiteX21-87" fmla="*/ 3936 w 43256"/>
                <a:gd name="connsiteY21-88" fmla="*/ 14229 h 43219"/>
                <a:gd name="connsiteX0-89" fmla="*/ 3078 w 43256"/>
                <a:gd name="connsiteY0-90" fmla="*/ 25364 h 43219"/>
                <a:gd name="connsiteX1-91" fmla="*/ 2196 w 43256"/>
                <a:gd name="connsiteY1-92" fmla="*/ 25239 h 43219"/>
                <a:gd name="connsiteX2-93" fmla="*/ 6964 w 43256"/>
                <a:gd name="connsiteY2-94" fmla="*/ 34758 h 43219"/>
                <a:gd name="connsiteX3-95" fmla="*/ 5856 w 43256"/>
                <a:gd name="connsiteY3-96" fmla="*/ 35139 h 43219"/>
                <a:gd name="connsiteX4-97" fmla="*/ 16514 w 43256"/>
                <a:gd name="connsiteY4-98" fmla="*/ 38949 h 43219"/>
                <a:gd name="connsiteX5-99" fmla="*/ 15846 w 43256"/>
                <a:gd name="connsiteY5-100" fmla="*/ 37209 h 43219"/>
                <a:gd name="connsiteX6-101" fmla="*/ 28863 w 43256"/>
                <a:gd name="connsiteY6-102" fmla="*/ 34610 h 43219"/>
                <a:gd name="connsiteX7-103" fmla="*/ 28596 w 43256"/>
                <a:gd name="connsiteY7-104" fmla="*/ 36519 h 43219"/>
                <a:gd name="connsiteX8-105" fmla="*/ 34165 w 43256"/>
                <a:gd name="connsiteY8-106" fmla="*/ 22813 h 43219"/>
                <a:gd name="connsiteX9-107" fmla="*/ 37416 w 43256"/>
                <a:gd name="connsiteY9-108" fmla="*/ 29949 h 43219"/>
                <a:gd name="connsiteX10-109" fmla="*/ 41834 w 43256"/>
                <a:gd name="connsiteY10-110" fmla="*/ 15213 h 43219"/>
                <a:gd name="connsiteX11-111" fmla="*/ 40386 w 43256"/>
                <a:gd name="connsiteY11-112" fmla="*/ 17889 h 43219"/>
                <a:gd name="connsiteX12-113" fmla="*/ 38360 w 43256"/>
                <a:gd name="connsiteY12-114" fmla="*/ 5285 h 43219"/>
                <a:gd name="connsiteX13-115" fmla="*/ 38436 w 43256"/>
                <a:gd name="connsiteY13-116" fmla="*/ 6549 h 43219"/>
                <a:gd name="connsiteX14-117" fmla="*/ 29114 w 43256"/>
                <a:gd name="connsiteY14-118" fmla="*/ 3811 h 43219"/>
                <a:gd name="connsiteX15-119" fmla="*/ 29856 w 43256"/>
                <a:gd name="connsiteY15-120" fmla="*/ 2199 h 43219"/>
                <a:gd name="connsiteX16-121" fmla="*/ 22177 w 43256"/>
                <a:gd name="connsiteY16-122" fmla="*/ 4579 h 43219"/>
                <a:gd name="connsiteX17-123" fmla="*/ 22536 w 43256"/>
                <a:gd name="connsiteY17-124" fmla="*/ 3189 h 43219"/>
                <a:gd name="connsiteX18-125" fmla="*/ 14036 w 43256"/>
                <a:gd name="connsiteY18-126" fmla="*/ 5051 h 43219"/>
                <a:gd name="connsiteX19-127" fmla="*/ 15336 w 43256"/>
                <a:gd name="connsiteY19-128" fmla="*/ 6399 h 43219"/>
                <a:gd name="connsiteX20-129" fmla="*/ 4163 w 43256"/>
                <a:gd name="connsiteY20-130" fmla="*/ 15648 h 43219"/>
                <a:gd name="connsiteX21-131" fmla="*/ 3936 w 43256"/>
                <a:gd name="connsiteY21-132" fmla="*/ 14229 h 43219"/>
                <a:gd name="connsiteX0-133" fmla="*/ 3936 w 43256"/>
                <a:gd name="connsiteY0-134" fmla="*/ 14229 h 43219"/>
                <a:gd name="connsiteX1-135" fmla="*/ 5659 w 43256"/>
                <a:gd name="connsiteY1-136" fmla="*/ 6766 h 43219"/>
                <a:gd name="connsiteX2-137" fmla="*/ 14041 w 43256"/>
                <a:gd name="connsiteY2-138" fmla="*/ 5061 h 43219"/>
                <a:gd name="connsiteX3-139" fmla="*/ 22492 w 43256"/>
                <a:gd name="connsiteY3-140" fmla="*/ 3291 h 43219"/>
                <a:gd name="connsiteX4-141" fmla="*/ 25785 w 43256"/>
                <a:gd name="connsiteY4-142" fmla="*/ 59 h 43219"/>
                <a:gd name="connsiteX5-143" fmla="*/ 29869 w 43256"/>
                <a:gd name="connsiteY5-144" fmla="*/ 2340 h 43219"/>
                <a:gd name="connsiteX6-145" fmla="*/ 35499 w 43256"/>
                <a:gd name="connsiteY6-146" fmla="*/ 549 h 43219"/>
                <a:gd name="connsiteX7-147" fmla="*/ 38354 w 43256"/>
                <a:gd name="connsiteY7-148" fmla="*/ 5435 h 43219"/>
                <a:gd name="connsiteX8-149" fmla="*/ 42018 w 43256"/>
                <a:gd name="connsiteY8-150" fmla="*/ 10177 h 43219"/>
                <a:gd name="connsiteX9-151" fmla="*/ 41854 w 43256"/>
                <a:gd name="connsiteY9-152" fmla="*/ 15319 h 43219"/>
                <a:gd name="connsiteX10-153" fmla="*/ 43052 w 43256"/>
                <a:gd name="connsiteY10-154" fmla="*/ 23181 h 43219"/>
                <a:gd name="connsiteX11-155" fmla="*/ 37440 w 43256"/>
                <a:gd name="connsiteY11-156" fmla="*/ 30063 h 43219"/>
                <a:gd name="connsiteX12-157" fmla="*/ 35431 w 43256"/>
                <a:gd name="connsiteY12-158" fmla="*/ 35960 h 43219"/>
                <a:gd name="connsiteX13-159" fmla="*/ 28591 w 43256"/>
                <a:gd name="connsiteY13-160" fmla="*/ 36674 h 43219"/>
                <a:gd name="connsiteX14-161" fmla="*/ 23703 w 43256"/>
                <a:gd name="connsiteY14-162" fmla="*/ 42965 h 43219"/>
                <a:gd name="connsiteX15-163" fmla="*/ 16516 w 43256"/>
                <a:gd name="connsiteY15-164" fmla="*/ 39125 h 43219"/>
                <a:gd name="connsiteX16-165" fmla="*/ 5840 w 43256"/>
                <a:gd name="connsiteY16-166" fmla="*/ 35331 h 43219"/>
                <a:gd name="connsiteX17-167" fmla="*/ 1146 w 43256"/>
                <a:gd name="connsiteY17-168" fmla="*/ 31109 h 43219"/>
                <a:gd name="connsiteX18-169" fmla="*/ 2149 w 43256"/>
                <a:gd name="connsiteY18-170" fmla="*/ 25410 h 43219"/>
                <a:gd name="connsiteX19-171" fmla="*/ 31 w 43256"/>
                <a:gd name="connsiteY19-172" fmla="*/ 19563 h 43219"/>
                <a:gd name="connsiteX20-173" fmla="*/ 3899 w 43256"/>
                <a:gd name="connsiteY20-174" fmla="*/ 14366 h 43219"/>
                <a:gd name="connsiteX21-175" fmla="*/ 3936 w 43256"/>
                <a:gd name="connsiteY21-176" fmla="*/ 14229 h 43219"/>
                <a:gd name="connsiteX0-177" fmla="*/ 3078 w 43256"/>
                <a:gd name="connsiteY0-178" fmla="*/ 25364 h 43219"/>
                <a:gd name="connsiteX1-179" fmla="*/ 2196 w 43256"/>
                <a:gd name="connsiteY1-180" fmla="*/ 25239 h 43219"/>
                <a:gd name="connsiteX2-181" fmla="*/ 6964 w 43256"/>
                <a:gd name="connsiteY2-182" fmla="*/ 34758 h 43219"/>
                <a:gd name="connsiteX3-183" fmla="*/ 5856 w 43256"/>
                <a:gd name="connsiteY3-184" fmla="*/ 35139 h 43219"/>
                <a:gd name="connsiteX4-185" fmla="*/ 16514 w 43256"/>
                <a:gd name="connsiteY4-186" fmla="*/ 38949 h 43219"/>
                <a:gd name="connsiteX5-187" fmla="*/ 15846 w 43256"/>
                <a:gd name="connsiteY5-188" fmla="*/ 37209 h 43219"/>
                <a:gd name="connsiteX6-189" fmla="*/ 28863 w 43256"/>
                <a:gd name="connsiteY6-190" fmla="*/ 34610 h 43219"/>
                <a:gd name="connsiteX7-191" fmla="*/ 28596 w 43256"/>
                <a:gd name="connsiteY7-192" fmla="*/ 36519 h 43219"/>
                <a:gd name="connsiteX8-193" fmla="*/ 36405 w 43256"/>
                <a:gd name="connsiteY8-194" fmla="*/ 28858 h 43219"/>
                <a:gd name="connsiteX9-195" fmla="*/ 37416 w 43256"/>
                <a:gd name="connsiteY9-196" fmla="*/ 29949 h 43219"/>
                <a:gd name="connsiteX10-197" fmla="*/ 41834 w 43256"/>
                <a:gd name="connsiteY10-198" fmla="*/ 15213 h 43219"/>
                <a:gd name="connsiteX11-199" fmla="*/ 40386 w 43256"/>
                <a:gd name="connsiteY11-200" fmla="*/ 17889 h 43219"/>
                <a:gd name="connsiteX12-201" fmla="*/ 38360 w 43256"/>
                <a:gd name="connsiteY12-202" fmla="*/ 5285 h 43219"/>
                <a:gd name="connsiteX13-203" fmla="*/ 38436 w 43256"/>
                <a:gd name="connsiteY13-204" fmla="*/ 6549 h 43219"/>
                <a:gd name="connsiteX14-205" fmla="*/ 29114 w 43256"/>
                <a:gd name="connsiteY14-206" fmla="*/ 3811 h 43219"/>
                <a:gd name="connsiteX15-207" fmla="*/ 29856 w 43256"/>
                <a:gd name="connsiteY15-208" fmla="*/ 2199 h 43219"/>
                <a:gd name="connsiteX16-209" fmla="*/ 22177 w 43256"/>
                <a:gd name="connsiteY16-210" fmla="*/ 4579 h 43219"/>
                <a:gd name="connsiteX17-211" fmla="*/ 22536 w 43256"/>
                <a:gd name="connsiteY17-212" fmla="*/ 3189 h 43219"/>
                <a:gd name="connsiteX18-213" fmla="*/ 14036 w 43256"/>
                <a:gd name="connsiteY18-214" fmla="*/ 5051 h 43219"/>
                <a:gd name="connsiteX19-215" fmla="*/ 15336 w 43256"/>
                <a:gd name="connsiteY19-216" fmla="*/ 6399 h 43219"/>
                <a:gd name="connsiteX20-217" fmla="*/ 4163 w 43256"/>
                <a:gd name="connsiteY20-218" fmla="*/ 15648 h 43219"/>
                <a:gd name="connsiteX21-219" fmla="*/ 3936 w 43256"/>
                <a:gd name="connsiteY21-220" fmla="*/ 14229 h 43219"/>
                <a:gd name="connsiteX0-221" fmla="*/ 3936 w 43256"/>
                <a:gd name="connsiteY0-222" fmla="*/ 14229 h 43219"/>
                <a:gd name="connsiteX1-223" fmla="*/ 5659 w 43256"/>
                <a:gd name="connsiteY1-224" fmla="*/ 6766 h 43219"/>
                <a:gd name="connsiteX2-225" fmla="*/ 14041 w 43256"/>
                <a:gd name="connsiteY2-226" fmla="*/ 5061 h 43219"/>
                <a:gd name="connsiteX3-227" fmla="*/ 22492 w 43256"/>
                <a:gd name="connsiteY3-228" fmla="*/ 3291 h 43219"/>
                <a:gd name="connsiteX4-229" fmla="*/ 25785 w 43256"/>
                <a:gd name="connsiteY4-230" fmla="*/ 59 h 43219"/>
                <a:gd name="connsiteX5-231" fmla="*/ 29869 w 43256"/>
                <a:gd name="connsiteY5-232" fmla="*/ 2340 h 43219"/>
                <a:gd name="connsiteX6-233" fmla="*/ 35499 w 43256"/>
                <a:gd name="connsiteY6-234" fmla="*/ 549 h 43219"/>
                <a:gd name="connsiteX7-235" fmla="*/ 38354 w 43256"/>
                <a:gd name="connsiteY7-236" fmla="*/ 5435 h 43219"/>
                <a:gd name="connsiteX8-237" fmla="*/ 42018 w 43256"/>
                <a:gd name="connsiteY8-238" fmla="*/ 10177 h 43219"/>
                <a:gd name="connsiteX9-239" fmla="*/ 41854 w 43256"/>
                <a:gd name="connsiteY9-240" fmla="*/ 15319 h 43219"/>
                <a:gd name="connsiteX10-241" fmla="*/ 43052 w 43256"/>
                <a:gd name="connsiteY10-242" fmla="*/ 23181 h 43219"/>
                <a:gd name="connsiteX11-243" fmla="*/ 37440 w 43256"/>
                <a:gd name="connsiteY11-244" fmla="*/ 30063 h 43219"/>
                <a:gd name="connsiteX12-245" fmla="*/ 35431 w 43256"/>
                <a:gd name="connsiteY12-246" fmla="*/ 35960 h 43219"/>
                <a:gd name="connsiteX13-247" fmla="*/ 28591 w 43256"/>
                <a:gd name="connsiteY13-248" fmla="*/ 36674 h 43219"/>
                <a:gd name="connsiteX14-249" fmla="*/ 23703 w 43256"/>
                <a:gd name="connsiteY14-250" fmla="*/ 42965 h 43219"/>
                <a:gd name="connsiteX15-251" fmla="*/ 16516 w 43256"/>
                <a:gd name="connsiteY15-252" fmla="*/ 39125 h 43219"/>
                <a:gd name="connsiteX16-253" fmla="*/ 5840 w 43256"/>
                <a:gd name="connsiteY16-254" fmla="*/ 35331 h 43219"/>
                <a:gd name="connsiteX17-255" fmla="*/ 1146 w 43256"/>
                <a:gd name="connsiteY17-256" fmla="*/ 31109 h 43219"/>
                <a:gd name="connsiteX18-257" fmla="*/ 2149 w 43256"/>
                <a:gd name="connsiteY18-258" fmla="*/ 25410 h 43219"/>
                <a:gd name="connsiteX19-259" fmla="*/ 31 w 43256"/>
                <a:gd name="connsiteY19-260" fmla="*/ 19563 h 43219"/>
                <a:gd name="connsiteX20-261" fmla="*/ 3899 w 43256"/>
                <a:gd name="connsiteY20-262" fmla="*/ 14366 h 43219"/>
                <a:gd name="connsiteX21-263" fmla="*/ 3936 w 43256"/>
                <a:gd name="connsiteY21-264" fmla="*/ 14229 h 43219"/>
                <a:gd name="connsiteX0-265" fmla="*/ 3078 w 43256"/>
                <a:gd name="connsiteY0-266" fmla="*/ 25364 h 43219"/>
                <a:gd name="connsiteX1-267" fmla="*/ 2196 w 43256"/>
                <a:gd name="connsiteY1-268" fmla="*/ 25239 h 43219"/>
                <a:gd name="connsiteX2-269" fmla="*/ 6964 w 43256"/>
                <a:gd name="connsiteY2-270" fmla="*/ 34758 h 43219"/>
                <a:gd name="connsiteX3-271" fmla="*/ 5856 w 43256"/>
                <a:gd name="connsiteY3-272" fmla="*/ 35139 h 43219"/>
                <a:gd name="connsiteX4-273" fmla="*/ 16514 w 43256"/>
                <a:gd name="connsiteY4-274" fmla="*/ 38949 h 43219"/>
                <a:gd name="connsiteX5-275" fmla="*/ 15846 w 43256"/>
                <a:gd name="connsiteY5-276" fmla="*/ 37209 h 43219"/>
                <a:gd name="connsiteX6-277" fmla="*/ 28863 w 43256"/>
                <a:gd name="connsiteY6-278" fmla="*/ 34610 h 43219"/>
                <a:gd name="connsiteX7-279" fmla="*/ 28596 w 43256"/>
                <a:gd name="connsiteY7-280" fmla="*/ 36519 h 43219"/>
                <a:gd name="connsiteX8-281" fmla="*/ 36405 w 43256"/>
                <a:gd name="connsiteY8-282" fmla="*/ 28858 h 43219"/>
                <a:gd name="connsiteX9-283" fmla="*/ 37416 w 43256"/>
                <a:gd name="connsiteY9-284" fmla="*/ 29949 h 43219"/>
                <a:gd name="connsiteX10-285" fmla="*/ 41834 w 43256"/>
                <a:gd name="connsiteY10-286" fmla="*/ 15213 h 43219"/>
                <a:gd name="connsiteX11-287" fmla="*/ 42037 w 43256"/>
                <a:gd name="connsiteY11-288" fmla="*/ 13859 h 43219"/>
                <a:gd name="connsiteX12-289" fmla="*/ 38360 w 43256"/>
                <a:gd name="connsiteY12-290" fmla="*/ 5285 h 43219"/>
                <a:gd name="connsiteX13-291" fmla="*/ 38436 w 43256"/>
                <a:gd name="connsiteY13-292" fmla="*/ 6549 h 43219"/>
                <a:gd name="connsiteX14-293" fmla="*/ 29114 w 43256"/>
                <a:gd name="connsiteY14-294" fmla="*/ 3811 h 43219"/>
                <a:gd name="connsiteX15-295" fmla="*/ 29856 w 43256"/>
                <a:gd name="connsiteY15-296" fmla="*/ 2199 h 43219"/>
                <a:gd name="connsiteX16-297" fmla="*/ 22177 w 43256"/>
                <a:gd name="connsiteY16-298" fmla="*/ 4579 h 43219"/>
                <a:gd name="connsiteX17-299" fmla="*/ 22536 w 43256"/>
                <a:gd name="connsiteY17-300" fmla="*/ 3189 h 43219"/>
                <a:gd name="connsiteX18-301" fmla="*/ 14036 w 43256"/>
                <a:gd name="connsiteY18-302" fmla="*/ 5051 h 43219"/>
                <a:gd name="connsiteX19-303" fmla="*/ 15336 w 43256"/>
                <a:gd name="connsiteY19-304" fmla="*/ 6399 h 43219"/>
                <a:gd name="connsiteX20-305" fmla="*/ 4163 w 43256"/>
                <a:gd name="connsiteY20-306" fmla="*/ 15648 h 43219"/>
                <a:gd name="connsiteX21-307" fmla="*/ 3936 w 43256"/>
                <a:gd name="connsiteY21-308" fmla="*/ 14229 h 43219"/>
              </a:gdLst>
              <a:ahLst/>
              <a:cxnLst>
                <a:cxn ang="0">
                  <a:pos x="connsiteX0-265" y="connsiteY0-266"/>
                </a:cxn>
                <a:cxn ang="0">
                  <a:pos x="connsiteX1-267" y="connsiteY1-268"/>
                </a:cxn>
                <a:cxn ang="0">
                  <a:pos x="connsiteX2-269" y="connsiteY2-270"/>
                </a:cxn>
                <a:cxn ang="0">
                  <a:pos x="connsiteX3-271" y="connsiteY3-272"/>
                </a:cxn>
                <a:cxn ang="0">
                  <a:pos x="connsiteX4-273" y="connsiteY4-274"/>
                </a:cxn>
                <a:cxn ang="0">
                  <a:pos x="connsiteX5-275" y="connsiteY5-276"/>
                </a:cxn>
                <a:cxn ang="0">
                  <a:pos x="connsiteX6-277" y="connsiteY6-278"/>
                </a:cxn>
                <a:cxn ang="0">
                  <a:pos x="connsiteX7-279" y="connsiteY7-280"/>
                </a:cxn>
                <a:cxn ang="0">
                  <a:pos x="connsiteX8-281" y="connsiteY8-282"/>
                </a:cxn>
                <a:cxn ang="0">
                  <a:pos x="connsiteX9-283" y="connsiteY9-284"/>
                </a:cxn>
                <a:cxn ang="0">
                  <a:pos x="connsiteX10-285" y="connsiteY10-286"/>
                </a:cxn>
                <a:cxn ang="0">
                  <a:pos x="connsiteX11-287" y="connsiteY11-288"/>
                </a:cxn>
                <a:cxn ang="0">
                  <a:pos x="connsiteX12-289" y="connsiteY12-290"/>
                </a:cxn>
                <a:cxn ang="0">
                  <a:pos x="connsiteX13-291" y="connsiteY13-292"/>
                </a:cxn>
                <a:cxn ang="0">
                  <a:pos x="connsiteX14-293" y="connsiteY14-294"/>
                </a:cxn>
                <a:cxn ang="0">
                  <a:pos x="connsiteX15-295" y="connsiteY15-296"/>
                </a:cxn>
                <a:cxn ang="0">
                  <a:pos x="connsiteX16-297" y="connsiteY16-298"/>
                </a:cxn>
                <a:cxn ang="0">
                  <a:pos x="connsiteX17-299" y="connsiteY17-300"/>
                </a:cxn>
                <a:cxn ang="0">
                  <a:pos x="connsiteX18-301" y="connsiteY18-302"/>
                </a:cxn>
                <a:cxn ang="0">
                  <a:pos x="connsiteX19-303" y="connsiteY19-304"/>
                </a:cxn>
                <a:cxn ang="0">
                  <a:pos x="connsiteX20-305" y="connsiteY20-306"/>
                </a:cxn>
                <a:cxn ang="0">
                  <a:pos x="connsiteX21-307" y="connsiteY21-308"/>
                </a:cxn>
              </a:cxnLst>
              <a:rect l="l" t="t" r="r" b="b"/>
              <a:pathLst>
                <a:path w="43256" h="43219">
                  <a:moveTo>
                    <a:pt x="3936" y="14229"/>
                  </a:moveTo>
                  <a:cubicBezTo>
                    <a:pt x="3665" y="11516"/>
                    <a:pt x="4297" y="8780"/>
                    <a:pt x="5659" y="6766"/>
                  </a:cubicBezTo>
                  <a:cubicBezTo>
                    <a:pt x="7811" y="3585"/>
                    <a:pt x="11300" y="2876"/>
                    <a:pt x="14041" y="5061"/>
                  </a:cubicBezTo>
                  <a:cubicBezTo>
                    <a:pt x="15714" y="768"/>
                    <a:pt x="19950" y="-119"/>
                    <a:pt x="22492" y="3291"/>
                  </a:cubicBezTo>
                  <a:cubicBezTo>
                    <a:pt x="23133" y="1542"/>
                    <a:pt x="24364" y="333"/>
                    <a:pt x="25785" y="59"/>
                  </a:cubicBezTo>
                  <a:cubicBezTo>
                    <a:pt x="27349" y="-243"/>
                    <a:pt x="28911" y="629"/>
                    <a:pt x="29869" y="2340"/>
                  </a:cubicBezTo>
                  <a:cubicBezTo>
                    <a:pt x="31251" y="126"/>
                    <a:pt x="33537" y="-601"/>
                    <a:pt x="35499" y="549"/>
                  </a:cubicBezTo>
                  <a:cubicBezTo>
                    <a:pt x="36994" y="1425"/>
                    <a:pt x="38066" y="3259"/>
                    <a:pt x="38354" y="5435"/>
                  </a:cubicBezTo>
                  <a:cubicBezTo>
                    <a:pt x="40082" y="6077"/>
                    <a:pt x="41458" y="7857"/>
                    <a:pt x="42018" y="10177"/>
                  </a:cubicBezTo>
                  <a:cubicBezTo>
                    <a:pt x="42425" y="11861"/>
                    <a:pt x="42367" y="13690"/>
                    <a:pt x="41854" y="15319"/>
                  </a:cubicBezTo>
                  <a:cubicBezTo>
                    <a:pt x="43115" y="17553"/>
                    <a:pt x="43556" y="20449"/>
                    <a:pt x="43052" y="23181"/>
                  </a:cubicBezTo>
                  <a:cubicBezTo>
                    <a:pt x="42382" y="26813"/>
                    <a:pt x="40164" y="29533"/>
                    <a:pt x="37440" y="30063"/>
                  </a:cubicBezTo>
                  <a:cubicBezTo>
                    <a:pt x="37427" y="32330"/>
                    <a:pt x="36694" y="34480"/>
                    <a:pt x="35431" y="35960"/>
                  </a:cubicBezTo>
                  <a:cubicBezTo>
                    <a:pt x="33512" y="38209"/>
                    <a:pt x="30740" y="38498"/>
                    <a:pt x="28591" y="36674"/>
                  </a:cubicBezTo>
                  <a:cubicBezTo>
                    <a:pt x="27896" y="39807"/>
                    <a:pt x="26035" y="42202"/>
                    <a:pt x="23703" y="42965"/>
                  </a:cubicBezTo>
                  <a:cubicBezTo>
                    <a:pt x="20955" y="43864"/>
                    <a:pt x="18087" y="42332"/>
                    <a:pt x="16516" y="39125"/>
                  </a:cubicBezTo>
                  <a:cubicBezTo>
                    <a:pt x="12808" y="42169"/>
                    <a:pt x="7992" y="40458"/>
                    <a:pt x="5840" y="35331"/>
                  </a:cubicBezTo>
                  <a:cubicBezTo>
                    <a:pt x="3726" y="35668"/>
                    <a:pt x="1741" y="33883"/>
                    <a:pt x="1146" y="31109"/>
                  </a:cubicBezTo>
                  <a:cubicBezTo>
                    <a:pt x="715" y="29102"/>
                    <a:pt x="1096" y="26936"/>
                    <a:pt x="2149" y="25410"/>
                  </a:cubicBezTo>
                  <a:cubicBezTo>
                    <a:pt x="655" y="24213"/>
                    <a:pt x="-177" y="21916"/>
                    <a:pt x="31" y="19563"/>
                  </a:cubicBezTo>
                  <a:cubicBezTo>
                    <a:pt x="275" y="16808"/>
                    <a:pt x="1881" y="14650"/>
                    <a:pt x="3899" y="14366"/>
                  </a:cubicBezTo>
                  <a:cubicBezTo>
                    <a:pt x="3911" y="14320"/>
                    <a:pt x="3924" y="14275"/>
                    <a:pt x="3936" y="14229"/>
                  </a:cubicBezTo>
                  <a:close/>
                </a:path>
                <a:path w="43256" h="43219" fill="none" extrusionOk="0">
                  <a:moveTo>
                    <a:pt x="3078" y="25364"/>
                  </a:moveTo>
                  <a:cubicBezTo>
                    <a:pt x="2194" y="25458"/>
                    <a:pt x="2961" y="25852"/>
                    <a:pt x="2196" y="25239"/>
                  </a:cubicBezTo>
                  <a:moveTo>
                    <a:pt x="6964" y="34758"/>
                  </a:moveTo>
                  <a:cubicBezTo>
                    <a:pt x="6609" y="34951"/>
                    <a:pt x="6236" y="35079"/>
                    <a:pt x="5856" y="35139"/>
                  </a:cubicBezTo>
                  <a:moveTo>
                    <a:pt x="16514" y="38949"/>
                  </a:moveTo>
                  <a:cubicBezTo>
                    <a:pt x="16247" y="38403"/>
                    <a:pt x="16023" y="37820"/>
                    <a:pt x="15846" y="37209"/>
                  </a:cubicBezTo>
                  <a:moveTo>
                    <a:pt x="28863" y="34610"/>
                  </a:moveTo>
                  <a:cubicBezTo>
                    <a:pt x="28824" y="35257"/>
                    <a:pt x="28734" y="35897"/>
                    <a:pt x="28596" y="36519"/>
                  </a:cubicBezTo>
                  <a:moveTo>
                    <a:pt x="36405" y="28858"/>
                  </a:moveTo>
                  <a:cubicBezTo>
                    <a:pt x="38409" y="30186"/>
                    <a:pt x="37434" y="26917"/>
                    <a:pt x="37416" y="29949"/>
                  </a:cubicBezTo>
                  <a:moveTo>
                    <a:pt x="41834" y="15213"/>
                  </a:moveTo>
                  <a:cubicBezTo>
                    <a:pt x="41509" y="16245"/>
                    <a:pt x="42665" y="13131"/>
                    <a:pt x="42037" y="13859"/>
                  </a:cubicBezTo>
                  <a:moveTo>
                    <a:pt x="38360" y="5285"/>
                  </a:moveTo>
                  <a:cubicBezTo>
                    <a:pt x="38415" y="5702"/>
                    <a:pt x="38441" y="6125"/>
                    <a:pt x="38436" y="6549"/>
                  </a:cubicBezTo>
                  <a:moveTo>
                    <a:pt x="29114" y="3811"/>
                  </a:moveTo>
                  <a:cubicBezTo>
                    <a:pt x="29303" y="3228"/>
                    <a:pt x="29552" y="2685"/>
                    <a:pt x="29856" y="2199"/>
                  </a:cubicBezTo>
                  <a:moveTo>
                    <a:pt x="22177" y="4579"/>
                  </a:moveTo>
                  <a:cubicBezTo>
                    <a:pt x="22254" y="4097"/>
                    <a:pt x="22375" y="3630"/>
                    <a:pt x="22536" y="3189"/>
                  </a:cubicBezTo>
                  <a:moveTo>
                    <a:pt x="14036" y="5051"/>
                  </a:moveTo>
                  <a:cubicBezTo>
                    <a:pt x="14508" y="5427"/>
                    <a:pt x="14944" y="5880"/>
                    <a:pt x="15336" y="6399"/>
                  </a:cubicBezTo>
                  <a:moveTo>
                    <a:pt x="4163" y="15648"/>
                  </a:moveTo>
                  <a:cubicBezTo>
                    <a:pt x="4060" y="15184"/>
                    <a:pt x="3984" y="14710"/>
                    <a:pt x="3936" y="14229"/>
                  </a:cubicBezTo>
                </a:path>
              </a:pathLst>
            </a:custGeom>
            <a:solidFill>
              <a:sysClr val="window" lastClr="FFFFFF"/>
            </a:solidFill>
            <a:ln w="12700" cap="flat" cmpd="sng" algn="ctr">
              <a:solidFill>
                <a:srgbClr val="4BACC6"/>
              </a:solidFill>
              <a:prstDash val="solid"/>
              <a:headEnd type="none" w="med" len="med"/>
              <a:tailEnd type="none" w="med" len="med"/>
            </a:ln>
            <a:effectLst/>
          </p:spPr>
          <p:txBody>
            <a:bodyPr wrap="none" anchor="ctr"/>
            <a:lstStyle/>
            <a:p>
              <a:pPr>
                <a:buFont typeface="Arial" panose="020B0604020202020204" pitchFamily="34" charset="0"/>
                <a:buNone/>
                <a:defRPr/>
              </a:pPr>
              <a:endParaRPr lang="zh-CN" altLang="en-US" kern="0">
                <a:solidFill>
                  <a:srgbClr val="000000"/>
                </a:solidFill>
                <a:latin typeface="黑体" panose="02010609060101010101" pitchFamily="49" charset="-122"/>
                <a:ea typeface="黑体" panose="02010609060101010101" pitchFamily="49" charset="-122"/>
              </a:endParaRPr>
            </a:p>
          </p:txBody>
        </p:sp>
        <p:sp>
          <p:nvSpPr>
            <p:cNvPr id="10" name="矩形 52"/>
            <p:cNvSpPr>
              <a:spLocks noChangeArrowheads="1"/>
            </p:cNvSpPr>
            <p:nvPr/>
          </p:nvSpPr>
          <p:spPr bwMode="auto">
            <a:xfrm>
              <a:off x="3542" y="4470"/>
              <a:ext cx="7265" cy="4557"/>
            </a:xfrm>
            <a:prstGeom prst="rect">
              <a:avLst/>
            </a:prstGeom>
            <a:solidFill>
              <a:srgbClr val="FFFFCC">
                <a:alpha val="39999"/>
              </a:srgbClr>
            </a:solidFill>
            <a:ln w="9525">
              <a:solidFill>
                <a:srgbClr val="001F1D"/>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SzPct val="60000"/>
                <a:buFont typeface="Wingdings" panose="05000000000000000000" pitchFamily="2" charset="2"/>
                <a:buNone/>
              </a:pPr>
              <a:r>
                <a:rPr lang="zh-CN" altLang="en-US" sz="900">
                  <a:solidFill>
                    <a:srgbClr val="111111"/>
                  </a:solidFill>
                </a:rPr>
                <a:t>智</a:t>
              </a:r>
            </a:p>
            <a:p>
              <a:pPr eaLnBrk="1" hangingPunct="1">
                <a:spcBef>
                  <a:spcPct val="0"/>
                </a:spcBef>
                <a:buSzPct val="60000"/>
                <a:buFont typeface="Wingdings" panose="05000000000000000000" pitchFamily="2" charset="2"/>
                <a:buNone/>
              </a:pPr>
              <a:r>
                <a:rPr lang="zh-CN" altLang="en-US" sz="900">
                  <a:solidFill>
                    <a:srgbClr val="111111"/>
                  </a:solidFill>
                </a:rPr>
                <a:t>能</a:t>
              </a:r>
            </a:p>
            <a:p>
              <a:pPr eaLnBrk="1" hangingPunct="1">
                <a:spcBef>
                  <a:spcPct val="0"/>
                </a:spcBef>
                <a:buSzPct val="60000"/>
                <a:buFont typeface="Wingdings" panose="05000000000000000000" pitchFamily="2" charset="2"/>
                <a:buNone/>
              </a:pPr>
              <a:r>
                <a:rPr lang="zh-CN" altLang="en-US" sz="900">
                  <a:solidFill>
                    <a:srgbClr val="111111"/>
                  </a:solidFill>
                </a:rPr>
                <a:t>工</a:t>
              </a:r>
            </a:p>
            <a:p>
              <a:pPr eaLnBrk="1" hangingPunct="1">
                <a:spcBef>
                  <a:spcPct val="0"/>
                </a:spcBef>
                <a:buSzPct val="60000"/>
                <a:buFont typeface="Wingdings" panose="05000000000000000000" pitchFamily="2" charset="2"/>
                <a:buNone/>
              </a:pPr>
              <a:r>
                <a:rPr lang="zh-CN" altLang="en-US" sz="900">
                  <a:solidFill>
                    <a:srgbClr val="111111"/>
                  </a:solidFill>
                </a:rPr>
                <a:t>厂</a:t>
              </a:r>
            </a:p>
          </p:txBody>
        </p:sp>
        <p:sp>
          <p:nvSpPr>
            <p:cNvPr id="11" name="可选流程 10"/>
            <p:cNvSpPr/>
            <p:nvPr/>
          </p:nvSpPr>
          <p:spPr bwMode="auto">
            <a:xfrm>
              <a:off x="4595" y="7016"/>
              <a:ext cx="1148" cy="357"/>
            </a:xfrm>
            <a:prstGeom prst="flowChartAlternateProcess">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en-US" altLang="zh-CN" sz="825" kern="0" dirty="0">
                  <a:solidFill>
                    <a:srgbClr val="000000"/>
                  </a:solidFill>
                  <a:latin typeface="黑体" panose="02010609060101010101" pitchFamily="49" charset="-122"/>
                  <a:ea typeface="黑体" panose="02010609060101010101" pitchFamily="49" charset="-122"/>
                </a:rPr>
                <a:t>SCADA</a:t>
              </a:r>
              <a:endParaRPr lang="zh-CN" altLang="en-US" sz="825" kern="0" dirty="0">
                <a:solidFill>
                  <a:srgbClr val="000000"/>
                </a:solidFill>
                <a:latin typeface="黑体" panose="02010609060101010101" pitchFamily="49" charset="-122"/>
                <a:ea typeface="黑体" panose="02010609060101010101" pitchFamily="49" charset="-122"/>
              </a:endParaRPr>
            </a:p>
          </p:txBody>
        </p:sp>
        <p:sp>
          <p:nvSpPr>
            <p:cNvPr id="12" name="可选流程 11"/>
            <p:cNvSpPr/>
            <p:nvPr/>
          </p:nvSpPr>
          <p:spPr bwMode="auto">
            <a:xfrm>
              <a:off x="5843" y="7016"/>
              <a:ext cx="2691" cy="357"/>
            </a:xfrm>
            <a:prstGeom prst="flowChartAlternateProcess">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buFont typeface="Arial" panose="020B0604020202020204" pitchFamily="34" charset="0"/>
                <a:buNone/>
                <a:defRPr/>
              </a:pPr>
              <a:r>
                <a:rPr lang="zh-CN" altLang="en-US" sz="825" kern="0" dirty="0">
                  <a:solidFill>
                    <a:srgbClr val="000000"/>
                  </a:solidFill>
                  <a:latin typeface="黑体" panose="02010609060101010101" pitchFamily="49" charset="-122"/>
                  <a:ea typeface="黑体" panose="02010609060101010101" pitchFamily="49" charset="-122"/>
                </a:rPr>
                <a:t>工程师站</a:t>
              </a:r>
              <a:r>
                <a:rPr lang="en-US" altLang="zh-CN" sz="825" kern="0" dirty="0">
                  <a:solidFill>
                    <a:srgbClr val="000000"/>
                  </a:solidFill>
                  <a:latin typeface="黑体" panose="02010609060101010101" pitchFamily="49" charset="-122"/>
                  <a:ea typeface="黑体" panose="02010609060101010101" pitchFamily="49" charset="-122"/>
                </a:rPr>
                <a:t>/</a:t>
              </a:r>
              <a:r>
                <a:rPr lang="zh-CN" altLang="en-US" sz="825" kern="0" dirty="0">
                  <a:solidFill>
                    <a:srgbClr val="000000"/>
                  </a:solidFill>
                  <a:latin typeface="黑体" panose="02010609060101010101" pitchFamily="49" charset="-122"/>
                  <a:ea typeface="黑体" panose="02010609060101010101" pitchFamily="49" charset="-122"/>
                </a:rPr>
                <a:t>操作员站</a:t>
              </a:r>
            </a:p>
          </p:txBody>
        </p:sp>
        <p:sp>
          <p:nvSpPr>
            <p:cNvPr id="13" name="可选流程 12"/>
            <p:cNvSpPr/>
            <p:nvPr/>
          </p:nvSpPr>
          <p:spPr bwMode="auto">
            <a:xfrm>
              <a:off x="8678" y="7016"/>
              <a:ext cx="917" cy="357"/>
            </a:xfrm>
            <a:prstGeom prst="flowChartAlternateProcess">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en-US" altLang="zh-CN" sz="825" kern="0" dirty="0">
                  <a:solidFill>
                    <a:srgbClr val="000000"/>
                  </a:solidFill>
                  <a:latin typeface="黑体" panose="02010609060101010101" pitchFamily="49" charset="-122"/>
                  <a:ea typeface="黑体" panose="02010609060101010101" pitchFamily="49" charset="-122"/>
                </a:rPr>
                <a:t>HMI</a:t>
              </a:r>
              <a:endParaRPr lang="zh-CN" altLang="en-US" sz="825" kern="0" dirty="0">
                <a:solidFill>
                  <a:srgbClr val="000000"/>
                </a:solidFill>
                <a:latin typeface="黑体" panose="02010609060101010101" pitchFamily="49" charset="-122"/>
                <a:ea typeface="黑体" panose="02010609060101010101" pitchFamily="49" charset="-122"/>
              </a:endParaRPr>
            </a:p>
          </p:txBody>
        </p:sp>
        <p:sp>
          <p:nvSpPr>
            <p:cNvPr id="14" name="云形 13"/>
            <p:cNvSpPr/>
            <p:nvPr/>
          </p:nvSpPr>
          <p:spPr bwMode="auto">
            <a:xfrm flipH="1">
              <a:off x="4408" y="4728"/>
              <a:ext cx="5431" cy="1210"/>
            </a:xfrm>
            <a:prstGeom prst="cloud">
              <a:avLst/>
            </a:prstGeom>
            <a:solidFill>
              <a:sysClr val="window" lastClr="FFFFFF"/>
            </a:solidFill>
            <a:ln w="12700" cap="flat" cmpd="sng" algn="ctr">
              <a:solidFill>
                <a:srgbClr val="4BACC6"/>
              </a:solidFill>
              <a:prstDash val="solid"/>
              <a:headEnd type="none" w="med" len="med"/>
              <a:tailEnd type="none" w="med" len="med"/>
            </a:ln>
            <a:effectLst/>
          </p:spPr>
          <p:txBody>
            <a:bodyPr wrap="none" anchor="ctr"/>
            <a:lstStyle/>
            <a:p>
              <a:pPr>
                <a:buFont typeface="Arial" panose="020B0604020202020204" pitchFamily="34" charset="0"/>
                <a:buNone/>
                <a:defRPr/>
              </a:pPr>
              <a:endParaRPr lang="zh-CN" altLang="en-US" kern="0">
                <a:solidFill>
                  <a:srgbClr val="000000"/>
                </a:solidFill>
                <a:latin typeface="黑体" panose="02010609060101010101" pitchFamily="49" charset="-122"/>
                <a:ea typeface="黑体" panose="02010609060101010101" pitchFamily="49" charset="-122"/>
              </a:endParaRPr>
            </a:p>
          </p:txBody>
        </p:sp>
        <p:sp>
          <p:nvSpPr>
            <p:cNvPr id="15" name="终止符 18"/>
            <p:cNvSpPr/>
            <p:nvPr/>
          </p:nvSpPr>
          <p:spPr bwMode="auto">
            <a:xfrm>
              <a:off x="6407" y="4913"/>
              <a:ext cx="1020" cy="408"/>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825" kern="0" dirty="0">
                  <a:ln w="0"/>
                  <a:solidFill>
                    <a:prstClr val="black"/>
                  </a:solidFill>
                  <a:latin typeface="黑体" panose="02010609060101010101" pitchFamily="49" charset="-122"/>
                  <a:ea typeface="黑体" panose="02010609060101010101" pitchFamily="49" charset="-122"/>
                </a:rPr>
                <a:t>ERP</a:t>
              </a:r>
              <a:endParaRPr lang="zh-CN" altLang="en-US" sz="825" kern="0" dirty="0">
                <a:ln w="0"/>
                <a:solidFill>
                  <a:prstClr val="black"/>
                </a:solidFill>
                <a:latin typeface="黑体" panose="02010609060101010101" pitchFamily="49" charset="-122"/>
                <a:ea typeface="黑体" panose="02010609060101010101" pitchFamily="49" charset="-122"/>
              </a:endParaRPr>
            </a:p>
          </p:txBody>
        </p:sp>
        <p:sp>
          <p:nvSpPr>
            <p:cNvPr id="16" name="终止符 19"/>
            <p:cNvSpPr/>
            <p:nvPr/>
          </p:nvSpPr>
          <p:spPr bwMode="auto">
            <a:xfrm>
              <a:off x="5833" y="5384"/>
              <a:ext cx="1022" cy="408"/>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825" kern="0" dirty="0">
                  <a:ln w="0"/>
                  <a:solidFill>
                    <a:prstClr val="black"/>
                  </a:solidFill>
                  <a:latin typeface="黑体" panose="02010609060101010101" pitchFamily="49" charset="-122"/>
                  <a:ea typeface="黑体" panose="02010609060101010101" pitchFamily="49" charset="-122"/>
                </a:rPr>
                <a:t>SCM</a:t>
              </a:r>
              <a:endParaRPr lang="zh-CN" altLang="en-US" sz="825" kern="0" dirty="0">
                <a:ln w="0"/>
                <a:solidFill>
                  <a:prstClr val="black"/>
                </a:solidFill>
                <a:latin typeface="黑体" panose="02010609060101010101" pitchFamily="49" charset="-122"/>
                <a:ea typeface="黑体" panose="02010609060101010101" pitchFamily="49" charset="-122"/>
              </a:endParaRPr>
            </a:p>
          </p:txBody>
        </p:sp>
        <p:sp>
          <p:nvSpPr>
            <p:cNvPr id="17" name="终止符 20"/>
            <p:cNvSpPr/>
            <p:nvPr/>
          </p:nvSpPr>
          <p:spPr bwMode="auto">
            <a:xfrm>
              <a:off x="7427" y="4951"/>
              <a:ext cx="1022" cy="410"/>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825" kern="0" dirty="0">
                  <a:ln w="0"/>
                  <a:solidFill>
                    <a:prstClr val="black"/>
                  </a:solidFill>
                  <a:latin typeface="黑体" panose="02010609060101010101" pitchFamily="49" charset="-122"/>
                  <a:ea typeface="黑体" panose="02010609060101010101" pitchFamily="49" charset="-122"/>
                </a:rPr>
                <a:t>CRM</a:t>
              </a:r>
              <a:endParaRPr lang="zh-CN" altLang="en-US" sz="825" kern="0" dirty="0">
                <a:ln w="0"/>
                <a:solidFill>
                  <a:prstClr val="black"/>
                </a:solidFill>
                <a:latin typeface="黑体" panose="02010609060101010101" pitchFamily="49" charset="-122"/>
                <a:ea typeface="黑体" panose="02010609060101010101" pitchFamily="49" charset="-122"/>
              </a:endParaRPr>
            </a:p>
          </p:txBody>
        </p:sp>
        <p:sp>
          <p:nvSpPr>
            <p:cNvPr id="18" name="终止符 21"/>
            <p:cNvSpPr/>
            <p:nvPr/>
          </p:nvSpPr>
          <p:spPr bwMode="auto">
            <a:xfrm>
              <a:off x="6927" y="5464"/>
              <a:ext cx="1022" cy="408"/>
            </a:xfrm>
            <a:prstGeom prst="flowChartTerminator">
              <a:avLst/>
            </a:prstGeom>
            <a:noFill/>
            <a:ln w="9525" cap="flat" cmpd="sng" algn="ctr">
              <a:solidFill>
                <a:srgbClr val="4F81B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wrap="none" anchor="ctr"/>
            <a:lstStyle/>
            <a:p>
              <a:pPr algn="ctr">
                <a:buFont typeface="Arial" panose="020B0604020202020204" pitchFamily="34" charset="0"/>
                <a:buNone/>
                <a:defRPr/>
              </a:pPr>
              <a:r>
                <a:rPr lang="en-US" altLang="zh-CN" sz="825" kern="0" dirty="0">
                  <a:ln w="0"/>
                  <a:solidFill>
                    <a:prstClr val="black"/>
                  </a:solidFill>
                  <a:latin typeface="黑体" panose="02010609060101010101" pitchFamily="49" charset="-122"/>
                  <a:ea typeface="黑体" panose="02010609060101010101" pitchFamily="49" charset="-122"/>
                </a:rPr>
                <a:t>MES</a:t>
              </a:r>
              <a:endParaRPr lang="zh-CN" altLang="en-US" sz="825" kern="0" dirty="0">
                <a:ln w="0"/>
                <a:solidFill>
                  <a:prstClr val="black"/>
                </a:solidFill>
                <a:latin typeface="黑体" panose="02010609060101010101" pitchFamily="49" charset="-122"/>
                <a:ea typeface="黑体" panose="02010609060101010101" pitchFamily="49" charset="-122"/>
              </a:endParaRPr>
            </a:p>
          </p:txBody>
        </p:sp>
        <p:sp>
          <p:nvSpPr>
            <p:cNvPr id="19" name="文本框 40"/>
            <p:cNvSpPr txBox="1">
              <a:spLocks noChangeArrowheads="1"/>
            </p:cNvSpPr>
            <p:nvPr/>
          </p:nvSpPr>
          <p:spPr bwMode="auto">
            <a:xfrm>
              <a:off x="4326" y="4918"/>
              <a:ext cx="2495" cy="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200" dirty="0">
                  <a:solidFill>
                    <a:srgbClr val="000000"/>
                  </a:solidFill>
                </a:rPr>
                <a:t>工业云平台</a:t>
              </a:r>
            </a:p>
          </p:txBody>
        </p:sp>
        <p:cxnSp>
          <p:nvCxnSpPr>
            <p:cNvPr id="20" name="直接连接符 2"/>
            <p:cNvCxnSpPr>
              <a:cxnSpLocks noChangeShapeType="1"/>
            </p:cNvCxnSpPr>
            <p:nvPr/>
          </p:nvCxnSpPr>
          <p:spPr bwMode="auto">
            <a:xfrm>
              <a:off x="4624" y="6303"/>
              <a:ext cx="5329" cy="0"/>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cxnSp>
        <p:sp>
          <p:nvSpPr>
            <p:cNvPr id="21" name="椭圆 20"/>
            <p:cNvSpPr/>
            <p:nvPr/>
          </p:nvSpPr>
          <p:spPr bwMode="auto">
            <a:xfrm>
              <a:off x="4593" y="3243"/>
              <a:ext cx="1432" cy="510"/>
            </a:xfrm>
            <a:prstGeom prst="ellipse">
              <a:avLst/>
            </a:prstGeom>
            <a:noFill/>
            <a:ln w="3175" cap="flat" cmpd="sng" algn="ctr">
              <a:solidFill>
                <a:sysClr val="windowText" lastClr="000000"/>
              </a:solidFill>
              <a:prstDash val="solid"/>
              <a:headEnd type="none" w="med" len="med"/>
              <a:tailEnd type="none" w="med" len="med"/>
            </a:ln>
            <a:effectLst/>
          </p:spPr>
          <p:txBody>
            <a:bodyPr wrap="none" anchor="ctr"/>
            <a:lstStyle/>
            <a:p>
              <a:pPr algn="ctr">
                <a:buFont typeface="Arial" panose="020B0604020202020204" pitchFamily="34" charset="0"/>
                <a:buNone/>
                <a:defRPr/>
              </a:pPr>
              <a:r>
                <a:rPr lang="zh-CN" altLang="en-US" sz="900" kern="0" dirty="0">
                  <a:solidFill>
                    <a:prstClr val="black"/>
                  </a:solidFill>
                  <a:latin typeface="黑体" panose="02010609060101010101" pitchFamily="49" charset="-122"/>
                  <a:ea typeface="黑体" panose="02010609060101010101" pitchFamily="49" charset="-122"/>
                </a:rPr>
                <a:t>定制业务</a:t>
              </a:r>
            </a:p>
          </p:txBody>
        </p:sp>
        <p:sp>
          <p:nvSpPr>
            <p:cNvPr id="22" name="椭圆 21"/>
            <p:cNvSpPr/>
            <p:nvPr/>
          </p:nvSpPr>
          <p:spPr bwMode="auto">
            <a:xfrm>
              <a:off x="8047" y="3253"/>
              <a:ext cx="1590" cy="510"/>
            </a:xfrm>
            <a:prstGeom prst="ellipse">
              <a:avLst/>
            </a:prstGeom>
            <a:noFill/>
            <a:ln w="3175" cap="flat" cmpd="sng" algn="ctr">
              <a:solidFill>
                <a:sysClr val="windowText" lastClr="000000"/>
              </a:solidFill>
              <a:prstDash val="solid"/>
              <a:headEnd type="none" w="med" len="med"/>
              <a:tailEnd type="none" w="med" len="med"/>
            </a:ln>
            <a:effectLst/>
          </p:spPr>
          <p:txBody>
            <a:bodyPr wrap="none" anchor="ctr"/>
            <a:lstStyle/>
            <a:p>
              <a:pPr algn="ctr">
                <a:buFont typeface="Arial" panose="020B0604020202020204" pitchFamily="34" charset="0"/>
                <a:buNone/>
                <a:defRPr/>
              </a:pPr>
              <a:r>
                <a:rPr lang="zh-CN" altLang="en-US" sz="900" kern="0" dirty="0">
                  <a:solidFill>
                    <a:prstClr val="black"/>
                  </a:solidFill>
                  <a:latin typeface="黑体" panose="02010609060101010101" pitchFamily="49" charset="-122"/>
                  <a:ea typeface="黑体" panose="02010609060101010101" pitchFamily="49" charset="-122"/>
                </a:rPr>
                <a:t>产品服务</a:t>
              </a:r>
            </a:p>
          </p:txBody>
        </p:sp>
        <p:sp>
          <p:nvSpPr>
            <p:cNvPr id="23" name="椭圆 22"/>
            <p:cNvSpPr/>
            <p:nvPr/>
          </p:nvSpPr>
          <p:spPr bwMode="auto">
            <a:xfrm>
              <a:off x="6277" y="3441"/>
              <a:ext cx="1582" cy="510"/>
            </a:xfrm>
            <a:prstGeom prst="ellipse">
              <a:avLst/>
            </a:prstGeom>
            <a:noFill/>
            <a:ln w="3175" cap="flat" cmpd="sng" algn="ctr">
              <a:solidFill>
                <a:sysClr val="windowText" lastClr="000000"/>
              </a:solidFill>
              <a:prstDash val="solid"/>
              <a:headEnd type="none" w="med" len="med"/>
              <a:tailEnd type="none" w="med" len="med"/>
            </a:ln>
            <a:effectLst/>
          </p:spPr>
          <p:txBody>
            <a:bodyPr wrap="none" anchor="ctr"/>
            <a:lstStyle/>
            <a:p>
              <a:pPr algn="ctr">
                <a:buFont typeface="Arial" panose="020B0604020202020204" pitchFamily="34" charset="0"/>
                <a:buNone/>
                <a:defRPr/>
              </a:pPr>
              <a:r>
                <a:rPr lang="zh-CN" altLang="en-US" sz="900" kern="0" dirty="0">
                  <a:solidFill>
                    <a:prstClr val="black"/>
                  </a:solidFill>
                  <a:latin typeface="黑体" panose="02010609060101010101" pitchFamily="49" charset="-122"/>
                  <a:ea typeface="黑体" panose="02010609060101010101" pitchFamily="49" charset="-122"/>
                </a:rPr>
                <a:t>协同业务</a:t>
              </a:r>
            </a:p>
          </p:txBody>
        </p:sp>
        <p:sp>
          <p:nvSpPr>
            <p:cNvPr id="24" name="文本框 61"/>
            <p:cNvSpPr txBox="1">
              <a:spLocks noChangeArrowheads="1"/>
            </p:cNvSpPr>
            <p:nvPr/>
          </p:nvSpPr>
          <p:spPr bwMode="auto">
            <a:xfrm>
              <a:off x="7942" y="5355"/>
              <a:ext cx="1247" cy="9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en-US" altLang="zh-CN" sz="1200">
                  <a:solidFill>
                    <a:srgbClr val="000000"/>
                  </a:solidFill>
                </a:rPr>
                <a:t>···</a:t>
              </a:r>
            </a:p>
          </p:txBody>
        </p:sp>
        <p:sp>
          <p:nvSpPr>
            <p:cNvPr id="25" name="文本框 65"/>
            <p:cNvSpPr txBox="1">
              <a:spLocks noChangeArrowheads="1"/>
            </p:cNvSpPr>
            <p:nvPr/>
          </p:nvSpPr>
          <p:spPr bwMode="auto">
            <a:xfrm>
              <a:off x="5834" y="2879"/>
              <a:ext cx="2495" cy="5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1200">
                  <a:solidFill>
                    <a:srgbClr val="000000"/>
                  </a:solidFill>
                </a:rPr>
                <a:t>工业云平台</a:t>
              </a:r>
            </a:p>
          </p:txBody>
        </p:sp>
        <p:cxnSp>
          <p:nvCxnSpPr>
            <p:cNvPr id="26" name="直接箭头连接符 117"/>
            <p:cNvCxnSpPr>
              <a:cxnSpLocks noChangeShapeType="1"/>
            </p:cNvCxnSpPr>
            <p:nvPr/>
          </p:nvCxnSpPr>
          <p:spPr bwMode="auto">
            <a:xfrm flipH="1">
              <a:off x="6927" y="4058"/>
              <a:ext cx="0" cy="714"/>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pic>
          <p:nvPicPr>
            <p:cNvPr id="27" name="图片 22"/>
            <p:cNvPicPr>
              <a:picLocks noChangeAspect="1"/>
            </p:cNvPicPr>
            <p:nvPr/>
          </p:nvPicPr>
          <p:blipFill>
            <a:blip r:embed="rId2" cstate="print">
              <a:clrChange>
                <a:clrFrom>
                  <a:srgbClr val="F3F2F3"/>
                </a:clrFrom>
                <a:clrTo>
                  <a:srgbClr val="F3F2F3">
                    <a:alpha val="0"/>
                  </a:srgbClr>
                </a:clrTo>
              </a:clrChange>
              <a:extLst>
                <a:ext uri="{28A0092B-C50C-407E-A947-70E740481C1C}">
                  <a14:useLocalDpi xmlns:a14="http://schemas.microsoft.com/office/drawing/2010/main" xmlns="" val="0"/>
                </a:ext>
              </a:extLst>
            </a:blip>
            <a:srcRect/>
            <a:stretch>
              <a:fillRect/>
            </a:stretch>
          </p:blipFill>
          <p:spPr bwMode="auto">
            <a:xfrm>
              <a:off x="6641" y="4164"/>
              <a:ext cx="647" cy="5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8" name="图片 3"/>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9600" y="3907"/>
              <a:ext cx="520" cy="5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9" name="矩形 58"/>
            <p:cNvSpPr>
              <a:spLocks noChangeArrowheads="1"/>
            </p:cNvSpPr>
            <p:nvPr/>
          </p:nvSpPr>
          <p:spPr bwMode="auto">
            <a:xfrm>
              <a:off x="3513" y="4061"/>
              <a:ext cx="1520" cy="306"/>
            </a:xfrm>
            <a:prstGeom prst="rect">
              <a:avLst/>
            </a:prstGeom>
            <a:solidFill>
              <a:srgbClr val="C4E6FE"/>
            </a:solidFill>
            <a:ln w="9525">
              <a:solidFill>
                <a:srgbClr val="001F1D"/>
              </a:solidFill>
              <a:miter lim="800000"/>
              <a:headEnd/>
              <a:tailEnd/>
            </a:ln>
          </p:spPr>
          <p:txBody>
            <a:bodyPr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SzPct val="60000"/>
                <a:buFont typeface="Wingdings" panose="05000000000000000000" pitchFamily="2" charset="2"/>
                <a:buNone/>
              </a:pPr>
              <a:r>
                <a:rPr lang="zh-CN" altLang="en-US" sz="900">
                  <a:solidFill>
                    <a:srgbClr val="111111"/>
                  </a:solidFill>
                </a:rPr>
                <a:t>协作企业</a:t>
              </a:r>
            </a:p>
          </p:txBody>
        </p:sp>
        <p:cxnSp>
          <p:nvCxnSpPr>
            <p:cNvPr id="30" name="直接箭头连接符 121"/>
            <p:cNvCxnSpPr>
              <a:cxnSpLocks noChangeShapeType="1"/>
            </p:cNvCxnSpPr>
            <p:nvPr/>
          </p:nvCxnSpPr>
          <p:spPr bwMode="auto">
            <a:xfrm flipH="1">
              <a:off x="4311" y="3803"/>
              <a:ext cx="15" cy="254"/>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31" name="直接箭头连接符 122"/>
            <p:cNvCxnSpPr>
              <a:cxnSpLocks noChangeShapeType="1"/>
            </p:cNvCxnSpPr>
            <p:nvPr/>
          </p:nvCxnSpPr>
          <p:spPr bwMode="auto">
            <a:xfrm>
              <a:off x="9699" y="3753"/>
              <a:ext cx="80" cy="189"/>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32" name="直接箭头连接符 123"/>
            <p:cNvCxnSpPr>
              <a:cxnSpLocks noChangeShapeType="1"/>
            </p:cNvCxnSpPr>
            <p:nvPr/>
          </p:nvCxnSpPr>
          <p:spPr bwMode="auto">
            <a:xfrm flipH="1">
              <a:off x="7192" y="5959"/>
              <a:ext cx="10" cy="91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pic>
          <p:nvPicPr>
            <p:cNvPr id="33" name="图片 22"/>
            <p:cNvPicPr>
              <a:picLocks noChangeAspect="1"/>
            </p:cNvPicPr>
            <p:nvPr/>
          </p:nvPicPr>
          <p:blipFill>
            <a:blip r:embed="rId4" cstate="print">
              <a:clrChange>
                <a:clrFrom>
                  <a:srgbClr val="F3F2F3"/>
                </a:clrFrom>
                <a:clrTo>
                  <a:srgbClr val="F3F2F3">
                    <a:alpha val="0"/>
                  </a:srgbClr>
                </a:clrTo>
              </a:clrChange>
              <a:extLst>
                <a:ext uri="{28A0092B-C50C-407E-A947-70E740481C1C}">
                  <a14:useLocalDpi xmlns:a14="http://schemas.microsoft.com/office/drawing/2010/main" xmlns="" val="0"/>
                </a:ext>
              </a:extLst>
            </a:blip>
            <a:srcRect/>
            <a:stretch>
              <a:fillRect/>
            </a:stretch>
          </p:blipFill>
          <p:spPr bwMode="auto">
            <a:xfrm>
              <a:off x="6859" y="6220"/>
              <a:ext cx="551" cy="4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 name="椭圆 33"/>
            <p:cNvSpPr/>
            <p:nvPr/>
          </p:nvSpPr>
          <p:spPr>
            <a:xfrm>
              <a:off x="4430" y="6871"/>
              <a:ext cx="5414" cy="658"/>
            </a:xfrm>
            <a:prstGeom prst="ellipse">
              <a:avLst/>
            </a:prstGeom>
            <a:noFill/>
            <a:ln w="12700" cap="flat" cmpd="sng" algn="ctr">
              <a:solidFill>
                <a:srgbClr val="4F81BD">
                  <a:shade val="50000"/>
                </a:srgbClr>
              </a:solidFill>
              <a:prstDash val="dash"/>
            </a:ln>
            <a:effectLst/>
          </p:spPr>
          <p:txBody>
            <a:bodyPr anchor="ctr"/>
            <a:lstStyle/>
            <a:p>
              <a:pPr algn="ctr">
                <a:defRPr/>
              </a:pPr>
              <a:endParaRPr lang="zh-CN" altLang="en-US" kern="0">
                <a:solidFill>
                  <a:prstClr val="white"/>
                </a:solidFill>
                <a:latin typeface="黑体" panose="02010609060101010101" pitchFamily="49" charset="-122"/>
                <a:ea typeface="黑体" panose="02010609060101010101" pitchFamily="49" charset="-122"/>
              </a:endParaRPr>
            </a:p>
          </p:txBody>
        </p:sp>
        <p:cxnSp>
          <p:nvCxnSpPr>
            <p:cNvPr id="35" name="直接连接符 2"/>
            <p:cNvCxnSpPr>
              <a:cxnSpLocks noChangeShapeType="1"/>
            </p:cNvCxnSpPr>
            <p:nvPr/>
          </p:nvCxnSpPr>
          <p:spPr bwMode="auto">
            <a:xfrm flipV="1">
              <a:off x="4078" y="8009"/>
              <a:ext cx="6406" cy="13"/>
            </a:xfrm>
            <a:prstGeom prst="line">
              <a:avLst/>
            </a:prstGeom>
            <a:noFill/>
            <a:ln w="9525">
              <a:solidFill>
                <a:srgbClr val="0000FF"/>
              </a:solidFill>
              <a:round/>
              <a:headEnd/>
              <a:tailEnd/>
            </a:ln>
            <a:extLst>
              <a:ext uri="{909E8E84-426E-40DD-AFC4-6F175D3DCCD1}">
                <a14:hiddenFill xmlns:a14="http://schemas.microsoft.com/office/drawing/2010/main" xmlns="">
                  <a:noFill/>
                </a14:hiddenFill>
              </a:ext>
            </a:extLst>
          </p:spPr>
        </p:cxnSp>
        <p:cxnSp>
          <p:nvCxnSpPr>
            <p:cNvPr id="36" name="直接箭头连接符 127"/>
            <p:cNvCxnSpPr>
              <a:cxnSpLocks noChangeShapeType="1"/>
            </p:cNvCxnSpPr>
            <p:nvPr/>
          </p:nvCxnSpPr>
          <p:spPr bwMode="auto">
            <a:xfrm flipH="1">
              <a:off x="7227" y="7385"/>
              <a:ext cx="38" cy="674"/>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pic>
          <p:nvPicPr>
            <p:cNvPr id="37" name="图片 22"/>
            <p:cNvPicPr>
              <a:picLocks noChangeAspect="1"/>
            </p:cNvPicPr>
            <p:nvPr/>
          </p:nvPicPr>
          <p:blipFill>
            <a:blip r:embed="rId5" cstate="print">
              <a:clrChange>
                <a:clrFrom>
                  <a:srgbClr val="F3F2F3"/>
                </a:clrFrom>
                <a:clrTo>
                  <a:srgbClr val="F3F2F3">
                    <a:alpha val="0"/>
                  </a:srgbClr>
                </a:clrTo>
              </a:clrChange>
              <a:extLst>
                <a:ext uri="{28A0092B-C50C-407E-A947-70E740481C1C}">
                  <a14:useLocalDpi xmlns:a14="http://schemas.microsoft.com/office/drawing/2010/main" xmlns="" val="0"/>
                </a:ext>
              </a:extLst>
            </a:blip>
            <a:srcRect/>
            <a:stretch>
              <a:fillRect/>
            </a:stretch>
          </p:blipFill>
          <p:spPr bwMode="auto">
            <a:xfrm>
              <a:off x="6964" y="7593"/>
              <a:ext cx="525" cy="4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8" name="可选流程 10"/>
            <p:cNvSpPr/>
            <p:nvPr/>
          </p:nvSpPr>
          <p:spPr bwMode="auto">
            <a:xfrm>
              <a:off x="5995" y="8383"/>
              <a:ext cx="1287"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zh-CN" altLang="en-US" sz="825" kern="0" dirty="0">
                  <a:solidFill>
                    <a:srgbClr val="000000"/>
                  </a:solidFill>
                  <a:latin typeface="黑体" panose="02010609060101010101" pitchFamily="49" charset="-122"/>
                  <a:ea typeface="黑体" panose="02010609060101010101" pitchFamily="49" charset="-122"/>
                </a:rPr>
                <a:t>工业机器人</a:t>
              </a:r>
            </a:p>
          </p:txBody>
        </p:sp>
        <p:sp>
          <p:nvSpPr>
            <p:cNvPr id="39" name="可选流程 10"/>
            <p:cNvSpPr/>
            <p:nvPr/>
          </p:nvSpPr>
          <p:spPr bwMode="auto">
            <a:xfrm>
              <a:off x="7541" y="8383"/>
              <a:ext cx="1287"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zh-CN" altLang="en-US" sz="825" kern="0" dirty="0">
                  <a:solidFill>
                    <a:srgbClr val="000000"/>
                  </a:solidFill>
                  <a:latin typeface="黑体" panose="02010609060101010101" pitchFamily="49" charset="-122"/>
                  <a:ea typeface="黑体" panose="02010609060101010101" pitchFamily="49" charset="-122"/>
                </a:rPr>
                <a:t>工业机器人</a:t>
              </a:r>
            </a:p>
          </p:txBody>
        </p:sp>
        <p:cxnSp>
          <p:nvCxnSpPr>
            <p:cNvPr id="40" name="直接箭头连接符 131"/>
            <p:cNvCxnSpPr>
              <a:cxnSpLocks noChangeShapeType="1"/>
            </p:cNvCxnSpPr>
            <p:nvPr/>
          </p:nvCxnSpPr>
          <p:spPr bwMode="auto">
            <a:xfrm>
              <a:off x="6558" y="8011"/>
              <a:ext cx="0" cy="35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41" name="直接箭头连接符 132"/>
            <p:cNvCxnSpPr>
              <a:cxnSpLocks noChangeShapeType="1"/>
            </p:cNvCxnSpPr>
            <p:nvPr/>
          </p:nvCxnSpPr>
          <p:spPr bwMode="auto">
            <a:xfrm>
              <a:off x="9671" y="8007"/>
              <a:ext cx="0" cy="35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cxnSp>
          <p:nvCxnSpPr>
            <p:cNvPr id="42" name="直接箭头连接符 133"/>
            <p:cNvCxnSpPr>
              <a:cxnSpLocks noChangeShapeType="1"/>
            </p:cNvCxnSpPr>
            <p:nvPr/>
          </p:nvCxnSpPr>
          <p:spPr bwMode="auto">
            <a:xfrm>
              <a:off x="4942" y="8011"/>
              <a:ext cx="0" cy="357"/>
            </a:xfrm>
            <a:prstGeom prst="straightConnector1">
              <a:avLst/>
            </a:prstGeom>
            <a:noFill/>
            <a:ln w="19050" algn="ctr">
              <a:solidFill>
                <a:srgbClr val="2F8FC8"/>
              </a:solidFill>
              <a:round/>
              <a:headEnd/>
              <a:tailEnd/>
            </a:ln>
            <a:extLst>
              <a:ext uri="{909E8E84-426E-40DD-AFC4-6F175D3DCCD1}">
                <a14:hiddenFill xmlns:a14="http://schemas.microsoft.com/office/drawing/2010/main" xmlns="">
                  <a:noFill/>
                </a14:hiddenFill>
              </a:ext>
            </a:extLst>
          </p:spPr>
        </p:cxnSp>
        <p:sp>
          <p:nvSpPr>
            <p:cNvPr id="43" name="可选流程 10"/>
            <p:cNvSpPr/>
            <p:nvPr/>
          </p:nvSpPr>
          <p:spPr bwMode="auto">
            <a:xfrm>
              <a:off x="4326" y="8383"/>
              <a:ext cx="1287"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zh-CN" altLang="en-US" sz="825" kern="0" dirty="0">
                  <a:solidFill>
                    <a:srgbClr val="000000"/>
                  </a:solidFill>
                  <a:latin typeface="黑体" panose="02010609060101010101" pitchFamily="49" charset="-122"/>
                  <a:ea typeface="黑体" panose="02010609060101010101" pitchFamily="49" charset="-122"/>
                </a:rPr>
                <a:t>智能传感器</a:t>
              </a:r>
            </a:p>
          </p:txBody>
        </p:sp>
        <p:sp>
          <p:nvSpPr>
            <p:cNvPr id="44" name="可选流程 10"/>
            <p:cNvSpPr/>
            <p:nvPr/>
          </p:nvSpPr>
          <p:spPr bwMode="auto">
            <a:xfrm>
              <a:off x="9286" y="8376"/>
              <a:ext cx="818" cy="408"/>
            </a:xfrm>
            <a:prstGeom prst="rect">
              <a:avLst/>
            </a:prstGeom>
            <a:noFill/>
            <a:ln>
              <a:solidFill>
                <a:sysClr val="windowText" lastClr="000000"/>
              </a:solidFill>
              <a:prstDash val="solid"/>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algn="ctr">
                <a:buFont typeface="Arial" panose="020B0604020202020204" pitchFamily="34" charset="0"/>
                <a:buNone/>
                <a:defRPr/>
              </a:pPr>
              <a:r>
                <a:rPr lang="en-US" altLang="zh-CN" sz="1200" kern="0" dirty="0">
                  <a:solidFill>
                    <a:srgbClr val="000000"/>
                  </a:solidFill>
                  <a:latin typeface="黑体" panose="02010609060101010101" pitchFamily="49" charset="-122"/>
                  <a:ea typeface="黑体" panose="02010609060101010101" pitchFamily="49" charset="-122"/>
                </a:rPr>
                <a:t>…</a:t>
              </a:r>
              <a:endParaRPr lang="zh-CN" altLang="en-US" sz="1200" kern="0" dirty="0">
                <a:solidFill>
                  <a:srgbClr val="000000"/>
                </a:solidFill>
                <a:latin typeface="黑体" panose="02010609060101010101" pitchFamily="49" charset="-122"/>
                <a:ea typeface="黑体" panose="02010609060101010101" pitchFamily="49" charset="-122"/>
              </a:endParaRPr>
            </a:p>
          </p:txBody>
        </p:sp>
        <p:sp>
          <p:nvSpPr>
            <p:cNvPr id="45" name="文本框 61"/>
            <p:cNvSpPr txBox="1">
              <a:spLocks noChangeArrowheads="1"/>
            </p:cNvSpPr>
            <p:nvPr/>
          </p:nvSpPr>
          <p:spPr bwMode="auto">
            <a:xfrm>
              <a:off x="9536" y="6965"/>
              <a:ext cx="732" cy="5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en-US" altLang="zh-CN" sz="1200">
                  <a:solidFill>
                    <a:srgbClr val="000000"/>
                  </a:solidFill>
                </a:rPr>
                <a:t>···</a:t>
              </a:r>
            </a:p>
          </p:txBody>
        </p:sp>
        <p:pic>
          <p:nvPicPr>
            <p:cNvPr id="46" name="图片 15"/>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3472446">
              <a:off x="7552" y="8087"/>
              <a:ext cx="4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 name="图片 15"/>
            <p:cNvPicPr>
              <a:picLocks noChangeAspect="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rot="-3472446">
              <a:off x="8204" y="8064"/>
              <a:ext cx="499"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48" name="Group 10"/>
            <p:cNvGrpSpPr>
              <a:grpSpLocks/>
            </p:cNvGrpSpPr>
            <p:nvPr/>
          </p:nvGrpSpPr>
          <p:grpSpPr bwMode="auto">
            <a:xfrm rot="5400000">
              <a:off x="6669" y="6502"/>
              <a:ext cx="896" cy="3093"/>
              <a:chOff x="3172" y="1335"/>
              <a:chExt cx="1111" cy="1115"/>
            </a:xfrm>
          </p:grpSpPr>
          <p:sp>
            <p:nvSpPr>
              <p:cNvPr id="63" name="Arc 11"/>
              <p:cNvSpPr/>
              <p:nvPr/>
            </p:nvSpPr>
            <p:spPr bwMode="auto">
              <a:xfrm>
                <a:off x="3725" y="1336"/>
                <a:ext cx="558" cy="558"/>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sp>
            <p:nvSpPr>
              <p:cNvPr id="64" name="Arc 12"/>
              <p:cNvSpPr/>
              <p:nvPr/>
            </p:nvSpPr>
            <p:spPr bwMode="auto">
              <a:xfrm>
                <a:off x="3728" y="1894"/>
                <a:ext cx="552" cy="556"/>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sp>
            <p:nvSpPr>
              <p:cNvPr id="65" name="Arc 13"/>
              <p:cNvSpPr/>
              <p:nvPr/>
            </p:nvSpPr>
            <p:spPr bwMode="auto">
              <a:xfrm>
                <a:off x="3170" y="1340"/>
                <a:ext cx="558" cy="559"/>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sp>
            <p:nvSpPr>
              <p:cNvPr id="66" name="Arc 14"/>
              <p:cNvSpPr/>
              <p:nvPr/>
            </p:nvSpPr>
            <p:spPr bwMode="auto">
              <a:xfrm>
                <a:off x="3189" y="1892"/>
                <a:ext cx="543" cy="558"/>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grpSp>
        <p:grpSp>
          <p:nvGrpSpPr>
            <p:cNvPr id="49" name="Group 10"/>
            <p:cNvGrpSpPr>
              <a:grpSpLocks/>
            </p:cNvGrpSpPr>
            <p:nvPr/>
          </p:nvGrpSpPr>
          <p:grpSpPr bwMode="auto">
            <a:xfrm rot="5400000">
              <a:off x="6756" y="5067"/>
              <a:ext cx="896" cy="3093"/>
              <a:chOff x="3172" y="1335"/>
              <a:chExt cx="1111" cy="1115"/>
            </a:xfrm>
          </p:grpSpPr>
          <p:sp>
            <p:nvSpPr>
              <p:cNvPr id="59" name="Arc 11"/>
              <p:cNvSpPr/>
              <p:nvPr/>
            </p:nvSpPr>
            <p:spPr bwMode="auto">
              <a:xfrm>
                <a:off x="3725" y="1334"/>
                <a:ext cx="558" cy="558"/>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sp>
            <p:nvSpPr>
              <p:cNvPr id="60" name="Arc 12"/>
              <p:cNvSpPr/>
              <p:nvPr/>
            </p:nvSpPr>
            <p:spPr bwMode="auto">
              <a:xfrm>
                <a:off x="3728" y="1894"/>
                <a:ext cx="552" cy="556"/>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sp>
            <p:nvSpPr>
              <p:cNvPr id="61" name="Arc 13"/>
              <p:cNvSpPr/>
              <p:nvPr/>
            </p:nvSpPr>
            <p:spPr bwMode="auto">
              <a:xfrm>
                <a:off x="3170" y="1340"/>
                <a:ext cx="558" cy="559"/>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sp>
            <p:nvSpPr>
              <p:cNvPr id="62" name="Arc 14"/>
              <p:cNvSpPr/>
              <p:nvPr/>
            </p:nvSpPr>
            <p:spPr bwMode="auto">
              <a:xfrm>
                <a:off x="3176" y="1892"/>
                <a:ext cx="555" cy="558"/>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grpSp>
        <p:grpSp>
          <p:nvGrpSpPr>
            <p:cNvPr id="50" name="Group 10"/>
            <p:cNvGrpSpPr>
              <a:grpSpLocks/>
            </p:cNvGrpSpPr>
            <p:nvPr/>
          </p:nvGrpSpPr>
          <p:grpSpPr bwMode="auto">
            <a:xfrm rot="5400000">
              <a:off x="6504" y="2980"/>
              <a:ext cx="896" cy="3093"/>
              <a:chOff x="3172" y="1335"/>
              <a:chExt cx="1111" cy="1115"/>
            </a:xfrm>
          </p:grpSpPr>
          <p:sp>
            <p:nvSpPr>
              <p:cNvPr id="55" name="Arc 11"/>
              <p:cNvSpPr/>
              <p:nvPr/>
            </p:nvSpPr>
            <p:spPr bwMode="auto">
              <a:xfrm>
                <a:off x="3724" y="1336"/>
                <a:ext cx="602" cy="558"/>
              </a:xfrm>
              <a:custGeom>
                <a:avLst/>
                <a:gdLst>
                  <a:gd name="G0" fmla="+- 0 0 0"/>
                  <a:gd name="G1" fmla="+- 21600 0 0"/>
                  <a:gd name="G2" fmla="+- 21600 0 0"/>
                  <a:gd name="T0" fmla="*/ 0 w 21598"/>
                  <a:gd name="T1" fmla="*/ 0 h 21600"/>
                  <a:gd name="T2" fmla="*/ 21598 w 21598"/>
                  <a:gd name="T3" fmla="*/ 21290 h 21600"/>
                  <a:gd name="T4" fmla="*/ 0 w 21598"/>
                  <a:gd name="T5" fmla="*/ 21600 h 21600"/>
                </a:gdLst>
                <a:ahLst/>
                <a:cxnLst>
                  <a:cxn ang="0">
                    <a:pos x="T0" y="T1"/>
                  </a:cxn>
                  <a:cxn ang="0">
                    <a:pos x="T2" y="T3"/>
                  </a:cxn>
                  <a:cxn ang="0">
                    <a:pos x="T4" y="T5"/>
                  </a:cxn>
                </a:cxnLst>
                <a:rect l="0" t="0" r="r" b="b"/>
                <a:pathLst>
                  <a:path w="21598" h="21600" fill="none" extrusionOk="0">
                    <a:moveTo>
                      <a:pt x="-1" y="0"/>
                    </a:moveTo>
                    <a:cubicBezTo>
                      <a:pt x="11808" y="0"/>
                      <a:pt x="21428" y="9482"/>
                      <a:pt x="21597" y="21290"/>
                    </a:cubicBezTo>
                  </a:path>
                  <a:path w="21598" h="21600" stroke="0" extrusionOk="0">
                    <a:moveTo>
                      <a:pt x="-1" y="0"/>
                    </a:moveTo>
                    <a:cubicBezTo>
                      <a:pt x="11808" y="0"/>
                      <a:pt x="21428" y="9482"/>
                      <a:pt x="21597" y="21290"/>
                    </a:cubicBezTo>
                    <a:lnTo>
                      <a:pt x="0" y="2160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sp>
            <p:nvSpPr>
              <p:cNvPr id="56" name="Arc 12"/>
              <p:cNvSpPr/>
              <p:nvPr/>
            </p:nvSpPr>
            <p:spPr bwMode="auto">
              <a:xfrm>
                <a:off x="3727" y="1894"/>
                <a:ext cx="595" cy="556"/>
              </a:xfrm>
              <a:custGeom>
                <a:avLst/>
                <a:gdLst>
                  <a:gd name="G0" fmla="+- 0 0 0"/>
                  <a:gd name="G1" fmla="+- 0 0 0"/>
                  <a:gd name="G2" fmla="+- 21600 0 0"/>
                  <a:gd name="T0" fmla="*/ 21581 w 21581"/>
                  <a:gd name="T1" fmla="*/ 916 h 21519"/>
                  <a:gd name="T2" fmla="*/ 1871 w 21581"/>
                  <a:gd name="T3" fmla="*/ 21519 h 21519"/>
                  <a:gd name="T4" fmla="*/ 0 w 21581"/>
                  <a:gd name="T5" fmla="*/ 0 h 21519"/>
                </a:gdLst>
                <a:ahLst/>
                <a:cxnLst>
                  <a:cxn ang="0">
                    <a:pos x="T0" y="T1"/>
                  </a:cxn>
                  <a:cxn ang="0">
                    <a:pos x="T2" y="T3"/>
                  </a:cxn>
                  <a:cxn ang="0">
                    <a:pos x="T4" y="T5"/>
                  </a:cxn>
                </a:cxnLst>
                <a:rect l="0" t="0" r="r" b="b"/>
                <a:pathLst>
                  <a:path w="21581" h="21519" fill="none" extrusionOk="0">
                    <a:moveTo>
                      <a:pt x="21580" y="915"/>
                    </a:moveTo>
                    <a:cubicBezTo>
                      <a:pt x="21120" y="11760"/>
                      <a:pt x="12684" y="20578"/>
                      <a:pt x="1870" y="21518"/>
                    </a:cubicBezTo>
                  </a:path>
                  <a:path w="21581" h="21519" stroke="0" extrusionOk="0">
                    <a:moveTo>
                      <a:pt x="21580" y="915"/>
                    </a:moveTo>
                    <a:cubicBezTo>
                      <a:pt x="21120" y="11760"/>
                      <a:pt x="12684" y="20578"/>
                      <a:pt x="1870" y="21518"/>
                    </a:cubicBezTo>
                    <a:lnTo>
                      <a:pt x="0"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sp>
            <p:nvSpPr>
              <p:cNvPr id="57" name="Arc 13"/>
              <p:cNvSpPr/>
              <p:nvPr/>
            </p:nvSpPr>
            <p:spPr bwMode="auto">
              <a:xfrm>
                <a:off x="3169" y="1340"/>
                <a:ext cx="558" cy="559"/>
              </a:xfrm>
              <a:custGeom>
                <a:avLst/>
                <a:gdLst>
                  <a:gd name="G0" fmla="+- 21600 0 0"/>
                  <a:gd name="G1" fmla="+- 21572 0 0"/>
                  <a:gd name="G2" fmla="+- 21600 0 0"/>
                  <a:gd name="T0" fmla="*/ 0 w 21600"/>
                  <a:gd name="T1" fmla="*/ 21690 h 21690"/>
                  <a:gd name="T2" fmla="*/ 20491 w 21600"/>
                  <a:gd name="T3" fmla="*/ 0 h 21690"/>
                  <a:gd name="T4" fmla="*/ 21600 w 21600"/>
                  <a:gd name="T5" fmla="*/ 21572 h 21690"/>
                </a:gdLst>
                <a:ahLst/>
                <a:cxnLst>
                  <a:cxn ang="0">
                    <a:pos x="T0" y="T1"/>
                  </a:cxn>
                  <a:cxn ang="0">
                    <a:pos x="T2" y="T3"/>
                  </a:cxn>
                  <a:cxn ang="0">
                    <a:pos x="T4" y="T5"/>
                  </a:cxn>
                </a:cxnLst>
                <a:rect l="0" t="0" r="r" b="b"/>
                <a:pathLst>
                  <a:path w="21600" h="21690" fill="none" extrusionOk="0">
                    <a:moveTo>
                      <a:pt x="0" y="21689"/>
                    </a:moveTo>
                    <a:cubicBezTo>
                      <a:pt x="0" y="21650"/>
                      <a:pt x="0" y="21611"/>
                      <a:pt x="0" y="21572"/>
                    </a:cubicBezTo>
                    <a:cubicBezTo>
                      <a:pt x="-1" y="10073"/>
                      <a:pt x="9007" y="590"/>
                      <a:pt x="20491" y="0"/>
                    </a:cubicBezTo>
                  </a:path>
                  <a:path w="21600" h="21690" stroke="0" extrusionOk="0">
                    <a:moveTo>
                      <a:pt x="0" y="21689"/>
                    </a:moveTo>
                    <a:cubicBezTo>
                      <a:pt x="0" y="21650"/>
                      <a:pt x="0" y="21611"/>
                      <a:pt x="0" y="21572"/>
                    </a:cubicBezTo>
                    <a:cubicBezTo>
                      <a:pt x="-1" y="10073"/>
                      <a:pt x="9007" y="590"/>
                      <a:pt x="20491" y="0"/>
                    </a:cubicBezTo>
                    <a:lnTo>
                      <a:pt x="21600" y="21572"/>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sp>
            <p:nvSpPr>
              <p:cNvPr id="58" name="Arc 14"/>
              <p:cNvSpPr/>
              <p:nvPr/>
            </p:nvSpPr>
            <p:spPr bwMode="auto">
              <a:xfrm>
                <a:off x="3175" y="1892"/>
                <a:ext cx="558" cy="558"/>
              </a:xfrm>
              <a:custGeom>
                <a:avLst/>
                <a:gdLst>
                  <a:gd name="G0" fmla="+- 21536 0 0"/>
                  <a:gd name="G1" fmla="+- 0 0 0"/>
                  <a:gd name="G2" fmla="+- 21600 0 0"/>
                  <a:gd name="T0" fmla="*/ 21697 w 21697"/>
                  <a:gd name="T1" fmla="*/ 21599 h 21600"/>
                  <a:gd name="T2" fmla="*/ 0 w 21697"/>
                  <a:gd name="T3" fmla="*/ 1666 h 21600"/>
                  <a:gd name="T4" fmla="*/ 21536 w 21697"/>
                  <a:gd name="T5" fmla="*/ 0 h 21600"/>
                </a:gdLst>
                <a:ahLst/>
                <a:cxnLst>
                  <a:cxn ang="0">
                    <a:pos x="T0" y="T1"/>
                  </a:cxn>
                  <a:cxn ang="0">
                    <a:pos x="T2" y="T3"/>
                  </a:cxn>
                  <a:cxn ang="0">
                    <a:pos x="T4" y="T5"/>
                  </a:cxn>
                </a:cxnLst>
                <a:rect l="0" t="0" r="r" b="b"/>
                <a:pathLst>
                  <a:path w="21697" h="21600" fill="none" extrusionOk="0">
                    <a:moveTo>
                      <a:pt x="21697" y="21599"/>
                    </a:moveTo>
                    <a:cubicBezTo>
                      <a:pt x="21643" y="21599"/>
                      <a:pt x="21589" y="21599"/>
                      <a:pt x="21536" y="21600"/>
                    </a:cubicBezTo>
                    <a:cubicBezTo>
                      <a:pt x="10252" y="21600"/>
                      <a:pt x="870" y="12915"/>
                      <a:pt x="0" y="1665"/>
                    </a:cubicBezTo>
                  </a:path>
                  <a:path w="21697" h="21600" stroke="0" extrusionOk="0">
                    <a:moveTo>
                      <a:pt x="21697" y="21599"/>
                    </a:moveTo>
                    <a:cubicBezTo>
                      <a:pt x="21643" y="21599"/>
                      <a:pt x="21589" y="21599"/>
                      <a:pt x="21536" y="21600"/>
                    </a:cubicBezTo>
                    <a:cubicBezTo>
                      <a:pt x="10252" y="21600"/>
                      <a:pt x="870" y="12915"/>
                      <a:pt x="0" y="1665"/>
                    </a:cubicBezTo>
                    <a:lnTo>
                      <a:pt x="21536" y="0"/>
                    </a:lnTo>
                    <a:close/>
                  </a:path>
                </a:pathLst>
              </a:custGeom>
              <a:noFill/>
              <a:ln w="12700">
                <a:solidFill>
                  <a:srgbClr val="C0504D">
                    <a:lumMod val="75000"/>
                  </a:srgbClr>
                </a:solidFill>
                <a:round/>
                <a:headEnd type="none" w="sm" len="sm"/>
                <a:tailEnd type="triangle" w="lg" len="lg"/>
              </a:ln>
              <a:effectLst/>
            </p:spPr>
            <p:txBody>
              <a:bodyPr wrap="none" lIns="0" tIns="0" rIns="0" bIns="0" anchor="ctr"/>
              <a:lstStyle/>
              <a:p>
                <a:pPr eaLnBrk="1" hangingPunct="1">
                  <a:defRPr/>
                </a:pPr>
                <a:endParaRPr lang="zh-CN" altLang="en-US" kern="0">
                  <a:solidFill>
                    <a:srgbClr val="000000"/>
                  </a:solidFill>
                  <a:latin typeface="黑体" panose="02010609060101010101" pitchFamily="49" charset="-122"/>
                  <a:ea typeface="黑体" panose="02010609060101010101" pitchFamily="49" charset="-122"/>
                </a:endParaRPr>
              </a:p>
            </p:txBody>
          </p:sp>
        </p:grpSp>
        <p:cxnSp>
          <p:nvCxnSpPr>
            <p:cNvPr id="51" name="直接箭头连接符 142"/>
            <p:cNvCxnSpPr>
              <a:cxnSpLocks noChangeShapeType="1"/>
            </p:cNvCxnSpPr>
            <p:nvPr/>
          </p:nvCxnSpPr>
          <p:spPr bwMode="auto">
            <a:xfrm>
              <a:off x="7556" y="4245"/>
              <a:ext cx="0" cy="599"/>
            </a:xfrm>
            <a:prstGeom prst="straightConnector1">
              <a:avLst/>
            </a:prstGeom>
            <a:noFill/>
            <a:ln w="38100" algn="ctr">
              <a:solidFill>
                <a:srgbClr val="953735"/>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52" name="直接箭头连接符 143"/>
            <p:cNvCxnSpPr>
              <a:cxnSpLocks noChangeShapeType="1"/>
            </p:cNvCxnSpPr>
            <p:nvPr/>
          </p:nvCxnSpPr>
          <p:spPr bwMode="auto">
            <a:xfrm>
              <a:off x="7643" y="6281"/>
              <a:ext cx="0" cy="599"/>
            </a:xfrm>
            <a:prstGeom prst="straightConnector1">
              <a:avLst/>
            </a:prstGeom>
            <a:noFill/>
            <a:ln w="38100" algn="ctr">
              <a:solidFill>
                <a:srgbClr val="953735"/>
              </a:solidFill>
              <a:round/>
              <a:headEnd type="triangle" w="med" len="med"/>
              <a:tailEnd type="triangle" w="med" len="med"/>
            </a:ln>
            <a:extLst>
              <a:ext uri="{909E8E84-426E-40DD-AFC4-6F175D3DCCD1}">
                <a14:hiddenFill xmlns:a14="http://schemas.microsoft.com/office/drawing/2010/main" xmlns="">
                  <a:noFill/>
                </a14:hiddenFill>
              </a:ext>
            </a:extLst>
          </p:spPr>
        </p:cxnSp>
        <p:cxnSp>
          <p:nvCxnSpPr>
            <p:cNvPr id="53" name="直接箭头连接符 144"/>
            <p:cNvCxnSpPr>
              <a:cxnSpLocks noChangeShapeType="1"/>
            </p:cNvCxnSpPr>
            <p:nvPr/>
          </p:nvCxnSpPr>
          <p:spPr bwMode="auto">
            <a:xfrm>
              <a:off x="7617" y="7775"/>
              <a:ext cx="0" cy="599"/>
            </a:xfrm>
            <a:prstGeom prst="straightConnector1">
              <a:avLst/>
            </a:prstGeom>
            <a:noFill/>
            <a:ln w="38100" algn="ctr">
              <a:solidFill>
                <a:srgbClr val="953735"/>
              </a:solidFill>
              <a:round/>
              <a:headEnd type="triangle" w="med" len="med"/>
              <a:tailEnd type="triangle" w="med" len="med"/>
            </a:ln>
            <a:extLst>
              <a:ext uri="{909E8E84-426E-40DD-AFC4-6F175D3DCCD1}">
                <a14:hiddenFill xmlns:a14="http://schemas.microsoft.com/office/drawing/2010/main" xmlns="">
                  <a:noFill/>
                </a14:hiddenFill>
              </a:ext>
            </a:extLst>
          </p:spPr>
        </p:cxnSp>
        <p:sp>
          <p:nvSpPr>
            <p:cNvPr id="54" name="文本框 65"/>
            <p:cNvSpPr txBox="1">
              <a:spLocks noChangeArrowheads="1"/>
            </p:cNvSpPr>
            <p:nvPr/>
          </p:nvSpPr>
          <p:spPr bwMode="auto">
            <a:xfrm>
              <a:off x="10078" y="5855"/>
              <a:ext cx="621" cy="13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SzPct val="60000"/>
                <a:buFont typeface="Wingdings" panose="05000000000000000000" pitchFamily="2" charset="2"/>
                <a:buNone/>
              </a:pPr>
              <a:r>
                <a:rPr lang="zh-CN" altLang="en-US" sz="900" dirty="0">
                  <a:solidFill>
                    <a:srgbClr val="000000"/>
                  </a:solidFill>
                </a:rPr>
                <a:t>工</a:t>
              </a:r>
            </a:p>
            <a:p>
              <a:pPr>
                <a:spcBef>
                  <a:spcPct val="0"/>
                </a:spcBef>
                <a:buSzPct val="60000"/>
                <a:buFont typeface="Wingdings" panose="05000000000000000000" pitchFamily="2" charset="2"/>
                <a:buNone/>
              </a:pPr>
              <a:r>
                <a:rPr lang="zh-CN" altLang="en-US" sz="900" dirty="0">
                  <a:solidFill>
                    <a:srgbClr val="000000"/>
                  </a:solidFill>
                </a:rPr>
                <a:t>厂</a:t>
              </a:r>
            </a:p>
            <a:p>
              <a:pPr>
                <a:spcBef>
                  <a:spcPct val="0"/>
                </a:spcBef>
                <a:buSzPct val="60000"/>
                <a:buFont typeface="Wingdings" panose="05000000000000000000" pitchFamily="2" charset="2"/>
                <a:buNone/>
              </a:pPr>
              <a:r>
                <a:rPr lang="zh-CN" altLang="en-US" sz="900" dirty="0">
                  <a:solidFill>
                    <a:srgbClr val="000000"/>
                  </a:solidFill>
                </a:rPr>
                <a:t>内</a:t>
              </a:r>
            </a:p>
            <a:p>
              <a:pPr>
                <a:spcBef>
                  <a:spcPct val="0"/>
                </a:spcBef>
                <a:buSzPct val="60000"/>
                <a:buFont typeface="Wingdings" panose="05000000000000000000" pitchFamily="2" charset="2"/>
                <a:buNone/>
              </a:pPr>
              <a:r>
                <a:rPr lang="zh-CN" altLang="en-US" sz="900" dirty="0">
                  <a:solidFill>
                    <a:srgbClr val="000000"/>
                  </a:solidFill>
                </a:rPr>
                <a:t>网</a:t>
              </a:r>
            </a:p>
          </p:txBody>
        </p:sp>
      </p:grpSp>
      <p:sp>
        <p:nvSpPr>
          <p:cNvPr id="67" name="矩形 242"/>
          <p:cNvSpPr>
            <a:spLocks noChangeArrowheads="1"/>
          </p:cNvSpPr>
          <p:nvPr/>
        </p:nvSpPr>
        <p:spPr bwMode="auto">
          <a:xfrm>
            <a:off x="6509147" y="1990711"/>
            <a:ext cx="1370409" cy="1131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zh-CN" altLang="en-US" sz="1350">
                <a:solidFill>
                  <a:srgbClr val="C00000"/>
                </a:solidFill>
                <a:ea typeface="KaiTi" panose="02010609060101010101" pitchFamily="49" charset="-122"/>
              </a:rPr>
              <a:t>数据的开放、流动和共享</a:t>
            </a:r>
            <a:r>
              <a:rPr lang="zh-CN" altLang="en-US" sz="1350">
                <a:solidFill>
                  <a:srgbClr val="000000"/>
                </a:solidFill>
                <a:ea typeface="KaiTi" panose="02010609060101010101" pitchFamily="49" charset="-122"/>
              </a:rPr>
              <a:t>使数据和隐私保护面临前所未有的挑战</a:t>
            </a:r>
          </a:p>
        </p:txBody>
      </p:sp>
      <p:cxnSp>
        <p:nvCxnSpPr>
          <p:cNvPr id="68" name="直接连接符 160"/>
          <p:cNvCxnSpPr>
            <a:cxnSpLocks noChangeShapeType="1"/>
          </p:cNvCxnSpPr>
          <p:nvPr/>
        </p:nvCxnSpPr>
        <p:spPr bwMode="auto">
          <a:xfrm flipV="1">
            <a:off x="6407944" y="2131205"/>
            <a:ext cx="0" cy="782241"/>
          </a:xfrm>
          <a:prstGeom prst="line">
            <a:avLst/>
          </a:prstGeom>
          <a:noFill/>
          <a:ln w="9525" algn="ctr">
            <a:solidFill>
              <a:srgbClr val="376092"/>
            </a:solidFill>
            <a:round/>
            <a:headEnd/>
            <a:tailEnd/>
          </a:ln>
          <a:extLst>
            <a:ext uri="{909E8E84-426E-40DD-AFC4-6F175D3DCCD1}">
              <a14:hiddenFill xmlns:a14="http://schemas.microsoft.com/office/drawing/2010/main" xmlns="">
                <a:noFill/>
              </a14:hiddenFill>
            </a:ext>
          </a:extLst>
        </p:spPr>
      </p:cxnSp>
      <p:sp>
        <p:nvSpPr>
          <p:cNvPr id="69" name="矩形 243"/>
          <p:cNvSpPr>
            <a:spLocks noChangeArrowheads="1"/>
          </p:cNvSpPr>
          <p:nvPr/>
        </p:nvSpPr>
        <p:spPr bwMode="auto">
          <a:xfrm>
            <a:off x="1277542" y="3629011"/>
            <a:ext cx="1354931" cy="113107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just">
              <a:spcBef>
                <a:spcPct val="0"/>
              </a:spcBef>
              <a:buFontTx/>
              <a:buNone/>
            </a:pPr>
            <a:r>
              <a:rPr lang="zh-CN" altLang="en-US" sz="1350">
                <a:solidFill>
                  <a:srgbClr val="C00000"/>
                </a:solidFill>
                <a:ea typeface="KaiTi" panose="02010609060101010101" pitchFamily="49" charset="-122"/>
              </a:rPr>
              <a:t>网络</a:t>
            </a:r>
            <a:r>
              <a:rPr lang="zh-CN" altLang="zh-CN" sz="1350">
                <a:solidFill>
                  <a:srgbClr val="C00000"/>
                </a:solidFill>
                <a:ea typeface="KaiTi" panose="02010609060101010101" pitchFamily="49" charset="-122"/>
              </a:rPr>
              <a:t>IP</a:t>
            </a:r>
            <a:r>
              <a:rPr lang="zh-CN" altLang="en-US" sz="1350">
                <a:solidFill>
                  <a:srgbClr val="C00000"/>
                </a:solidFill>
                <a:ea typeface="KaiTi" panose="02010609060101010101" pitchFamily="49" charset="-122"/>
              </a:rPr>
              <a:t>化、无线化以及组网灵活化</a:t>
            </a:r>
            <a:r>
              <a:rPr lang="zh-CN" altLang="en-US" sz="1350">
                <a:solidFill>
                  <a:srgbClr val="000000"/>
                </a:solidFill>
                <a:ea typeface="KaiTi" panose="02010609060101010101" pitchFamily="49" charset="-122"/>
              </a:rPr>
              <a:t>给工厂网络带来更大安全风险</a:t>
            </a:r>
          </a:p>
        </p:txBody>
      </p:sp>
      <p:cxnSp>
        <p:nvCxnSpPr>
          <p:cNvPr id="70" name="直接连接符 163"/>
          <p:cNvCxnSpPr>
            <a:cxnSpLocks noChangeShapeType="1"/>
          </p:cNvCxnSpPr>
          <p:nvPr/>
        </p:nvCxnSpPr>
        <p:spPr bwMode="auto">
          <a:xfrm flipV="1">
            <a:off x="6407944" y="3687353"/>
            <a:ext cx="0" cy="809625"/>
          </a:xfrm>
          <a:prstGeom prst="line">
            <a:avLst/>
          </a:prstGeom>
          <a:noFill/>
          <a:ln w="9525" algn="ctr">
            <a:solidFill>
              <a:srgbClr val="376092"/>
            </a:solidFill>
            <a:round/>
            <a:headEnd/>
            <a:tailEnd/>
          </a:ln>
          <a:extLst>
            <a:ext uri="{909E8E84-426E-40DD-AFC4-6F175D3DCCD1}">
              <a14:hiddenFill xmlns:a14="http://schemas.microsoft.com/office/drawing/2010/main" xmlns="">
                <a:noFill/>
              </a14:hiddenFill>
            </a:ext>
          </a:extLst>
        </p:spPr>
      </p:cxnSp>
      <p:sp>
        <p:nvSpPr>
          <p:cNvPr id="71" name="矩形 61"/>
          <p:cNvSpPr>
            <a:spLocks noChangeArrowheads="1"/>
          </p:cNvSpPr>
          <p:nvPr/>
        </p:nvSpPr>
        <p:spPr bwMode="auto">
          <a:xfrm>
            <a:off x="1497807" y="2952738"/>
            <a:ext cx="1094185" cy="284560"/>
          </a:xfrm>
          <a:prstGeom prst="rect">
            <a:avLst/>
          </a:prstGeom>
          <a:solidFill>
            <a:srgbClr val="774013"/>
          </a:solidFill>
          <a:ln w="25400" cap="flat" cmpd="sng" algn="ctr">
            <a:noFill/>
            <a:prstDash val="solid"/>
          </a:ln>
          <a:effectLst/>
        </p:spPr>
        <p:txBody>
          <a:bodyPr anchor="ctr"/>
          <a:lstStyle>
            <a:lvl1pPr>
              <a:spcBef>
                <a:spcPct val="20000"/>
              </a:spcBef>
              <a:buChar char="•"/>
              <a:defRPr sz="2800" b="1">
                <a:solidFill>
                  <a:schemeClr val="tx1"/>
                </a:solidFill>
                <a:latin typeface="微软雅黑" charset="0"/>
                <a:ea typeface="微软雅黑" charset="0"/>
              </a:defRPr>
            </a:lvl1pPr>
            <a:lvl2pPr marL="742950" indent="-285750">
              <a:spcBef>
                <a:spcPct val="20000"/>
              </a:spcBef>
              <a:buChar char="–"/>
              <a:defRPr sz="2400" b="1">
                <a:solidFill>
                  <a:schemeClr val="tx1"/>
                </a:solidFill>
                <a:latin typeface="微软雅黑" charset="0"/>
                <a:ea typeface="微软雅黑" charset="0"/>
              </a:defRPr>
            </a:lvl2pPr>
            <a:lvl3pPr marL="1143000" indent="-228600">
              <a:spcBef>
                <a:spcPct val="20000"/>
              </a:spcBef>
              <a:buChar char="•"/>
              <a:defRPr sz="2000" b="1">
                <a:solidFill>
                  <a:schemeClr val="tx1"/>
                </a:solidFill>
                <a:latin typeface="微软雅黑" charset="0"/>
                <a:ea typeface="微软雅黑" charset="0"/>
              </a:defRPr>
            </a:lvl3pPr>
            <a:lvl4pPr marL="1600200" indent="-228600">
              <a:spcBef>
                <a:spcPct val="20000"/>
              </a:spcBef>
              <a:buChar char="–"/>
              <a:defRPr sz="2000" b="1">
                <a:solidFill>
                  <a:schemeClr val="tx1"/>
                </a:solidFill>
                <a:latin typeface="微软雅黑" charset="0"/>
                <a:ea typeface="微软雅黑" charset="0"/>
              </a:defRPr>
            </a:lvl4pPr>
            <a:lvl5pPr marL="2057400" indent="-228600">
              <a:spcBef>
                <a:spcPct val="20000"/>
              </a:spcBef>
              <a:buChar char="»"/>
              <a:defRPr sz="2000" b="1">
                <a:solidFill>
                  <a:schemeClr val="tx1"/>
                </a:solidFill>
                <a:latin typeface="微软雅黑" charset="0"/>
                <a:ea typeface="微软雅黑" charset="0"/>
              </a:defRPr>
            </a:lvl5pPr>
            <a:lvl6pPr marL="2514600" indent="-228600" eaLnBrk="0" fontAlgn="base" hangingPunct="0">
              <a:spcBef>
                <a:spcPct val="20000"/>
              </a:spcBef>
              <a:spcAft>
                <a:spcPct val="0"/>
              </a:spcAft>
              <a:buChar char="»"/>
              <a:defRPr sz="2000" b="1">
                <a:solidFill>
                  <a:schemeClr val="tx1"/>
                </a:solidFill>
                <a:latin typeface="微软雅黑" charset="0"/>
                <a:ea typeface="微软雅黑" charset="0"/>
              </a:defRPr>
            </a:lvl6pPr>
            <a:lvl7pPr marL="2971800" indent="-228600" eaLnBrk="0" fontAlgn="base" hangingPunct="0">
              <a:spcBef>
                <a:spcPct val="20000"/>
              </a:spcBef>
              <a:spcAft>
                <a:spcPct val="0"/>
              </a:spcAft>
              <a:buChar char="»"/>
              <a:defRPr sz="2000" b="1">
                <a:solidFill>
                  <a:schemeClr val="tx1"/>
                </a:solidFill>
                <a:latin typeface="微软雅黑" charset="0"/>
                <a:ea typeface="微软雅黑" charset="0"/>
              </a:defRPr>
            </a:lvl7pPr>
            <a:lvl8pPr marL="3429000" indent="-228600" eaLnBrk="0" fontAlgn="base" hangingPunct="0">
              <a:spcBef>
                <a:spcPct val="20000"/>
              </a:spcBef>
              <a:spcAft>
                <a:spcPct val="0"/>
              </a:spcAft>
              <a:buChar char="»"/>
              <a:defRPr sz="2000" b="1">
                <a:solidFill>
                  <a:schemeClr val="tx1"/>
                </a:solidFill>
                <a:latin typeface="微软雅黑" charset="0"/>
                <a:ea typeface="微软雅黑" charset="0"/>
              </a:defRPr>
            </a:lvl8pPr>
            <a:lvl9pPr marL="3886200" indent="-228600" eaLnBrk="0" fontAlgn="base" hangingPunct="0">
              <a:spcBef>
                <a:spcPct val="20000"/>
              </a:spcBef>
              <a:spcAft>
                <a:spcPct val="0"/>
              </a:spcAft>
              <a:buChar char="»"/>
              <a:defRPr sz="2000" b="1">
                <a:solidFill>
                  <a:schemeClr val="tx1"/>
                </a:solidFill>
                <a:latin typeface="微软雅黑" charset="0"/>
                <a:ea typeface="微软雅黑" charset="0"/>
              </a:defRPr>
            </a:lvl9pPr>
          </a:lstStyle>
          <a:p>
            <a:pPr algn="ctr" eaLnBrk="1" hangingPunct="1">
              <a:spcBef>
                <a:spcPct val="0"/>
              </a:spcBef>
              <a:buFontTx/>
              <a:buNone/>
              <a:defRPr/>
            </a:pPr>
            <a:r>
              <a:rPr lang="zh-CN" altLang="en-US" sz="1350" kern="0" dirty="0">
                <a:solidFill>
                  <a:schemeClr val="bg1"/>
                </a:solidFill>
                <a:latin typeface="黑体" panose="02010609060101010101" pitchFamily="49" charset="-122"/>
                <a:ea typeface="黑体" panose="02010609060101010101" pitchFamily="49" charset="-122"/>
              </a:rPr>
              <a:t>控制安全</a:t>
            </a:r>
          </a:p>
        </p:txBody>
      </p:sp>
      <p:sp>
        <p:nvSpPr>
          <p:cNvPr id="72" name="矩形 245"/>
          <p:cNvSpPr>
            <a:spLocks noChangeArrowheads="1"/>
          </p:cNvSpPr>
          <p:nvPr/>
        </p:nvSpPr>
        <p:spPr bwMode="auto">
          <a:xfrm>
            <a:off x="1277541" y="1990712"/>
            <a:ext cx="1356122"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just">
              <a:spcBef>
                <a:spcPct val="0"/>
              </a:spcBef>
              <a:buFontTx/>
              <a:buNone/>
            </a:pPr>
            <a:r>
              <a:rPr lang="zh-CN" altLang="en-US" sz="1350" dirty="0">
                <a:solidFill>
                  <a:srgbClr val="C00000"/>
                </a:solidFill>
                <a:ea typeface="KaiTi" panose="02010609060101010101" pitchFamily="49" charset="-122"/>
              </a:rPr>
              <a:t>控制环境开放化</a:t>
            </a:r>
            <a:r>
              <a:rPr lang="zh-CN" altLang="en-US" sz="1350" dirty="0">
                <a:solidFill>
                  <a:srgbClr val="000000"/>
                </a:solidFill>
                <a:ea typeface="KaiTi" panose="02010609060101010101" pitchFamily="49" charset="-122"/>
              </a:rPr>
              <a:t>使外部互联网威胁渗透到工厂控制环境</a:t>
            </a:r>
          </a:p>
        </p:txBody>
      </p:sp>
      <p:sp>
        <p:nvSpPr>
          <p:cNvPr id="73" name="矩形 246"/>
          <p:cNvSpPr>
            <a:spLocks noChangeArrowheads="1"/>
          </p:cNvSpPr>
          <p:nvPr/>
        </p:nvSpPr>
        <p:spPr bwMode="auto">
          <a:xfrm>
            <a:off x="6527008" y="3618297"/>
            <a:ext cx="1289447"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zh-CN" altLang="en-US" sz="1350">
                <a:solidFill>
                  <a:srgbClr val="C00000"/>
                </a:solidFill>
                <a:ea typeface="KaiTi" panose="02010609060101010101" pitchFamily="49" charset="-122"/>
              </a:rPr>
              <a:t>设备智能化</a:t>
            </a:r>
            <a:r>
              <a:rPr lang="zh-CN" altLang="en-US" sz="1350">
                <a:solidFill>
                  <a:srgbClr val="000000"/>
                </a:solidFill>
                <a:ea typeface="KaiTi" panose="02010609060101010101" pitchFamily="49" charset="-122"/>
              </a:rPr>
              <a:t>使生产装备和产品直接暴露在网络攻击之下</a:t>
            </a:r>
          </a:p>
        </p:txBody>
      </p:sp>
      <p:cxnSp>
        <p:nvCxnSpPr>
          <p:cNvPr id="74" name="直接连接符 168"/>
          <p:cNvCxnSpPr>
            <a:cxnSpLocks noChangeShapeType="1"/>
          </p:cNvCxnSpPr>
          <p:nvPr/>
        </p:nvCxnSpPr>
        <p:spPr bwMode="auto">
          <a:xfrm flipV="1">
            <a:off x="2681288" y="1996665"/>
            <a:ext cx="0" cy="837009"/>
          </a:xfrm>
          <a:prstGeom prst="line">
            <a:avLst/>
          </a:prstGeom>
          <a:noFill/>
          <a:ln w="9525" algn="ctr">
            <a:solidFill>
              <a:srgbClr val="376092"/>
            </a:solidFill>
            <a:round/>
            <a:headEnd/>
            <a:tailEnd/>
          </a:ln>
          <a:extLst>
            <a:ext uri="{909E8E84-426E-40DD-AFC4-6F175D3DCCD1}">
              <a14:hiddenFill xmlns:a14="http://schemas.microsoft.com/office/drawing/2010/main" xmlns="">
                <a:noFill/>
              </a14:hiddenFill>
            </a:ext>
          </a:extLst>
        </p:spPr>
      </p:cxnSp>
      <p:cxnSp>
        <p:nvCxnSpPr>
          <p:cNvPr id="75" name="直接连接符 169"/>
          <p:cNvCxnSpPr>
            <a:cxnSpLocks noChangeShapeType="1"/>
          </p:cNvCxnSpPr>
          <p:nvPr/>
        </p:nvCxnSpPr>
        <p:spPr bwMode="auto">
          <a:xfrm flipV="1">
            <a:off x="2670572" y="3817132"/>
            <a:ext cx="0" cy="756047"/>
          </a:xfrm>
          <a:prstGeom prst="line">
            <a:avLst/>
          </a:prstGeom>
          <a:noFill/>
          <a:ln w="9525" algn="ctr">
            <a:solidFill>
              <a:srgbClr val="376092"/>
            </a:solidFill>
            <a:round/>
            <a:headEnd/>
            <a:tailEnd/>
          </a:ln>
          <a:extLst>
            <a:ext uri="{909E8E84-426E-40DD-AFC4-6F175D3DCCD1}">
              <a14:hiddenFill xmlns:a14="http://schemas.microsoft.com/office/drawing/2010/main" xmlns="">
                <a:noFill/>
              </a14:hiddenFill>
            </a:ext>
          </a:extLst>
        </p:spPr>
      </p:cxnSp>
      <p:sp>
        <p:nvSpPr>
          <p:cNvPr id="76" name="矩形 174"/>
          <p:cNvSpPr>
            <a:spLocks noChangeArrowheads="1"/>
          </p:cNvSpPr>
          <p:nvPr/>
        </p:nvSpPr>
        <p:spPr bwMode="auto">
          <a:xfrm>
            <a:off x="1114425" y="2828912"/>
            <a:ext cx="364202"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en-US" altLang="zh-CN" sz="3000" dirty="0">
                <a:solidFill>
                  <a:srgbClr val="215968"/>
                </a:solidFill>
                <a:latin typeface="Harlow Solid Italic" panose="04030604020F02020D02" pitchFamily="82" charset="0"/>
              </a:rPr>
              <a:t>1</a:t>
            </a:r>
            <a:endParaRPr lang="zh-CN" altLang="en-US" sz="3000" dirty="0">
              <a:solidFill>
                <a:srgbClr val="215968"/>
              </a:solidFill>
              <a:latin typeface="Harlow Solid Italic" panose="04030604020F02020D02" pitchFamily="82" charset="0"/>
              <a:ea typeface="楷体_GB2312" panose="02010609030101010101" pitchFamily="49" charset="-122"/>
            </a:endParaRPr>
          </a:p>
        </p:txBody>
      </p:sp>
      <p:sp>
        <p:nvSpPr>
          <p:cNvPr id="77" name="矩形 175"/>
          <p:cNvSpPr>
            <a:spLocks noChangeArrowheads="1"/>
          </p:cNvSpPr>
          <p:nvPr/>
        </p:nvSpPr>
        <p:spPr bwMode="auto">
          <a:xfrm>
            <a:off x="1101328" y="4427922"/>
            <a:ext cx="364202"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en-US" altLang="zh-CN" sz="3000">
                <a:solidFill>
                  <a:srgbClr val="215968"/>
                </a:solidFill>
                <a:latin typeface="Harlow Solid Italic" panose="04030604020F02020D02" pitchFamily="82" charset="0"/>
              </a:rPr>
              <a:t>3</a:t>
            </a:r>
            <a:endParaRPr lang="zh-CN" altLang="en-US" sz="3000">
              <a:solidFill>
                <a:srgbClr val="215968"/>
              </a:solidFill>
              <a:latin typeface="Harlow Solid Italic" panose="04030604020F02020D02" pitchFamily="82" charset="0"/>
              <a:ea typeface="楷体_GB2312" panose="02010609030101010101" pitchFamily="49" charset="-122"/>
            </a:endParaRPr>
          </a:p>
        </p:txBody>
      </p:sp>
      <p:sp>
        <p:nvSpPr>
          <p:cNvPr id="78" name="矩形 61"/>
          <p:cNvSpPr>
            <a:spLocks noChangeArrowheads="1"/>
          </p:cNvSpPr>
          <p:nvPr/>
        </p:nvSpPr>
        <p:spPr bwMode="auto">
          <a:xfrm>
            <a:off x="1462089" y="4550555"/>
            <a:ext cx="1094185" cy="285750"/>
          </a:xfrm>
          <a:prstGeom prst="rect">
            <a:avLst/>
          </a:prstGeom>
          <a:solidFill>
            <a:srgbClr val="774013"/>
          </a:solidFill>
          <a:ln w="25400" cap="flat" cmpd="sng" algn="ctr">
            <a:noFill/>
            <a:prstDash val="solid"/>
          </a:ln>
          <a:effectLst/>
        </p:spPr>
        <p:txBody>
          <a:bodyPr anchor="ctr"/>
          <a:lstStyle>
            <a:lvl1pPr>
              <a:spcBef>
                <a:spcPct val="20000"/>
              </a:spcBef>
              <a:buChar char="•"/>
              <a:defRPr sz="2800" b="1">
                <a:solidFill>
                  <a:schemeClr val="tx1"/>
                </a:solidFill>
                <a:latin typeface="微软雅黑" charset="0"/>
                <a:ea typeface="微软雅黑" charset="0"/>
              </a:defRPr>
            </a:lvl1pPr>
            <a:lvl2pPr marL="742950" indent="-285750">
              <a:spcBef>
                <a:spcPct val="20000"/>
              </a:spcBef>
              <a:buChar char="–"/>
              <a:defRPr sz="2400" b="1">
                <a:solidFill>
                  <a:schemeClr val="tx1"/>
                </a:solidFill>
                <a:latin typeface="微软雅黑" charset="0"/>
                <a:ea typeface="微软雅黑" charset="0"/>
              </a:defRPr>
            </a:lvl2pPr>
            <a:lvl3pPr marL="1143000" indent="-228600">
              <a:spcBef>
                <a:spcPct val="20000"/>
              </a:spcBef>
              <a:buChar char="•"/>
              <a:defRPr sz="2000" b="1">
                <a:solidFill>
                  <a:schemeClr val="tx1"/>
                </a:solidFill>
                <a:latin typeface="微软雅黑" charset="0"/>
                <a:ea typeface="微软雅黑" charset="0"/>
              </a:defRPr>
            </a:lvl3pPr>
            <a:lvl4pPr marL="1600200" indent="-228600">
              <a:spcBef>
                <a:spcPct val="20000"/>
              </a:spcBef>
              <a:buChar char="–"/>
              <a:defRPr sz="2000" b="1">
                <a:solidFill>
                  <a:schemeClr val="tx1"/>
                </a:solidFill>
                <a:latin typeface="微软雅黑" charset="0"/>
                <a:ea typeface="微软雅黑" charset="0"/>
              </a:defRPr>
            </a:lvl4pPr>
            <a:lvl5pPr marL="2057400" indent="-228600">
              <a:spcBef>
                <a:spcPct val="20000"/>
              </a:spcBef>
              <a:buChar char="»"/>
              <a:defRPr sz="2000" b="1">
                <a:solidFill>
                  <a:schemeClr val="tx1"/>
                </a:solidFill>
                <a:latin typeface="微软雅黑" charset="0"/>
                <a:ea typeface="微软雅黑" charset="0"/>
              </a:defRPr>
            </a:lvl5pPr>
            <a:lvl6pPr marL="2514600" indent="-228600" eaLnBrk="0" fontAlgn="base" hangingPunct="0">
              <a:spcBef>
                <a:spcPct val="20000"/>
              </a:spcBef>
              <a:spcAft>
                <a:spcPct val="0"/>
              </a:spcAft>
              <a:buChar char="»"/>
              <a:defRPr sz="2000" b="1">
                <a:solidFill>
                  <a:schemeClr val="tx1"/>
                </a:solidFill>
                <a:latin typeface="微软雅黑" charset="0"/>
                <a:ea typeface="微软雅黑" charset="0"/>
              </a:defRPr>
            </a:lvl6pPr>
            <a:lvl7pPr marL="2971800" indent="-228600" eaLnBrk="0" fontAlgn="base" hangingPunct="0">
              <a:spcBef>
                <a:spcPct val="20000"/>
              </a:spcBef>
              <a:spcAft>
                <a:spcPct val="0"/>
              </a:spcAft>
              <a:buChar char="»"/>
              <a:defRPr sz="2000" b="1">
                <a:solidFill>
                  <a:schemeClr val="tx1"/>
                </a:solidFill>
                <a:latin typeface="微软雅黑" charset="0"/>
                <a:ea typeface="微软雅黑" charset="0"/>
              </a:defRPr>
            </a:lvl7pPr>
            <a:lvl8pPr marL="3429000" indent="-228600" eaLnBrk="0" fontAlgn="base" hangingPunct="0">
              <a:spcBef>
                <a:spcPct val="20000"/>
              </a:spcBef>
              <a:spcAft>
                <a:spcPct val="0"/>
              </a:spcAft>
              <a:buChar char="»"/>
              <a:defRPr sz="2000" b="1">
                <a:solidFill>
                  <a:schemeClr val="tx1"/>
                </a:solidFill>
                <a:latin typeface="微软雅黑" charset="0"/>
                <a:ea typeface="微软雅黑" charset="0"/>
              </a:defRPr>
            </a:lvl8pPr>
            <a:lvl9pPr marL="3886200" indent="-228600" eaLnBrk="0" fontAlgn="base" hangingPunct="0">
              <a:spcBef>
                <a:spcPct val="20000"/>
              </a:spcBef>
              <a:spcAft>
                <a:spcPct val="0"/>
              </a:spcAft>
              <a:buChar char="»"/>
              <a:defRPr sz="2000" b="1">
                <a:solidFill>
                  <a:schemeClr val="tx1"/>
                </a:solidFill>
                <a:latin typeface="微软雅黑" charset="0"/>
                <a:ea typeface="微软雅黑" charset="0"/>
              </a:defRPr>
            </a:lvl9pPr>
          </a:lstStyle>
          <a:p>
            <a:pPr algn="ctr" eaLnBrk="1" hangingPunct="1">
              <a:spcBef>
                <a:spcPct val="0"/>
              </a:spcBef>
              <a:buFontTx/>
              <a:buNone/>
              <a:defRPr/>
            </a:pPr>
            <a:r>
              <a:rPr lang="zh-CN" altLang="en-US" sz="1350" kern="0" dirty="0">
                <a:solidFill>
                  <a:schemeClr val="bg1"/>
                </a:solidFill>
                <a:latin typeface="黑体" panose="02010609060101010101" pitchFamily="49" charset="-122"/>
                <a:ea typeface="黑体" panose="02010609060101010101" pitchFamily="49" charset="-122"/>
              </a:rPr>
              <a:t>网络安全</a:t>
            </a:r>
          </a:p>
        </p:txBody>
      </p:sp>
      <p:sp>
        <p:nvSpPr>
          <p:cNvPr id="79" name="矩形 177"/>
          <p:cNvSpPr>
            <a:spLocks noChangeArrowheads="1"/>
          </p:cNvSpPr>
          <p:nvPr/>
        </p:nvSpPr>
        <p:spPr bwMode="auto">
          <a:xfrm>
            <a:off x="6319837" y="2828912"/>
            <a:ext cx="364202"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en-US" altLang="zh-CN" sz="3000">
                <a:solidFill>
                  <a:srgbClr val="215968"/>
                </a:solidFill>
                <a:latin typeface="Harlow Solid Italic" panose="04030604020F02020D02" pitchFamily="82" charset="0"/>
              </a:rPr>
              <a:t>2</a:t>
            </a:r>
            <a:endParaRPr lang="zh-CN" altLang="en-US" sz="3000">
              <a:solidFill>
                <a:srgbClr val="215968"/>
              </a:solidFill>
              <a:latin typeface="Harlow Solid Italic" panose="04030604020F02020D02" pitchFamily="82" charset="0"/>
              <a:ea typeface="楷体_GB2312" panose="02010609030101010101" pitchFamily="49" charset="-122"/>
            </a:endParaRPr>
          </a:p>
        </p:txBody>
      </p:sp>
      <p:sp>
        <p:nvSpPr>
          <p:cNvPr id="80" name="矩形 61"/>
          <p:cNvSpPr>
            <a:spLocks noChangeArrowheads="1"/>
          </p:cNvSpPr>
          <p:nvPr/>
        </p:nvSpPr>
        <p:spPr bwMode="auto">
          <a:xfrm>
            <a:off x="6680597" y="2952738"/>
            <a:ext cx="1094184" cy="284560"/>
          </a:xfrm>
          <a:prstGeom prst="rect">
            <a:avLst/>
          </a:prstGeom>
          <a:solidFill>
            <a:srgbClr val="774013"/>
          </a:solidFill>
          <a:ln w="25400" cap="flat" cmpd="sng" algn="ctr">
            <a:noFill/>
            <a:prstDash val="solid"/>
          </a:ln>
          <a:effectLst/>
        </p:spPr>
        <p:txBody>
          <a:bodyPr anchor="ctr"/>
          <a:lstStyle>
            <a:lvl1pPr>
              <a:spcBef>
                <a:spcPct val="20000"/>
              </a:spcBef>
              <a:buChar char="•"/>
              <a:defRPr sz="2800" b="1">
                <a:solidFill>
                  <a:schemeClr val="tx1"/>
                </a:solidFill>
                <a:latin typeface="微软雅黑" charset="0"/>
                <a:ea typeface="微软雅黑" charset="0"/>
              </a:defRPr>
            </a:lvl1pPr>
            <a:lvl2pPr marL="742950" indent="-285750">
              <a:spcBef>
                <a:spcPct val="20000"/>
              </a:spcBef>
              <a:buChar char="–"/>
              <a:defRPr sz="2400" b="1">
                <a:solidFill>
                  <a:schemeClr val="tx1"/>
                </a:solidFill>
                <a:latin typeface="微软雅黑" charset="0"/>
                <a:ea typeface="微软雅黑" charset="0"/>
              </a:defRPr>
            </a:lvl2pPr>
            <a:lvl3pPr marL="1143000" indent="-228600">
              <a:spcBef>
                <a:spcPct val="20000"/>
              </a:spcBef>
              <a:buChar char="•"/>
              <a:defRPr sz="2000" b="1">
                <a:solidFill>
                  <a:schemeClr val="tx1"/>
                </a:solidFill>
                <a:latin typeface="微软雅黑" charset="0"/>
                <a:ea typeface="微软雅黑" charset="0"/>
              </a:defRPr>
            </a:lvl3pPr>
            <a:lvl4pPr marL="1600200" indent="-228600">
              <a:spcBef>
                <a:spcPct val="20000"/>
              </a:spcBef>
              <a:buChar char="–"/>
              <a:defRPr sz="2000" b="1">
                <a:solidFill>
                  <a:schemeClr val="tx1"/>
                </a:solidFill>
                <a:latin typeface="微软雅黑" charset="0"/>
                <a:ea typeface="微软雅黑" charset="0"/>
              </a:defRPr>
            </a:lvl4pPr>
            <a:lvl5pPr marL="2057400" indent="-228600">
              <a:spcBef>
                <a:spcPct val="20000"/>
              </a:spcBef>
              <a:buChar char="»"/>
              <a:defRPr sz="2000" b="1">
                <a:solidFill>
                  <a:schemeClr val="tx1"/>
                </a:solidFill>
                <a:latin typeface="微软雅黑" charset="0"/>
                <a:ea typeface="微软雅黑" charset="0"/>
              </a:defRPr>
            </a:lvl5pPr>
            <a:lvl6pPr marL="2514600" indent="-228600" eaLnBrk="0" fontAlgn="base" hangingPunct="0">
              <a:spcBef>
                <a:spcPct val="20000"/>
              </a:spcBef>
              <a:spcAft>
                <a:spcPct val="0"/>
              </a:spcAft>
              <a:buChar char="»"/>
              <a:defRPr sz="2000" b="1">
                <a:solidFill>
                  <a:schemeClr val="tx1"/>
                </a:solidFill>
                <a:latin typeface="微软雅黑" charset="0"/>
                <a:ea typeface="微软雅黑" charset="0"/>
              </a:defRPr>
            </a:lvl6pPr>
            <a:lvl7pPr marL="2971800" indent="-228600" eaLnBrk="0" fontAlgn="base" hangingPunct="0">
              <a:spcBef>
                <a:spcPct val="20000"/>
              </a:spcBef>
              <a:spcAft>
                <a:spcPct val="0"/>
              </a:spcAft>
              <a:buChar char="»"/>
              <a:defRPr sz="2000" b="1">
                <a:solidFill>
                  <a:schemeClr val="tx1"/>
                </a:solidFill>
                <a:latin typeface="微软雅黑" charset="0"/>
                <a:ea typeface="微软雅黑" charset="0"/>
              </a:defRPr>
            </a:lvl7pPr>
            <a:lvl8pPr marL="3429000" indent="-228600" eaLnBrk="0" fontAlgn="base" hangingPunct="0">
              <a:spcBef>
                <a:spcPct val="20000"/>
              </a:spcBef>
              <a:spcAft>
                <a:spcPct val="0"/>
              </a:spcAft>
              <a:buChar char="»"/>
              <a:defRPr sz="2000" b="1">
                <a:solidFill>
                  <a:schemeClr val="tx1"/>
                </a:solidFill>
                <a:latin typeface="微软雅黑" charset="0"/>
                <a:ea typeface="微软雅黑" charset="0"/>
              </a:defRPr>
            </a:lvl8pPr>
            <a:lvl9pPr marL="3886200" indent="-228600" eaLnBrk="0" fontAlgn="base" hangingPunct="0">
              <a:spcBef>
                <a:spcPct val="20000"/>
              </a:spcBef>
              <a:spcAft>
                <a:spcPct val="0"/>
              </a:spcAft>
              <a:buChar char="»"/>
              <a:defRPr sz="2000" b="1">
                <a:solidFill>
                  <a:schemeClr val="tx1"/>
                </a:solidFill>
                <a:latin typeface="微软雅黑" charset="0"/>
                <a:ea typeface="微软雅黑" charset="0"/>
              </a:defRPr>
            </a:lvl9pPr>
          </a:lstStyle>
          <a:p>
            <a:pPr algn="ctr" eaLnBrk="1" hangingPunct="1">
              <a:spcBef>
                <a:spcPct val="0"/>
              </a:spcBef>
              <a:buFontTx/>
              <a:buNone/>
              <a:defRPr/>
            </a:pPr>
            <a:r>
              <a:rPr lang="zh-CN" altLang="en-US" sz="1350" kern="0" dirty="0">
                <a:solidFill>
                  <a:schemeClr val="bg1"/>
                </a:solidFill>
                <a:latin typeface="黑体" panose="02010609060101010101" pitchFamily="49" charset="-122"/>
                <a:ea typeface="黑体" panose="02010609060101010101" pitchFamily="49" charset="-122"/>
              </a:rPr>
              <a:t>数据安全</a:t>
            </a:r>
          </a:p>
        </p:txBody>
      </p:sp>
      <p:sp>
        <p:nvSpPr>
          <p:cNvPr id="81" name="矩形 179"/>
          <p:cNvSpPr>
            <a:spLocks noChangeArrowheads="1"/>
          </p:cNvSpPr>
          <p:nvPr/>
        </p:nvSpPr>
        <p:spPr bwMode="auto">
          <a:xfrm>
            <a:off x="6313885" y="4427922"/>
            <a:ext cx="364202"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None/>
            </a:pPr>
            <a:r>
              <a:rPr lang="en-US" altLang="zh-CN" sz="3000">
                <a:solidFill>
                  <a:srgbClr val="215968"/>
                </a:solidFill>
                <a:latin typeface="Harlow Solid Italic" panose="04030604020F02020D02" pitchFamily="82" charset="0"/>
              </a:rPr>
              <a:t>4</a:t>
            </a:r>
            <a:endParaRPr lang="zh-CN" altLang="en-US" sz="3000">
              <a:solidFill>
                <a:srgbClr val="215968"/>
              </a:solidFill>
              <a:latin typeface="Harlow Solid Italic" panose="04030604020F02020D02" pitchFamily="82" charset="0"/>
              <a:ea typeface="楷体_GB2312" panose="02010609030101010101" pitchFamily="49" charset="-122"/>
            </a:endParaRPr>
          </a:p>
        </p:txBody>
      </p:sp>
      <p:sp>
        <p:nvSpPr>
          <p:cNvPr id="82" name="矩形 61"/>
          <p:cNvSpPr>
            <a:spLocks noChangeArrowheads="1"/>
          </p:cNvSpPr>
          <p:nvPr/>
        </p:nvSpPr>
        <p:spPr bwMode="auto">
          <a:xfrm>
            <a:off x="6674645" y="4550555"/>
            <a:ext cx="1092994" cy="285750"/>
          </a:xfrm>
          <a:prstGeom prst="rect">
            <a:avLst/>
          </a:prstGeom>
          <a:solidFill>
            <a:srgbClr val="774013"/>
          </a:solidFill>
          <a:ln w="25400" cap="flat" cmpd="sng" algn="ctr">
            <a:noFill/>
            <a:prstDash val="solid"/>
          </a:ln>
          <a:effectLst/>
        </p:spPr>
        <p:txBody>
          <a:bodyPr anchor="ctr"/>
          <a:lstStyle>
            <a:lvl1pPr>
              <a:spcBef>
                <a:spcPct val="20000"/>
              </a:spcBef>
              <a:buChar char="•"/>
              <a:defRPr sz="2800" b="1">
                <a:solidFill>
                  <a:schemeClr val="tx1"/>
                </a:solidFill>
                <a:latin typeface="微软雅黑" charset="0"/>
                <a:ea typeface="微软雅黑" charset="0"/>
              </a:defRPr>
            </a:lvl1pPr>
            <a:lvl2pPr marL="742950" indent="-285750">
              <a:spcBef>
                <a:spcPct val="20000"/>
              </a:spcBef>
              <a:buChar char="–"/>
              <a:defRPr sz="2400" b="1">
                <a:solidFill>
                  <a:schemeClr val="tx1"/>
                </a:solidFill>
                <a:latin typeface="微软雅黑" charset="0"/>
                <a:ea typeface="微软雅黑" charset="0"/>
              </a:defRPr>
            </a:lvl2pPr>
            <a:lvl3pPr marL="1143000" indent="-228600">
              <a:spcBef>
                <a:spcPct val="20000"/>
              </a:spcBef>
              <a:buChar char="•"/>
              <a:defRPr sz="2000" b="1">
                <a:solidFill>
                  <a:schemeClr val="tx1"/>
                </a:solidFill>
                <a:latin typeface="微软雅黑" charset="0"/>
                <a:ea typeface="微软雅黑" charset="0"/>
              </a:defRPr>
            </a:lvl3pPr>
            <a:lvl4pPr marL="1600200" indent="-228600">
              <a:spcBef>
                <a:spcPct val="20000"/>
              </a:spcBef>
              <a:buChar char="–"/>
              <a:defRPr sz="2000" b="1">
                <a:solidFill>
                  <a:schemeClr val="tx1"/>
                </a:solidFill>
                <a:latin typeface="微软雅黑" charset="0"/>
                <a:ea typeface="微软雅黑" charset="0"/>
              </a:defRPr>
            </a:lvl4pPr>
            <a:lvl5pPr marL="2057400" indent="-228600">
              <a:spcBef>
                <a:spcPct val="20000"/>
              </a:spcBef>
              <a:buChar char="»"/>
              <a:defRPr sz="2000" b="1">
                <a:solidFill>
                  <a:schemeClr val="tx1"/>
                </a:solidFill>
                <a:latin typeface="微软雅黑" charset="0"/>
                <a:ea typeface="微软雅黑" charset="0"/>
              </a:defRPr>
            </a:lvl5pPr>
            <a:lvl6pPr marL="2514600" indent="-228600" eaLnBrk="0" fontAlgn="base" hangingPunct="0">
              <a:spcBef>
                <a:spcPct val="20000"/>
              </a:spcBef>
              <a:spcAft>
                <a:spcPct val="0"/>
              </a:spcAft>
              <a:buChar char="»"/>
              <a:defRPr sz="2000" b="1">
                <a:solidFill>
                  <a:schemeClr val="tx1"/>
                </a:solidFill>
                <a:latin typeface="微软雅黑" charset="0"/>
                <a:ea typeface="微软雅黑" charset="0"/>
              </a:defRPr>
            </a:lvl6pPr>
            <a:lvl7pPr marL="2971800" indent="-228600" eaLnBrk="0" fontAlgn="base" hangingPunct="0">
              <a:spcBef>
                <a:spcPct val="20000"/>
              </a:spcBef>
              <a:spcAft>
                <a:spcPct val="0"/>
              </a:spcAft>
              <a:buChar char="»"/>
              <a:defRPr sz="2000" b="1">
                <a:solidFill>
                  <a:schemeClr val="tx1"/>
                </a:solidFill>
                <a:latin typeface="微软雅黑" charset="0"/>
                <a:ea typeface="微软雅黑" charset="0"/>
              </a:defRPr>
            </a:lvl7pPr>
            <a:lvl8pPr marL="3429000" indent="-228600" eaLnBrk="0" fontAlgn="base" hangingPunct="0">
              <a:spcBef>
                <a:spcPct val="20000"/>
              </a:spcBef>
              <a:spcAft>
                <a:spcPct val="0"/>
              </a:spcAft>
              <a:buChar char="»"/>
              <a:defRPr sz="2000" b="1">
                <a:solidFill>
                  <a:schemeClr val="tx1"/>
                </a:solidFill>
                <a:latin typeface="微软雅黑" charset="0"/>
                <a:ea typeface="微软雅黑" charset="0"/>
              </a:defRPr>
            </a:lvl8pPr>
            <a:lvl9pPr marL="3886200" indent="-228600" eaLnBrk="0" fontAlgn="base" hangingPunct="0">
              <a:spcBef>
                <a:spcPct val="20000"/>
              </a:spcBef>
              <a:spcAft>
                <a:spcPct val="0"/>
              </a:spcAft>
              <a:buChar char="»"/>
              <a:defRPr sz="2000" b="1">
                <a:solidFill>
                  <a:schemeClr val="tx1"/>
                </a:solidFill>
                <a:latin typeface="微软雅黑" charset="0"/>
                <a:ea typeface="微软雅黑" charset="0"/>
              </a:defRPr>
            </a:lvl9pPr>
          </a:lstStyle>
          <a:p>
            <a:pPr algn="ctr" eaLnBrk="1" hangingPunct="1">
              <a:spcBef>
                <a:spcPct val="0"/>
              </a:spcBef>
              <a:buFontTx/>
              <a:buNone/>
              <a:defRPr/>
            </a:pPr>
            <a:r>
              <a:rPr lang="zh-CN" altLang="en-US" sz="1350" kern="0" dirty="0">
                <a:solidFill>
                  <a:schemeClr val="bg1"/>
                </a:solidFill>
                <a:latin typeface="黑体" panose="02010609060101010101" pitchFamily="49" charset="-122"/>
                <a:ea typeface="黑体" panose="02010609060101010101" pitchFamily="49" charset="-122"/>
              </a:rPr>
              <a:t>设备安全</a:t>
            </a:r>
          </a:p>
        </p:txBody>
      </p:sp>
      <p:sp>
        <p:nvSpPr>
          <p:cNvPr id="83" name="矩形 82"/>
          <p:cNvSpPr/>
          <p:nvPr/>
        </p:nvSpPr>
        <p:spPr>
          <a:xfrm>
            <a:off x="1547749" y="4992999"/>
            <a:ext cx="5965855" cy="646331"/>
          </a:xfrm>
          <a:prstGeom prst="rect">
            <a:avLst/>
          </a:prstGeom>
          <a:solidFill>
            <a:srgbClr val="FFFF00"/>
          </a:solidFill>
          <a:ln w="15875">
            <a:solidFill>
              <a:schemeClr val="tx1"/>
            </a:solidFill>
            <a:miter lim="800000"/>
          </a:ln>
        </p:spPr>
        <p:txBody>
          <a:bodyPr wrap="square">
            <a:spAutoFit/>
          </a:bodyPr>
          <a:lstStyle/>
          <a:p>
            <a:pPr algn="ctr" eaLnBrk="0" hangingPunct="0"/>
            <a:r>
              <a:rPr lang="zh-CN" altLang="en-US" b="1" dirty="0">
                <a:latin typeface="黑体" panose="02010609060101010101" pitchFamily="49" charset="-122"/>
                <a:ea typeface="黑体" panose="02010609060101010101" pitchFamily="49" charset="-122"/>
              </a:rPr>
              <a:t>急需构建覆盖</a:t>
            </a:r>
            <a:r>
              <a:rPr lang="zh-CN" altLang="en-US" b="1" dirty="0">
                <a:solidFill>
                  <a:srgbClr val="FF0000"/>
                </a:solidFill>
                <a:latin typeface="黑体" panose="02010609060101010101" pitchFamily="49" charset="-122"/>
                <a:ea typeface="黑体" panose="02010609060101010101" pitchFamily="49" charset="-122"/>
              </a:rPr>
              <a:t>设备安全、网络安全、控制安全和数据安全</a:t>
            </a:r>
            <a:r>
              <a:rPr lang="zh-CN" altLang="en-US" b="1" dirty="0">
                <a:latin typeface="黑体" panose="02010609060101010101" pitchFamily="49" charset="-122"/>
                <a:ea typeface="黑体" panose="02010609060101010101" pitchFamily="49" charset="-122"/>
              </a:rPr>
              <a:t>的新型安全保障技术体系</a:t>
            </a:r>
          </a:p>
        </p:txBody>
      </p:sp>
    </p:spTree>
    <p:extLst>
      <p:ext uri="{BB962C8B-B14F-4D97-AF65-F5344CB8AC3E}">
        <p14:creationId xmlns:p14="http://schemas.microsoft.com/office/powerpoint/2010/main" xmlns="" val="341478731"/>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370" name="Rectangle 3"/>
          <p:cNvSpPr>
            <a:spLocks noChangeArrowheads="1"/>
          </p:cNvSpPr>
          <p:nvPr/>
        </p:nvSpPr>
        <p:spPr bwMode="auto">
          <a:xfrm>
            <a:off x="225425" y="838200"/>
            <a:ext cx="8594725"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marL="914400" indent="-914400" defTabSz="457200">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defTabSz="45720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defTabSz="4572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defTabSz="4572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defTabSz="4572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eaLnBrk="1" hangingPunct="1">
              <a:lnSpc>
                <a:spcPct val="120000"/>
              </a:lnSpc>
              <a:spcBef>
                <a:spcPct val="0"/>
              </a:spcBef>
              <a:buClr>
                <a:srgbClr val="FF0000"/>
              </a:buClr>
              <a:buSzPct val="120000"/>
              <a:buFont typeface="Wingdings" panose="05000000000000000000" pitchFamily="2" charset="2"/>
              <a:buNone/>
            </a:pPr>
            <a:r>
              <a:rPr lang="en-US" altLang="zh-CN" sz="3200">
                <a:solidFill>
                  <a:srgbClr val="000000"/>
                </a:solidFill>
              </a:rPr>
              <a:t>1</a:t>
            </a:r>
            <a:r>
              <a:rPr lang="zh-CN" altLang="en-US" sz="3200">
                <a:solidFill>
                  <a:srgbClr val="000000"/>
                </a:solidFill>
              </a:rPr>
              <a:t>）夯实自动控制和感知系统</a:t>
            </a:r>
            <a:endParaRPr lang="en-US" altLang="zh-CN" sz="3200">
              <a:solidFill>
                <a:srgbClr val="000000"/>
              </a:solidFill>
            </a:endParaRPr>
          </a:p>
        </p:txBody>
      </p:sp>
      <p:grpSp>
        <p:nvGrpSpPr>
          <p:cNvPr id="442371" name="그룹 1"/>
          <p:cNvGrpSpPr>
            <a:grpSpLocks/>
          </p:cNvGrpSpPr>
          <p:nvPr/>
        </p:nvGrpSpPr>
        <p:grpSpPr bwMode="auto">
          <a:xfrm>
            <a:off x="249238" y="1833563"/>
            <a:ext cx="8499475" cy="587375"/>
            <a:chOff x="-114801" y="1702767"/>
            <a:chExt cx="8499315" cy="793235"/>
          </a:xfrm>
        </p:grpSpPr>
        <p:sp>
          <p:nvSpPr>
            <p:cNvPr id="80" name="오각형 28"/>
            <p:cNvSpPr/>
            <p:nvPr/>
          </p:nvSpPr>
          <p:spPr>
            <a:xfrm>
              <a:off x="-16378" y="1797098"/>
              <a:ext cx="5648219" cy="578847"/>
            </a:xfrm>
            <a:prstGeom prst="homePlate">
              <a:avLst/>
            </a:prstGeom>
            <a:gradFill flip="none" rotWithShape="1">
              <a:gsLst>
                <a:gs pos="39000">
                  <a:srgbClr val="3B72AB"/>
                </a:gs>
                <a:gs pos="93000">
                  <a:srgbClr val="22548B"/>
                </a:gs>
              </a:gsLst>
              <a:lin ang="5400000" scaled="1"/>
              <a:tileRect/>
            </a:gradFill>
            <a:ln w="38100" cap="flat" cmpd="sng" algn="ctr">
              <a:noFill/>
              <a:prstDash val="solid"/>
            </a:ln>
            <a:effectLst/>
          </p:spPr>
          <p:txBody>
            <a:bodyPr anchor="ctr"/>
            <a:lstStyle/>
            <a:p>
              <a:pPr algn="ctr" eaLnBrk="1" fontAlgn="auto" latinLnBrk="1" hangingPunct="1">
                <a:spcBef>
                  <a:spcPts val="0"/>
                </a:spcBef>
                <a:spcAft>
                  <a:spcPts val="0"/>
                </a:spcAft>
                <a:defRPr/>
              </a:pPr>
              <a:endParaRPr lang="ko-KR" altLang="en-US" sz="1800" b="0" kern="0">
                <a:solidFill>
                  <a:prstClr val="white"/>
                </a:solidFill>
                <a:latin typeface="黑体" pitchFamily="49" charset="-122"/>
                <a:ea typeface="맑은 고딕" pitchFamily="34" charset="-127"/>
              </a:endParaRPr>
            </a:p>
          </p:txBody>
        </p:sp>
        <p:sp>
          <p:nvSpPr>
            <p:cNvPr id="81" name="갈매기형 수장 29"/>
            <p:cNvSpPr/>
            <p:nvPr/>
          </p:nvSpPr>
          <p:spPr>
            <a:xfrm>
              <a:off x="7395520" y="1797098"/>
              <a:ext cx="595302" cy="578847"/>
            </a:xfrm>
            <a:prstGeom prst="chevron">
              <a:avLst/>
            </a:prstGeom>
            <a:solidFill>
              <a:srgbClr val="683997"/>
            </a:solidFill>
            <a:ln w="38100" cap="flat" cmpd="sng" algn="ctr">
              <a:noFill/>
              <a:prstDash val="solid"/>
            </a:ln>
            <a:effectLst/>
          </p:spPr>
          <p:txBody>
            <a:bodyPr anchor="ctr"/>
            <a:lstStyle/>
            <a:p>
              <a:pPr algn="ctr" eaLnBrk="1" fontAlgn="auto" latinLnBrk="1" hangingPunct="1">
                <a:spcBef>
                  <a:spcPts val="0"/>
                </a:spcBef>
                <a:spcAft>
                  <a:spcPts val="0"/>
                </a:spcAft>
                <a:defRPr/>
              </a:pPr>
              <a:endParaRPr lang="ko-KR" altLang="en-US" sz="1800" b="0" kern="0">
                <a:solidFill>
                  <a:prstClr val="white"/>
                </a:solidFill>
                <a:latin typeface="黑体" pitchFamily="49" charset="-122"/>
                <a:ea typeface="맑은 고딕" pitchFamily="34" charset="-127"/>
              </a:endParaRPr>
            </a:p>
          </p:txBody>
        </p:sp>
        <p:sp>
          <p:nvSpPr>
            <p:cNvPr id="82" name="갈매기형 수장 30"/>
            <p:cNvSpPr/>
            <p:nvPr/>
          </p:nvSpPr>
          <p:spPr>
            <a:xfrm>
              <a:off x="7789212" y="1797098"/>
              <a:ext cx="595302" cy="578847"/>
            </a:xfrm>
            <a:prstGeom prst="chevron">
              <a:avLst/>
            </a:prstGeom>
            <a:solidFill>
              <a:srgbClr val="683997"/>
            </a:solidFill>
            <a:ln w="38100" cap="flat" cmpd="sng" algn="ctr">
              <a:noFill/>
              <a:prstDash val="solid"/>
            </a:ln>
            <a:effectLst/>
          </p:spPr>
          <p:txBody>
            <a:bodyPr anchor="ctr"/>
            <a:lstStyle/>
            <a:p>
              <a:pPr algn="ctr" eaLnBrk="1" fontAlgn="auto" latinLnBrk="1" hangingPunct="1">
                <a:spcBef>
                  <a:spcPts val="0"/>
                </a:spcBef>
                <a:spcAft>
                  <a:spcPts val="0"/>
                </a:spcAft>
                <a:defRPr/>
              </a:pPr>
              <a:endParaRPr lang="ko-KR" altLang="en-US" sz="1800" b="0" kern="0">
                <a:solidFill>
                  <a:prstClr val="white"/>
                </a:solidFill>
                <a:latin typeface="黑体" pitchFamily="49" charset="-122"/>
                <a:ea typeface="맑은 고딕" pitchFamily="34" charset="-127"/>
              </a:endParaRPr>
            </a:p>
          </p:txBody>
        </p:sp>
        <p:pic>
          <p:nvPicPr>
            <p:cNvPr id="442385" name="그림 31"/>
            <p:cNvPicPr>
              <a:picLocks noChangeAspect="1" noChangeArrowheads="1"/>
            </p:cNvPicPr>
            <p:nvPr/>
          </p:nvPicPr>
          <p:blipFill>
            <a:blip r:embed="rId3">
              <a:extLst>
                <a:ext uri="{28A0092B-C50C-407E-A947-70E740481C1C}">
                  <a14:useLocalDpi xmlns:a14="http://schemas.microsoft.com/office/drawing/2010/main" xmlns="" val="0"/>
                </a:ext>
              </a:extLst>
            </a:blip>
            <a:srcRect t="33841"/>
            <a:stretch>
              <a:fillRect/>
            </a:stretch>
          </p:blipFill>
          <p:spPr bwMode="auto">
            <a:xfrm rot="235509">
              <a:off x="-114801" y="1702767"/>
              <a:ext cx="2816142" cy="7932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4" name="타원 32"/>
            <p:cNvSpPr/>
            <p:nvPr/>
          </p:nvSpPr>
          <p:spPr>
            <a:xfrm>
              <a:off x="345565" y="1797098"/>
              <a:ext cx="4679862" cy="47165"/>
            </a:xfrm>
            <a:prstGeom prst="ellipse">
              <a:avLst/>
            </a:prstGeom>
            <a:gradFill flip="none" rotWithShape="1">
              <a:gsLst>
                <a:gs pos="0">
                  <a:sysClr val="window" lastClr="FFFFFF">
                    <a:alpha val="69000"/>
                  </a:sysClr>
                </a:gs>
                <a:gs pos="100000">
                  <a:sysClr val="window" lastClr="FFFFFF">
                    <a:alpha val="0"/>
                  </a:sysClr>
                </a:gs>
              </a:gsLst>
              <a:path path="shape">
                <a:fillToRect l="50000" t="50000" r="50000" b="50000"/>
              </a:path>
              <a:tileRect/>
            </a:gradFill>
            <a:ln w="25400" cap="flat" cmpd="sng" algn="ctr">
              <a:noFill/>
              <a:prstDash val="solid"/>
            </a:ln>
            <a:effectLst/>
          </p:spPr>
          <p:txBody>
            <a:bodyPr anchor="ctr"/>
            <a:lstStyle/>
            <a:p>
              <a:pPr algn="ctr" eaLnBrk="1" fontAlgn="auto" latinLnBrk="1" hangingPunct="1">
                <a:spcBef>
                  <a:spcPts val="0"/>
                </a:spcBef>
                <a:spcAft>
                  <a:spcPts val="0"/>
                </a:spcAft>
                <a:defRPr/>
              </a:pPr>
              <a:endParaRPr lang="ko-KR" altLang="en-US" sz="1800" b="0" kern="0">
                <a:solidFill>
                  <a:prstClr val="white"/>
                </a:solidFill>
                <a:latin typeface="黑体" pitchFamily="49" charset="-122"/>
                <a:ea typeface="맑은 고딕" pitchFamily="34" charset="-127"/>
              </a:endParaRPr>
            </a:p>
          </p:txBody>
        </p:sp>
        <p:sp>
          <p:nvSpPr>
            <p:cNvPr id="85" name="갈매기형 수장 37"/>
            <p:cNvSpPr/>
            <p:nvPr/>
          </p:nvSpPr>
          <p:spPr>
            <a:xfrm>
              <a:off x="5458806" y="1797098"/>
              <a:ext cx="2125623" cy="578847"/>
            </a:xfrm>
            <a:prstGeom prst="chevron">
              <a:avLst/>
            </a:prstGeom>
            <a:solidFill>
              <a:srgbClr val="683997"/>
            </a:solidFill>
            <a:ln w="38100" cap="flat" cmpd="sng" algn="ctr">
              <a:noFill/>
              <a:prstDash val="solid"/>
            </a:ln>
            <a:effectLst/>
          </p:spPr>
          <p:txBody>
            <a:bodyPr anchor="ctr"/>
            <a:lstStyle/>
            <a:p>
              <a:pPr algn="ctr" eaLnBrk="1" fontAlgn="auto" latinLnBrk="1" hangingPunct="1">
                <a:spcBef>
                  <a:spcPts val="0"/>
                </a:spcBef>
                <a:spcAft>
                  <a:spcPts val="0"/>
                </a:spcAft>
                <a:defRPr/>
              </a:pPr>
              <a:endParaRPr lang="ko-KR" altLang="en-US" sz="1800" b="0" kern="0">
                <a:solidFill>
                  <a:prstClr val="white"/>
                </a:solidFill>
                <a:latin typeface="黑体" pitchFamily="49" charset="-122"/>
                <a:ea typeface="맑은 고딕" pitchFamily="34" charset="-127"/>
              </a:endParaRPr>
            </a:p>
          </p:txBody>
        </p:sp>
        <p:sp>
          <p:nvSpPr>
            <p:cNvPr id="86" name="타원 46"/>
            <p:cNvSpPr/>
            <p:nvPr/>
          </p:nvSpPr>
          <p:spPr>
            <a:xfrm>
              <a:off x="5169887" y="1797098"/>
              <a:ext cx="2447879" cy="47165"/>
            </a:xfrm>
            <a:prstGeom prst="ellipse">
              <a:avLst/>
            </a:prstGeom>
            <a:gradFill flip="none" rotWithShape="1">
              <a:gsLst>
                <a:gs pos="0">
                  <a:sysClr val="window" lastClr="FFFFFF">
                    <a:alpha val="69000"/>
                  </a:sysClr>
                </a:gs>
                <a:gs pos="100000">
                  <a:sysClr val="window" lastClr="FFFFFF">
                    <a:alpha val="0"/>
                  </a:sysClr>
                </a:gs>
              </a:gsLst>
              <a:path path="shape">
                <a:fillToRect l="50000" t="50000" r="50000" b="50000"/>
              </a:path>
              <a:tileRect/>
            </a:gradFill>
            <a:ln w="25400" cap="flat" cmpd="sng" algn="ctr">
              <a:noFill/>
              <a:prstDash val="solid"/>
            </a:ln>
            <a:effectLst/>
          </p:spPr>
          <p:txBody>
            <a:bodyPr anchor="ctr"/>
            <a:lstStyle/>
            <a:p>
              <a:pPr algn="ctr" eaLnBrk="1" fontAlgn="auto" latinLnBrk="1" hangingPunct="1">
                <a:spcBef>
                  <a:spcPts val="0"/>
                </a:spcBef>
                <a:spcAft>
                  <a:spcPts val="0"/>
                </a:spcAft>
                <a:defRPr/>
              </a:pPr>
              <a:endParaRPr lang="ko-KR" altLang="en-US" sz="1800" b="0" kern="0">
                <a:solidFill>
                  <a:prstClr val="white"/>
                </a:solidFill>
                <a:latin typeface="黑体" pitchFamily="49" charset="-122"/>
                <a:ea typeface="맑은 고딕" pitchFamily="34" charset="-127"/>
              </a:endParaRPr>
            </a:p>
          </p:txBody>
        </p:sp>
        <p:pic>
          <p:nvPicPr>
            <p:cNvPr id="442389" name="그림 47"/>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0066" y="1842490"/>
              <a:ext cx="5405644" cy="2604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442372" name="TextBox 42"/>
          <p:cNvSpPr txBox="1">
            <a:spLocks noChangeArrowheads="1"/>
          </p:cNvSpPr>
          <p:nvPr/>
        </p:nvSpPr>
        <p:spPr bwMode="auto">
          <a:xfrm>
            <a:off x="709613" y="1919288"/>
            <a:ext cx="15589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a:spcBef>
                <a:spcPct val="0"/>
              </a:spcBef>
              <a:buFont typeface="Wingdings" panose="05000000000000000000" pitchFamily="2" charset="2"/>
              <a:buNone/>
            </a:pPr>
            <a:r>
              <a:rPr lang="zh-CN" altLang="en-US" sz="1800">
                <a:solidFill>
                  <a:srgbClr val="FFFFFF"/>
                </a:solidFill>
              </a:rPr>
              <a:t>核心元器件</a:t>
            </a:r>
            <a:endParaRPr lang="en-US" altLang="ko-KR" sz="1800">
              <a:solidFill>
                <a:srgbClr val="FFFFFF"/>
              </a:solidFill>
            </a:endParaRPr>
          </a:p>
        </p:txBody>
      </p:sp>
      <p:sp>
        <p:nvSpPr>
          <p:cNvPr id="442373" name="TextBox 44"/>
          <p:cNvSpPr txBox="1">
            <a:spLocks noChangeArrowheads="1"/>
          </p:cNvSpPr>
          <p:nvPr/>
        </p:nvSpPr>
        <p:spPr bwMode="auto">
          <a:xfrm>
            <a:off x="3067050" y="1919288"/>
            <a:ext cx="222567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latinLnBrk="1">
              <a:spcBef>
                <a:spcPct val="0"/>
              </a:spcBef>
              <a:buFont typeface="Wingdings" panose="05000000000000000000" pitchFamily="2" charset="2"/>
              <a:buNone/>
            </a:pPr>
            <a:r>
              <a:rPr lang="zh-CN" altLang="en-US" sz="1800">
                <a:solidFill>
                  <a:srgbClr val="FFFFFF"/>
                </a:solidFill>
              </a:rPr>
              <a:t>嵌入式</a:t>
            </a:r>
            <a:r>
              <a:rPr lang="en-US" altLang="zh-CN" sz="1800">
                <a:solidFill>
                  <a:srgbClr val="FFFFFF"/>
                </a:solidFill>
              </a:rPr>
              <a:t>/</a:t>
            </a:r>
            <a:r>
              <a:rPr lang="zh-CN" altLang="en-US" sz="1800">
                <a:solidFill>
                  <a:srgbClr val="FFFFFF"/>
                </a:solidFill>
              </a:rPr>
              <a:t>系统软件</a:t>
            </a:r>
            <a:endParaRPr lang="ko-KR" altLang="en-US" sz="1800">
              <a:solidFill>
                <a:srgbClr val="FFFFFF"/>
              </a:solidFill>
              <a:ea typeface="HY견고딕"/>
              <a:cs typeface="HY견고딕"/>
            </a:endParaRPr>
          </a:p>
        </p:txBody>
      </p:sp>
      <p:sp>
        <p:nvSpPr>
          <p:cNvPr id="442374" name="TextBox 45"/>
          <p:cNvSpPr txBox="1">
            <a:spLocks noChangeArrowheads="1"/>
          </p:cNvSpPr>
          <p:nvPr/>
        </p:nvSpPr>
        <p:spPr bwMode="auto">
          <a:xfrm>
            <a:off x="6026150" y="1919288"/>
            <a:ext cx="1697038"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latinLnBrk="1">
              <a:spcBef>
                <a:spcPct val="0"/>
              </a:spcBef>
              <a:buFont typeface="Wingdings" panose="05000000000000000000" pitchFamily="2" charset="2"/>
              <a:buNone/>
            </a:pPr>
            <a:r>
              <a:rPr lang="zh-CN" altLang="en-US" sz="1800">
                <a:solidFill>
                  <a:srgbClr val="FFFFFF"/>
                </a:solidFill>
              </a:rPr>
              <a:t>整机</a:t>
            </a:r>
            <a:r>
              <a:rPr lang="en-US" altLang="zh-CN" sz="1800">
                <a:solidFill>
                  <a:srgbClr val="FFFFFF"/>
                </a:solidFill>
              </a:rPr>
              <a:t>/</a:t>
            </a:r>
            <a:r>
              <a:rPr lang="zh-CN" altLang="en-US" sz="1800">
                <a:solidFill>
                  <a:srgbClr val="FFFFFF"/>
                </a:solidFill>
              </a:rPr>
              <a:t>系统集成</a:t>
            </a:r>
            <a:endParaRPr lang="ko-KR" altLang="en-US" sz="1800">
              <a:solidFill>
                <a:srgbClr val="FFFFFF"/>
              </a:solidFill>
              <a:ea typeface="HY견고딕"/>
              <a:cs typeface="HY견고딕"/>
            </a:endParaRPr>
          </a:p>
        </p:txBody>
      </p:sp>
      <p:pic>
        <p:nvPicPr>
          <p:cNvPr id="4" name="图片 3"/>
          <p:cNvPicPr>
            <a:picLocks noChangeAspect="1"/>
          </p:cNvPicPr>
          <p:nvPr/>
        </p:nvPicPr>
        <p:blipFill>
          <a:blip r:embed="rId5" cstate="print"/>
          <a:stretch>
            <a:fillRect/>
          </a:stretch>
        </p:blipFill>
        <p:spPr>
          <a:xfrm>
            <a:off x="350103" y="2588609"/>
            <a:ext cx="2565711" cy="1710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42376" name="矩形 27"/>
          <p:cNvSpPr>
            <a:spLocks noChangeArrowheads="1"/>
          </p:cNvSpPr>
          <p:nvPr/>
        </p:nvSpPr>
        <p:spPr bwMode="auto">
          <a:xfrm>
            <a:off x="192088" y="4508500"/>
            <a:ext cx="2928937" cy="190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11125" indent="-111125">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ts val="600"/>
              </a:spcBef>
              <a:buFont typeface="Wingdings" panose="05000000000000000000" pitchFamily="2" charset="2"/>
              <a:buChar char="•"/>
            </a:pPr>
            <a:r>
              <a:rPr lang="zh-CN" altLang="en-US" sz="1800">
                <a:solidFill>
                  <a:srgbClr val="000000"/>
                </a:solidFill>
              </a:rPr>
              <a:t>自动控制：</a:t>
            </a:r>
            <a:r>
              <a:rPr lang="zh-CN" altLang="en-US" sz="1800" b="0">
                <a:solidFill>
                  <a:srgbClr val="000000"/>
                </a:solidFill>
              </a:rPr>
              <a:t>处理芯片、运动控制、存储器等</a:t>
            </a:r>
            <a:endParaRPr lang="en-US" altLang="zh-CN" sz="1800" b="0">
              <a:solidFill>
                <a:srgbClr val="000000"/>
              </a:solidFill>
            </a:endParaRPr>
          </a:p>
          <a:p>
            <a:pPr>
              <a:spcBef>
                <a:spcPts val="600"/>
              </a:spcBef>
              <a:buFont typeface="Wingdings" panose="05000000000000000000" pitchFamily="2" charset="2"/>
              <a:buChar char="•"/>
            </a:pPr>
            <a:r>
              <a:rPr lang="zh-CN" altLang="en-US" sz="1800">
                <a:solidFill>
                  <a:srgbClr val="000000"/>
                </a:solidFill>
              </a:rPr>
              <a:t>传感器敏感芯片：</a:t>
            </a:r>
            <a:r>
              <a:rPr lang="zh-CN" altLang="en-US" sz="1800" b="0">
                <a:solidFill>
                  <a:srgbClr val="000000"/>
                </a:solidFill>
              </a:rPr>
              <a:t>力敏、热敏、光敏德国</a:t>
            </a:r>
            <a:endParaRPr lang="en-US" altLang="zh-CN" sz="1800" b="0">
              <a:solidFill>
                <a:srgbClr val="000000"/>
              </a:solidFill>
            </a:endParaRPr>
          </a:p>
          <a:p>
            <a:pPr>
              <a:spcBef>
                <a:spcPts val="600"/>
              </a:spcBef>
              <a:buFont typeface="Wingdings" panose="05000000000000000000" pitchFamily="2" charset="2"/>
              <a:buChar char="•"/>
            </a:pPr>
            <a:r>
              <a:rPr lang="zh-CN" altLang="en-US" sz="1800">
                <a:solidFill>
                  <a:srgbClr val="000000"/>
                </a:solidFill>
              </a:rPr>
              <a:t>传感器外围元件：</a:t>
            </a:r>
            <a:r>
              <a:rPr lang="zh-CN" altLang="en-US" sz="1800" b="0">
                <a:solidFill>
                  <a:srgbClr val="000000"/>
                </a:solidFill>
              </a:rPr>
              <a:t>通信处理芯片、存储器等</a:t>
            </a:r>
          </a:p>
        </p:txBody>
      </p:sp>
      <p:sp>
        <p:nvSpPr>
          <p:cNvPr id="442377" name="矩形 27"/>
          <p:cNvSpPr>
            <a:spLocks noChangeArrowheads="1"/>
          </p:cNvSpPr>
          <p:nvPr/>
        </p:nvSpPr>
        <p:spPr bwMode="auto">
          <a:xfrm>
            <a:off x="3171825" y="4511675"/>
            <a:ext cx="2436813" cy="1831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11125" indent="-111125">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ts val="600"/>
              </a:spcBef>
              <a:buFont typeface="Wingdings" panose="05000000000000000000" pitchFamily="2" charset="2"/>
              <a:buChar char="•"/>
            </a:pPr>
            <a:r>
              <a:rPr lang="zh-CN" altLang="en-US" sz="1800">
                <a:solidFill>
                  <a:srgbClr val="000000"/>
                </a:solidFill>
              </a:rPr>
              <a:t>系统软件：</a:t>
            </a:r>
            <a:r>
              <a:rPr lang="zh-CN" altLang="en-US" sz="1800" b="0">
                <a:solidFill>
                  <a:srgbClr val="000000"/>
                </a:solidFill>
              </a:rPr>
              <a:t>嵌入式操作系统、实时操作系统等</a:t>
            </a:r>
            <a:endParaRPr lang="en-US" altLang="zh-CN" sz="1800" b="0">
              <a:solidFill>
                <a:srgbClr val="000000"/>
              </a:solidFill>
            </a:endParaRPr>
          </a:p>
          <a:p>
            <a:pPr>
              <a:spcBef>
                <a:spcPts val="600"/>
              </a:spcBef>
              <a:buFont typeface="Wingdings" panose="05000000000000000000" pitchFamily="2" charset="2"/>
              <a:buChar char="•"/>
            </a:pPr>
            <a:r>
              <a:rPr lang="zh-CN" altLang="en-US" sz="1800">
                <a:solidFill>
                  <a:srgbClr val="000000"/>
                </a:solidFill>
              </a:rPr>
              <a:t>功能应用软件：</a:t>
            </a:r>
            <a:r>
              <a:rPr lang="zh-CN" altLang="en-US" sz="1800" b="0">
                <a:solidFill>
                  <a:srgbClr val="000000"/>
                </a:solidFill>
              </a:rPr>
              <a:t>监控组态、编程、运动控制、自校准、自补偿</a:t>
            </a:r>
            <a:endParaRPr lang="en-US" altLang="zh-CN" sz="1800" b="0">
              <a:solidFill>
                <a:srgbClr val="000000"/>
              </a:solidFill>
            </a:endParaRPr>
          </a:p>
        </p:txBody>
      </p:sp>
      <p:sp>
        <p:nvSpPr>
          <p:cNvPr id="442378" name="矩形 27"/>
          <p:cNvSpPr>
            <a:spLocks noChangeArrowheads="1"/>
          </p:cNvSpPr>
          <p:nvPr/>
        </p:nvSpPr>
        <p:spPr bwMode="auto">
          <a:xfrm>
            <a:off x="5822950" y="4538663"/>
            <a:ext cx="2928938" cy="15541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11125" indent="-111125">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ts val="600"/>
              </a:spcBef>
              <a:buFont typeface="Wingdings" panose="05000000000000000000" pitchFamily="2" charset="2"/>
              <a:buChar char="•"/>
            </a:pPr>
            <a:r>
              <a:rPr lang="zh-CN" altLang="en-US" sz="1800">
                <a:solidFill>
                  <a:srgbClr val="000000"/>
                </a:solidFill>
              </a:rPr>
              <a:t>工控系统：</a:t>
            </a:r>
            <a:r>
              <a:rPr lang="en-US" altLang="zh-CN" sz="1800" b="0">
                <a:solidFill>
                  <a:srgbClr val="000000"/>
                </a:solidFill>
              </a:rPr>
              <a:t>DCS</a:t>
            </a:r>
            <a:r>
              <a:rPr lang="zh-CN" altLang="en-US" sz="1800" b="0">
                <a:solidFill>
                  <a:srgbClr val="000000"/>
                </a:solidFill>
              </a:rPr>
              <a:t>、</a:t>
            </a:r>
            <a:r>
              <a:rPr lang="en-US" altLang="zh-CN" sz="1800" b="0">
                <a:solidFill>
                  <a:srgbClr val="000000"/>
                </a:solidFill>
              </a:rPr>
              <a:t>SCADA</a:t>
            </a:r>
            <a:r>
              <a:rPr lang="zh-CN" altLang="en-US" sz="1800" b="0">
                <a:solidFill>
                  <a:srgbClr val="000000"/>
                </a:solidFill>
              </a:rPr>
              <a:t>、</a:t>
            </a:r>
            <a:r>
              <a:rPr lang="en-US" altLang="zh-CN" sz="1800" b="0">
                <a:solidFill>
                  <a:srgbClr val="000000"/>
                </a:solidFill>
              </a:rPr>
              <a:t>IPC</a:t>
            </a:r>
            <a:r>
              <a:rPr lang="zh-CN" altLang="en-US" sz="1800" b="0">
                <a:solidFill>
                  <a:srgbClr val="000000"/>
                </a:solidFill>
              </a:rPr>
              <a:t>等</a:t>
            </a:r>
            <a:endParaRPr lang="en-US" altLang="zh-CN" sz="1800" b="0">
              <a:solidFill>
                <a:srgbClr val="000000"/>
              </a:solidFill>
            </a:endParaRPr>
          </a:p>
          <a:p>
            <a:pPr>
              <a:spcBef>
                <a:spcPts val="600"/>
              </a:spcBef>
              <a:buFont typeface="Wingdings" panose="05000000000000000000" pitchFamily="2" charset="2"/>
              <a:buChar char="•"/>
            </a:pPr>
            <a:r>
              <a:rPr lang="zh-CN" altLang="en-US" sz="1800">
                <a:solidFill>
                  <a:srgbClr val="000000"/>
                </a:solidFill>
              </a:rPr>
              <a:t>传感器</a:t>
            </a:r>
            <a:r>
              <a:rPr lang="en-US" altLang="zh-CN" sz="1800">
                <a:solidFill>
                  <a:srgbClr val="000000"/>
                </a:solidFill>
              </a:rPr>
              <a:t>/</a:t>
            </a:r>
            <a:r>
              <a:rPr lang="zh-CN" altLang="en-US" sz="1800">
                <a:solidFill>
                  <a:srgbClr val="000000"/>
                </a:solidFill>
              </a:rPr>
              <a:t>仪器仪表：</a:t>
            </a:r>
            <a:r>
              <a:rPr lang="zh-CN" altLang="en-US" sz="1800" b="0">
                <a:solidFill>
                  <a:srgbClr val="000000"/>
                </a:solidFill>
              </a:rPr>
              <a:t>流量</a:t>
            </a:r>
            <a:r>
              <a:rPr lang="en-US" altLang="zh-CN" sz="1800" b="0">
                <a:solidFill>
                  <a:srgbClr val="000000"/>
                </a:solidFill>
              </a:rPr>
              <a:t>/</a:t>
            </a:r>
            <a:r>
              <a:rPr lang="zh-CN" altLang="en-US" sz="1800" b="0">
                <a:solidFill>
                  <a:srgbClr val="000000"/>
                </a:solidFill>
              </a:rPr>
              <a:t>压力</a:t>
            </a:r>
            <a:r>
              <a:rPr lang="en-US" altLang="zh-CN" sz="1800" b="0">
                <a:solidFill>
                  <a:srgbClr val="000000"/>
                </a:solidFill>
              </a:rPr>
              <a:t>/</a:t>
            </a:r>
            <a:r>
              <a:rPr lang="zh-CN" altLang="en-US" sz="1800" b="0">
                <a:solidFill>
                  <a:srgbClr val="000000"/>
                </a:solidFill>
              </a:rPr>
              <a:t>温度传感器、流量计、液体</a:t>
            </a:r>
            <a:r>
              <a:rPr lang="en-US" altLang="zh-CN" sz="1800" b="0">
                <a:solidFill>
                  <a:srgbClr val="000000"/>
                </a:solidFill>
              </a:rPr>
              <a:t>/</a:t>
            </a:r>
            <a:r>
              <a:rPr lang="zh-CN" altLang="en-US" sz="1800" b="0">
                <a:solidFill>
                  <a:srgbClr val="000000"/>
                </a:solidFill>
              </a:rPr>
              <a:t>温度分析仪等</a:t>
            </a:r>
          </a:p>
        </p:txBody>
      </p:sp>
      <p:pic>
        <p:nvPicPr>
          <p:cNvPr id="6" name="图片 5"/>
          <p:cNvPicPr>
            <a:picLocks noChangeAspect="1"/>
          </p:cNvPicPr>
          <p:nvPr/>
        </p:nvPicPr>
        <p:blipFill>
          <a:blip r:embed="rId6" cstate="print"/>
          <a:stretch>
            <a:fillRect/>
          </a:stretch>
        </p:blipFill>
        <p:spPr>
          <a:xfrm>
            <a:off x="5993641" y="2550875"/>
            <a:ext cx="2624936" cy="1748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图片 6"/>
          <p:cNvPicPr>
            <a:picLocks noChangeAspect="1"/>
          </p:cNvPicPr>
          <p:nvPr/>
        </p:nvPicPr>
        <p:blipFill>
          <a:blip r:embed="rId7" cstate="print"/>
          <a:stretch>
            <a:fillRect/>
          </a:stretch>
        </p:blipFill>
        <p:spPr>
          <a:xfrm>
            <a:off x="3249224" y="2588609"/>
            <a:ext cx="2359085" cy="17115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42381" name="图片 6"/>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0" y="0"/>
            <a:ext cx="9144000" cy="59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9560319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4418" name="Rectangle 3"/>
          <p:cNvSpPr>
            <a:spLocks noChangeArrowheads="1"/>
          </p:cNvSpPr>
          <p:nvPr/>
        </p:nvSpPr>
        <p:spPr bwMode="auto">
          <a:xfrm>
            <a:off x="153988" y="688975"/>
            <a:ext cx="8594725"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a:spcBef>
                <a:spcPct val="0"/>
              </a:spcBef>
              <a:buClr>
                <a:srgbClr val="990033"/>
              </a:buClr>
              <a:buSzPct val="120000"/>
              <a:buFontTx/>
              <a:buNone/>
            </a:pPr>
            <a:r>
              <a:rPr lang="en-US" altLang="zh-CN" sz="3200">
                <a:solidFill>
                  <a:srgbClr val="000000"/>
                </a:solidFill>
              </a:rPr>
              <a:t>2</a:t>
            </a:r>
            <a:r>
              <a:rPr lang="zh-CN" altLang="en-US" sz="3200">
                <a:solidFill>
                  <a:srgbClr val="000000"/>
                </a:solidFill>
              </a:rPr>
              <a:t>）发展核心工业软件</a:t>
            </a:r>
            <a:endParaRPr lang="en-US" altLang="zh-CN" sz="3200">
              <a:solidFill>
                <a:srgbClr val="000000"/>
              </a:solidFill>
            </a:endParaRPr>
          </a:p>
        </p:txBody>
      </p:sp>
      <p:pic>
        <p:nvPicPr>
          <p:cNvPr id="444419" name="图片 3"/>
          <p:cNvPicPr>
            <a:picLocks noChangeAspect="1"/>
          </p:cNvPicPr>
          <p:nvPr/>
        </p:nvPicPr>
        <p:blipFill>
          <a:blip r:embed="rId3">
            <a:extLst>
              <a:ext uri="{28A0092B-C50C-407E-A947-70E740481C1C}">
                <a14:useLocalDpi xmlns:a14="http://schemas.microsoft.com/office/drawing/2010/main" xmlns="" val="0"/>
              </a:ext>
            </a:extLst>
          </a:blip>
          <a:srcRect/>
          <a:stretch>
            <a:fillRect/>
          </a:stretch>
        </p:blipFill>
        <p:spPr bwMode="auto">
          <a:xfrm>
            <a:off x="422275" y="3165475"/>
            <a:ext cx="8234363" cy="35544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44420" name="文本框 127"/>
          <p:cNvSpPr txBox="1">
            <a:spLocks noChangeArrowheads="1"/>
          </p:cNvSpPr>
          <p:nvPr/>
        </p:nvSpPr>
        <p:spPr bwMode="auto">
          <a:xfrm>
            <a:off x="250825" y="1693863"/>
            <a:ext cx="1800225" cy="830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2400">
                <a:solidFill>
                  <a:srgbClr val="000000"/>
                </a:solidFill>
              </a:rPr>
              <a:t>工业软件体系完备</a:t>
            </a:r>
          </a:p>
        </p:txBody>
      </p:sp>
      <p:sp>
        <p:nvSpPr>
          <p:cNvPr id="444421" name="文本框 128"/>
          <p:cNvSpPr txBox="1">
            <a:spLocks noChangeArrowheads="1"/>
          </p:cNvSpPr>
          <p:nvPr/>
        </p:nvSpPr>
        <p:spPr bwMode="auto">
          <a:xfrm>
            <a:off x="1835150" y="1239838"/>
            <a:ext cx="7200900" cy="190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73038" indent="-173038">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nSpc>
                <a:spcPct val="120000"/>
              </a:lnSpc>
              <a:spcBef>
                <a:spcPts val="600"/>
              </a:spcBef>
            </a:pPr>
            <a:r>
              <a:rPr lang="zh-CN" altLang="en-US" sz="1800">
                <a:solidFill>
                  <a:srgbClr val="000000"/>
                </a:solidFill>
              </a:rPr>
              <a:t>企业管理软件规模最大且保持稳定增势，</a:t>
            </a:r>
            <a:r>
              <a:rPr lang="en-US" altLang="zh-CN" sz="1800">
                <a:solidFill>
                  <a:srgbClr val="000000"/>
                </a:solidFill>
                <a:latin typeface="微软雅黑" panose="020B0503020204020204" pitchFamily="34" charset="-122"/>
                <a:ea typeface="微软雅黑" panose="020B0503020204020204" pitchFamily="34" charset="-122"/>
              </a:rPr>
              <a:t>ERP</a:t>
            </a:r>
            <a:r>
              <a:rPr lang="zh-CN" altLang="en-US" sz="1800">
                <a:solidFill>
                  <a:srgbClr val="000000"/>
                </a:solidFill>
                <a:latin typeface="微软雅黑" panose="020B0503020204020204" pitchFamily="34" charset="-122"/>
                <a:ea typeface="微软雅黑" panose="020B0503020204020204" pitchFamily="34" charset="-122"/>
              </a:rPr>
              <a:t>、</a:t>
            </a:r>
            <a:r>
              <a:rPr lang="en-US" altLang="zh-CN" sz="1800">
                <a:solidFill>
                  <a:srgbClr val="000000"/>
                </a:solidFill>
                <a:latin typeface="微软雅黑" panose="020B0503020204020204" pitchFamily="34" charset="-122"/>
                <a:ea typeface="微软雅黑" panose="020B0503020204020204" pitchFamily="34" charset="-122"/>
              </a:rPr>
              <a:t>CRM</a:t>
            </a:r>
            <a:r>
              <a:rPr lang="zh-CN" altLang="en-US" sz="1800">
                <a:solidFill>
                  <a:srgbClr val="000000"/>
                </a:solidFill>
                <a:latin typeface="微软雅黑" panose="020B0503020204020204" pitchFamily="34" charset="-122"/>
                <a:ea typeface="微软雅黑" panose="020B0503020204020204" pitchFamily="34" charset="-122"/>
              </a:rPr>
              <a:t>和</a:t>
            </a:r>
            <a:r>
              <a:rPr lang="en-US" altLang="zh-CN" sz="1800">
                <a:solidFill>
                  <a:srgbClr val="000000"/>
                </a:solidFill>
                <a:latin typeface="微软雅黑" panose="020B0503020204020204" pitchFamily="34" charset="-122"/>
                <a:ea typeface="微软雅黑" panose="020B0503020204020204" pitchFamily="34" charset="-122"/>
              </a:rPr>
              <a:t>SCM</a:t>
            </a:r>
            <a:r>
              <a:rPr lang="zh-CN" altLang="en-US" sz="1800">
                <a:solidFill>
                  <a:srgbClr val="000000"/>
                </a:solidFill>
                <a:latin typeface="微软雅黑" panose="020B0503020204020204" pitchFamily="34" charset="-122"/>
                <a:ea typeface="微软雅黑" panose="020B0503020204020204" pitchFamily="34" charset="-122"/>
              </a:rPr>
              <a:t>仍是规模最大的工业软件产品</a:t>
            </a:r>
            <a:endParaRPr lang="en-US" altLang="zh-CN" sz="1800">
              <a:solidFill>
                <a:srgbClr val="000000"/>
              </a:solidFill>
              <a:latin typeface="微软雅黑" panose="020B0503020204020204" pitchFamily="34" charset="-122"/>
              <a:ea typeface="微软雅黑" panose="020B0503020204020204" pitchFamily="34" charset="-122"/>
            </a:endParaRPr>
          </a:p>
          <a:p>
            <a:pPr>
              <a:lnSpc>
                <a:spcPct val="120000"/>
              </a:lnSpc>
              <a:spcBef>
                <a:spcPts val="600"/>
              </a:spcBef>
            </a:pPr>
            <a:r>
              <a:rPr lang="zh-CN" altLang="en-US" sz="1800">
                <a:solidFill>
                  <a:srgbClr val="000000"/>
                </a:solidFill>
              </a:rPr>
              <a:t>生产调度类进入普及期，</a:t>
            </a:r>
            <a:r>
              <a:rPr lang="en-US" altLang="zh-CN" sz="1800">
                <a:solidFill>
                  <a:srgbClr val="000000"/>
                </a:solidFill>
              </a:rPr>
              <a:t>MES</a:t>
            </a:r>
            <a:r>
              <a:rPr lang="zh-CN" altLang="en-US" sz="1800">
                <a:solidFill>
                  <a:srgbClr val="000000"/>
                </a:solidFill>
              </a:rPr>
              <a:t>规模虽为</a:t>
            </a:r>
            <a:r>
              <a:rPr lang="en-US" altLang="zh-CN" sz="1800">
                <a:solidFill>
                  <a:srgbClr val="000000"/>
                </a:solidFill>
              </a:rPr>
              <a:t>ERP1/4</a:t>
            </a:r>
            <a:r>
              <a:rPr lang="zh-CN" altLang="en-US" sz="1800">
                <a:solidFill>
                  <a:srgbClr val="000000"/>
                </a:solidFill>
              </a:rPr>
              <a:t>，但增速远超其它软件</a:t>
            </a:r>
            <a:endParaRPr lang="en-US" altLang="zh-CN" sz="1800">
              <a:solidFill>
                <a:srgbClr val="000000"/>
              </a:solidFill>
            </a:endParaRPr>
          </a:p>
          <a:p>
            <a:pPr>
              <a:lnSpc>
                <a:spcPct val="120000"/>
              </a:lnSpc>
              <a:spcBef>
                <a:spcPts val="600"/>
              </a:spcBef>
            </a:pPr>
            <a:r>
              <a:rPr lang="zh-CN" altLang="en-US" sz="1800">
                <a:solidFill>
                  <a:srgbClr val="000000"/>
                </a:solidFill>
              </a:rPr>
              <a:t>研发设计类软件增产加快：更多企业开始利用</a:t>
            </a:r>
            <a:r>
              <a:rPr lang="en-US" altLang="zh-CN" sz="1800">
                <a:solidFill>
                  <a:srgbClr val="000000"/>
                </a:solidFill>
              </a:rPr>
              <a:t>CAE</a:t>
            </a:r>
            <a:r>
              <a:rPr lang="zh-CN" altLang="en-US" sz="1800">
                <a:solidFill>
                  <a:srgbClr val="000000"/>
                </a:solidFill>
              </a:rPr>
              <a:t>软件优化产品设计，加快上市周期</a:t>
            </a:r>
          </a:p>
        </p:txBody>
      </p:sp>
      <p:pic>
        <p:nvPicPr>
          <p:cNvPr id="444422" name="图片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0"/>
            <a:ext cx="9144000" cy="59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40102367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48760"/>
            <a:ext cx="8229600" cy="808038"/>
          </a:xfrm>
        </p:spPr>
        <p:txBody>
          <a:bodyPr/>
          <a:lstStyle/>
          <a:p>
            <a:r>
              <a:rPr lang="en-US" altLang="zh-CN" dirty="0" smtClean="0"/>
              <a:t>1</a:t>
            </a:r>
            <a:r>
              <a:rPr lang="zh-CN" altLang="en-US" dirty="0" smtClean="0"/>
              <a:t>、立项背景：产业转型</a:t>
            </a:r>
            <a:endParaRPr lang="en-US" dirty="0"/>
          </a:p>
        </p:txBody>
      </p:sp>
      <p:sp>
        <p:nvSpPr>
          <p:cNvPr id="3" name="日期占位符 2"/>
          <p:cNvSpPr>
            <a:spLocks noGrp="1"/>
          </p:cNvSpPr>
          <p:nvPr>
            <p:ph type="dt" sz="half" idx="10"/>
          </p:nvPr>
        </p:nvSpPr>
        <p:spPr/>
        <p:txBody>
          <a:bodyPr/>
          <a:lstStyle/>
          <a:p>
            <a:pPr>
              <a:defRPr/>
            </a:pPr>
            <a:fld id="{85F3D0F3-3715-4040-9226-F08A11F9C1AF}" type="datetime1">
              <a:rPr lang="en-US" altLang="zh-CN" smtClean="0"/>
              <a:pPr>
                <a:defRPr/>
              </a:pPr>
              <a:t>10/21/2020</a:t>
            </a:fld>
            <a:endParaRPr lang="zh-CN" altLang="en-US" sz="1800">
              <a:solidFill>
                <a:srgbClr val="000000"/>
              </a:solidFill>
              <a:ea typeface="宋体" panose="02010600030101010101" pitchFamily="2" charset="-122"/>
            </a:endParaRPr>
          </a:p>
        </p:txBody>
      </p:sp>
      <p:sp>
        <p:nvSpPr>
          <p:cNvPr id="4" name="内容占位符 2"/>
          <p:cNvSpPr txBox="1">
            <a:spLocks/>
          </p:cNvSpPr>
          <p:nvPr/>
        </p:nvSpPr>
        <p:spPr>
          <a:xfrm>
            <a:off x="251520" y="4337626"/>
            <a:ext cx="8229600" cy="2475656"/>
          </a:xfrm>
          <a:prstGeom prst="rect">
            <a:avLst/>
          </a:prstGeom>
        </p:spPr>
        <p:txBody>
          <a:bodyPr>
            <a:norm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pitchFamily="3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pitchFamily="3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Calibri" panose="020F0502020204030204" pitchFamily="34" charset="0"/>
                <a:ea typeface="+mn-ea"/>
                <a:cs typeface="+mn-cs"/>
                <a:sym typeface="Calibri" panose="020F0502020204030204" pitchFamily="3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sym typeface="Calibri" panose="020F0502020204030204" pitchFamily="3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Calibri" panose="020F0502020204030204" pitchFamily="34" charset="0"/>
                <a:ea typeface="+mn-ea"/>
                <a:cs typeface="+mn-cs"/>
                <a:sym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800" dirty="0" smtClean="0">
                <a:latin typeface="黑体" pitchFamily="49" charset="-122"/>
                <a:ea typeface="黑体" pitchFamily="49" charset="-122"/>
              </a:rPr>
              <a:t>计算</a:t>
            </a:r>
            <a:r>
              <a:rPr lang="en-US" altLang="zh-CN" sz="2800" dirty="0" smtClean="0">
                <a:latin typeface="黑体" pitchFamily="49" charset="-122"/>
                <a:ea typeface="黑体" pitchFamily="49" charset="-122"/>
              </a:rPr>
              <a:t>——</a:t>
            </a:r>
            <a:r>
              <a:rPr lang="zh-CN" altLang="en-US" sz="2800" dirty="0" smtClean="0">
                <a:latin typeface="黑体" pitchFamily="49" charset="-122"/>
                <a:ea typeface="黑体" pitchFamily="49" charset="-122"/>
              </a:rPr>
              <a:t>云计算</a:t>
            </a:r>
            <a:endParaRPr lang="en-US" altLang="zh-CN" sz="2800" dirty="0" smtClean="0">
              <a:latin typeface="黑体" pitchFamily="49" charset="-122"/>
              <a:ea typeface="黑体" pitchFamily="49" charset="-122"/>
            </a:endParaRPr>
          </a:p>
          <a:p>
            <a:r>
              <a:rPr lang="zh-CN" altLang="en-US" sz="2800" dirty="0" smtClean="0">
                <a:latin typeface="黑体" pitchFamily="49" charset="-122"/>
                <a:ea typeface="黑体" pitchFamily="49" charset="-122"/>
              </a:rPr>
              <a:t>数据</a:t>
            </a:r>
            <a:r>
              <a:rPr lang="en-US" altLang="zh-CN" sz="2800" dirty="0" smtClean="0">
                <a:latin typeface="黑体" pitchFamily="49" charset="-122"/>
                <a:ea typeface="黑体" pitchFamily="49" charset="-122"/>
              </a:rPr>
              <a:t>——</a:t>
            </a:r>
            <a:r>
              <a:rPr lang="zh-CN" altLang="en-US" sz="2800" dirty="0" smtClean="0">
                <a:latin typeface="黑体" pitchFamily="49" charset="-122"/>
                <a:ea typeface="黑体" pitchFamily="49" charset="-122"/>
              </a:rPr>
              <a:t>大数据</a:t>
            </a:r>
            <a:endParaRPr lang="en-US" altLang="zh-CN" sz="2800" dirty="0" smtClean="0">
              <a:latin typeface="黑体" pitchFamily="49" charset="-122"/>
              <a:ea typeface="黑体" pitchFamily="49" charset="-122"/>
            </a:endParaRPr>
          </a:p>
          <a:p>
            <a:r>
              <a:rPr lang="zh-CN" altLang="en-US" sz="2800" dirty="0" smtClean="0">
                <a:latin typeface="黑体" pitchFamily="49" charset="-122"/>
                <a:ea typeface="黑体" pitchFamily="49" charset="-122"/>
              </a:rPr>
              <a:t>智能</a:t>
            </a:r>
            <a:r>
              <a:rPr lang="en-US" altLang="zh-CN" sz="2800" dirty="0" smtClean="0">
                <a:latin typeface="黑体" pitchFamily="49" charset="-122"/>
                <a:ea typeface="黑体" pitchFamily="49" charset="-122"/>
              </a:rPr>
              <a:t>——</a:t>
            </a:r>
            <a:r>
              <a:rPr lang="zh-CN" altLang="en-US" sz="2800" dirty="0" smtClean="0">
                <a:latin typeface="黑体" pitchFamily="49" charset="-122"/>
                <a:ea typeface="黑体" pitchFamily="49" charset="-122"/>
              </a:rPr>
              <a:t>人工智能</a:t>
            </a:r>
            <a:endParaRPr lang="en-US" altLang="zh-CN" sz="2800" dirty="0" smtClean="0">
              <a:latin typeface="黑体" pitchFamily="49" charset="-122"/>
              <a:ea typeface="黑体" pitchFamily="49" charset="-122"/>
            </a:endParaRPr>
          </a:p>
          <a:p>
            <a:r>
              <a:rPr lang="zh-CN" altLang="en-US" sz="2800" dirty="0" smtClean="0">
                <a:latin typeface="黑体" pitchFamily="49" charset="-122"/>
                <a:ea typeface="黑体" pitchFamily="49" charset="-122"/>
              </a:rPr>
              <a:t>感知</a:t>
            </a:r>
            <a:r>
              <a:rPr lang="en-US" altLang="zh-CN" sz="2800" dirty="0" smtClean="0">
                <a:latin typeface="黑体" pitchFamily="49" charset="-122"/>
                <a:ea typeface="黑体" pitchFamily="49" charset="-122"/>
              </a:rPr>
              <a:t>——</a:t>
            </a:r>
            <a:r>
              <a:rPr lang="zh-CN" altLang="en-US" sz="2800" dirty="0" smtClean="0">
                <a:latin typeface="黑体" pitchFamily="49" charset="-122"/>
                <a:ea typeface="黑体" pitchFamily="49" charset="-122"/>
              </a:rPr>
              <a:t>物联网</a:t>
            </a:r>
            <a:endParaRPr lang="zh-CN" altLang="en-US" sz="2800" dirty="0">
              <a:latin typeface="黑体" pitchFamily="49" charset="-122"/>
              <a:ea typeface="黑体" pitchFamily="49" charset="-122"/>
            </a:endParaRPr>
          </a:p>
        </p:txBody>
      </p:sp>
      <p:pic>
        <p:nvPicPr>
          <p:cNvPr id="5" name="Picture 2" descr="http://imgs.jixielianmeng.com/images_space/csr/200023/14264914224521012_%21%21200023.jpg_450x300.jpg"/>
          <p:cNvPicPr>
            <a:picLocks noChangeAspect="1" noChangeArrowheads="1"/>
          </p:cNvPicPr>
          <p:nvPr/>
        </p:nvPicPr>
        <p:blipFill>
          <a:blip r:embed="rId2" cstate="email">
            <a:extLst>
              <a:ext uri="{28A0092B-C50C-407E-A947-70E740481C1C}">
                <a14:useLocalDpi xmlns:a14="http://schemas.microsoft.com/office/drawing/2010/main" xmlns=""/>
              </a:ext>
            </a:extLst>
          </a:blip>
          <a:srcRect/>
          <a:stretch>
            <a:fillRect/>
          </a:stretch>
        </p:blipFill>
        <p:spPr bwMode="auto">
          <a:xfrm>
            <a:off x="6300191" y="1412776"/>
            <a:ext cx="2484277" cy="1656184"/>
          </a:xfrm>
          <a:prstGeom prst="rect">
            <a:avLst/>
          </a:prstGeom>
          <a:noFill/>
        </p:spPr>
      </p:pic>
      <p:sp>
        <p:nvSpPr>
          <p:cNvPr id="6" name="矩形 5"/>
          <p:cNvSpPr/>
          <p:nvPr/>
        </p:nvSpPr>
        <p:spPr>
          <a:xfrm>
            <a:off x="6372200" y="3068960"/>
            <a:ext cx="2276585" cy="369332"/>
          </a:xfrm>
          <a:prstGeom prst="rect">
            <a:avLst/>
          </a:prstGeom>
        </p:spPr>
        <p:txBody>
          <a:bodyPr wrap="none">
            <a:spAutoFit/>
          </a:bodyPr>
          <a:lstStyle/>
          <a:p>
            <a:r>
              <a:rPr lang="zh-CN" altLang="en-US" b="1" dirty="0" smtClean="0">
                <a:latin typeface="黑体" pitchFamily="49" charset="-122"/>
                <a:ea typeface="黑体" pitchFamily="49" charset="-122"/>
              </a:rPr>
              <a:t>新一代</a:t>
            </a:r>
            <a:r>
              <a:rPr lang="zh-CN" altLang="en-US" b="1" dirty="0" smtClean="0">
                <a:solidFill>
                  <a:srgbClr val="FF0000"/>
                </a:solidFill>
                <a:latin typeface="黑体" pitchFamily="49" charset="-122"/>
                <a:ea typeface="黑体" pitchFamily="49" charset="-122"/>
              </a:rPr>
              <a:t>智能制造</a:t>
            </a:r>
            <a:r>
              <a:rPr lang="zh-CN" altLang="en-US" b="1" dirty="0">
                <a:latin typeface="黑体" pitchFamily="49" charset="-122"/>
                <a:ea typeface="黑体" pitchFamily="49" charset="-122"/>
              </a:rPr>
              <a:t>产业</a:t>
            </a:r>
            <a:endParaRPr lang="en-US" altLang="zh-CN" b="1" dirty="0" smtClean="0">
              <a:latin typeface="黑体" pitchFamily="49" charset="-122"/>
              <a:ea typeface="黑体" pitchFamily="49" charset="-122"/>
            </a:endParaRPr>
          </a:p>
        </p:txBody>
      </p:sp>
      <p:pic>
        <p:nvPicPr>
          <p:cNvPr id="7" name="图片 11"/>
          <p:cNvPicPr>
            <a:picLocks noChangeAspect="1" noChangeArrowheads="1"/>
          </p:cNvPicPr>
          <p:nvPr/>
        </p:nvPicPr>
        <p:blipFill>
          <a:blip r:embed="rId3" cstate="print">
            <a:extLst>
              <a:ext uri="{28A0092B-C50C-407E-A947-70E740481C1C}">
                <a14:useLocalDpi xmlns:a14="http://schemas.microsoft.com/office/drawing/2010/main" xmlns=""/>
              </a:ext>
            </a:extLst>
          </a:blip>
          <a:srcRect/>
          <a:stretch>
            <a:fillRect/>
          </a:stretch>
        </p:blipFill>
        <p:spPr bwMode="auto">
          <a:xfrm>
            <a:off x="4085852" y="4292976"/>
            <a:ext cx="4446588" cy="223228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矩形 7"/>
          <p:cNvSpPr/>
          <p:nvPr/>
        </p:nvSpPr>
        <p:spPr>
          <a:xfrm>
            <a:off x="251564" y="2915433"/>
            <a:ext cx="2952322" cy="646331"/>
          </a:xfrm>
          <a:prstGeom prst="rect">
            <a:avLst/>
          </a:prstGeom>
        </p:spPr>
        <p:txBody>
          <a:bodyPr wrap="square">
            <a:spAutoFit/>
          </a:bodyPr>
          <a:lstStyle/>
          <a:p>
            <a:r>
              <a:rPr lang="zh-CN" altLang="en-US" b="1" dirty="0" smtClean="0">
                <a:solidFill>
                  <a:srgbClr val="FF0000"/>
                </a:solidFill>
                <a:latin typeface="黑体" pitchFamily="49" charset="-122"/>
                <a:ea typeface="黑体" pitchFamily="49" charset="-122"/>
              </a:rPr>
              <a:t>智能电网、智慧水务</a:t>
            </a:r>
            <a:r>
              <a:rPr lang="zh-CN" altLang="en-US" b="1" dirty="0" smtClean="0">
                <a:latin typeface="黑体" pitchFamily="49" charset="-122"/>
                <a:ea typeface="黑体" pitchFamily="49" charset="-122"/>
              </a:rPr>
              <a:t>等更加开放、智能的关键基础设施</a:t>
            </a:r>
            <a:endParaRPr lang="en-US" altLang="zh-CN" b="1" dirty="0" smtClean="0">
              <a:latin typeface="黑体" pitchFamily="49" charset="-122"/>
              <a:ea typeface="黑体" pitchFamily="49" charset="-122"/>
            </a:endParaRPr>
          </a:p>
        </p:txBody>
      </p:sp>
      <p:pic>
        <p:nvPicPr>
          <p:cNvPr id="9" name="Picture 10" descr="http://files.colabug.com/forum/201501/30/175021g1ujinnv8ajinvnt.jpg"/>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467544" y="1412776"/>
            <a:ext cx="2520280" cy="1559754"/>
          </a:xfrm>
          <a:prstGeom prst="rect">
            <a:avLst/>
          </a:prstGeom>
          <a:noFill/>
        </p:spPr>
      </p:pic>
      <p:sp>
        <p:nvSpPr>
          <p:cNvPr id="10" name="矩形 9"/>
          <p:cNvSpPr/>
          <p:nvPr/>
        </p:nvSpPr>
        <p:spPr>
          <a:xfrm>
            <a:off x="3560975" y="3068960"/>
            <a:ext cx="2395207" cy="369332"/>
          </a:xfrm>
          <a:prstGeom prst="rect">
            <a:avLst/>
          </a:prstGeom>
        </p:spPr>
        <p:txBody>
          <a:bodyPr wrap="none">
            <a:spAutoFit/>
          </a:bodyPr>
          <a:lstStyle/>
          <a:p>
            <a:r>
              <a:rPr lang="zh-CN" altLang="en-US" b="1" dirty="0" smtClean="0">
                <a:solidFill>
                  <a:srgbClr val="FF0000"/>
                </a:solidFill>
                <a:latin typeface="黑体" pitchFamily="49" charset="-122"/>
                <a:ea typeface="黑体" pitchFamily="49" charset="-122"/>
              </a:rPr>
              <a:t>人机物融合</a:t>
            </a:r>
            <a:r>
              <a:rPr lang="zh-CN" altLang="en-US" b="1" dirty="0" smtClean="0">
                <a:latin typeface="黑体" pitchFamily="49" charset="-122"/>
                <a:ea typeface="黑体" pitchFamily="49" charset="-122"/>
              </a:rPr>
              <a:t>的</a:t>
            </a:r>
            <a:r>
              <a:rPr lang="en-US" altLang="zh-CN" b="1" dirty="0" smtClean="0">
                <a:latin typeface="黑体" pitchFamily="49" charset="-122"/>
                <a:ea typeface="黑体" pitchFamily="49" charset="-122"/>
              </a:rPr>
              <a:t>CPS</a:t>
            </a:r>
            <a:r>
              <a:rPr lang="zh-CN" altLang="en-US" b="1" dirty="0">
                <a:latin typeface="黑体" pitchFamily="49" charset="-122"/>
                <a:ea typeface="黑体" pitchFamily="49" charset="-122"/>
              </a:rPr>
              <a:t>系统</a:t>
            </a:r>
            <a:endParaRPr lang="en-US" altLang="zh-CN" b="1" dirty="0" smtClean="0">
              <a:latin typeface="黑体" pitchFamily="49" charset="-122"/>
              <a:ea typeface="黑体" pitchFamily="49" charset="-122"/>
            </a:endParaRPr>
          </a:p>
        </p:txBody>
      </p:sp>
      <p:sp>
        <p:nvSpPr>
          <p:cNvPr id="11" name="上箭头 10"/>
          <p:cNvSpPr/>
          <p:nvPr/>
        </p:nvSpPr>
        <p:spPr>
          <a:xfrm>
            <a:off x="3563888" y="3645004"/>
            <a:ext cx="1944216"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上箭头 11"/>
          <p:cNvSpPr/>
          <p:nvPr/>
        </p:nvSpPr>
        <p:spPr>
          <a:xfrm>
            <a:off x="6660232" y="3645004"/>
            <a:ext cx="1944216"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上箭头 12"/>
          <p:cNvSpPr/>
          <p:nvPr/>
        </p:nvSpPr>
        <p:spPr>
          <a:xfrm>
            <a:off x="755576" y="3645004"/>
            <a:ext cx="1944216" cy="50405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Picture 14" descr="http://i.guancha.cn/news/2015/01/29/20150129104748815.jpg"/>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4572000" y="1412776"/>
            <a:ext cx="1619672" cy="1077082"/>
          </a:xfrm>
          <a:prstGeom prst="rect">
            <a:avLst/>
          </a:prstGeom>
          <a:noFill/>
        </p:spPr>
      </p:pic>
      <p:pic>
        <p:nvPicPr>
          <p:cNvPr id="15" name="Picture 12" descr="http://img.ieche.com/5/1053/201212/2012121993358293.jpg"/>
          <p:cNvPicPr>
            <a:picLocks noChangeAspect="1" noChangeArrowheads="1"/>
          </p:cNvPicPr>
          <p:nvPr/>
        </p:nvPicPr>
        <p:blipFill>
          <a:blip r:embed="rId6" cstate="email">
            <a:extLst>
              <a:ext uri="{28A0092B-C50C-407E-A947-70E740481C1C}">
                <a14:useLocalDpi xmlns:a14="http://schemas.microsoft.com/office/drawing/2010/main" xmlns=""/>
              </a:ext>
            </a:extLst>
          </a:blip>
          <a:srcRect/>
          <a:stretch>
            <a:fillRect/>
          </a:stretch>
        </p:blipFill>
        <p:spPr bwMode="auto">
          <a:xfrm>
            <a:off x="3347864" y="1844824"/>
            <a:ext cx="1512167" cy="1084980"/>
          </a:xfrm>
          <a:prstGeom prst="rect">
            <a:avLst/>
          </a:prstGeom>
          <a:noFill/>
        </p:spPr>
      </p:pic>
    </p:spTree>
    <p:extLst>
      <p:ext uri="{BB962C8B-B14F-4D97-AF65-F5344CB8AC3E}">
        <p14:creationId xmlns:p14="http://schemas.microsoft.com/office/powerpoint/2010/main" xmlns="" val="411399304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459816" y="293001"/>
            <a:ext cx="6172200" cy="857250"/>
          </a:xfrm>
          <a:noFill/>
          <a:ln w="9525">
            <a:noFill/>
            <a:miter lim="800000"/>
          </a:ln>
        </p:spPr>
        <p:txBody>
          <a:bodyPr vert="horz" wrap="square" lIns="68580" tIns="34290" rIns="68580" bIns="34290" numCol="1" anchor="ctr" anchorCtr="0" compatLnSpc="1"/>
          <a:lstStyle/>
          <a:p>
            <a:pPr>
              <a:buClr>
                <a:srgbClr val="990033"/>
              </a:buClr>
              <a:buSzPct val="120000"/>
            </a:pPr>
            <a:r>
              <a:rPr lang="zh-CN" altLang="en-US" sz="3000" b="1" dirty="0" smtClean="0">
                <a:latin typeface="Calibri" pitchFamily="34" charset="0"/>
                <a:cs typeface="Calibri" pitchFamily="34" charset="0"/>
              </a:rPr>
              <a:t>挑战</a:t>
            </a:r>
            <a:r>
              <a:rPr lang="en-US" altLang="zh-CN" sz="3000" b="1" dirty="0" smtClean="0">
                <a:latin typeface="Calibri" pitchFamily="34" charset="0"/>
                <a:cs typeface="Calibri" pitchFamily="34" charset="0"/>
              </a:rPr>
              <a:t>2</a:t>
            </a:r>
            <a:r>
              <a:rPr lang="zh-CN" altLang="en-US" sz="3000" b="1" dirty="0" smtClean="0">
                <a:latin typeface="Calibri" pitchFamily="34" charset="0"/>
                <a:cs typeface="Calibri" pitchFamily="34" charset="0"/>
              </a:rPr>
              <a:t>：</a:t>
            </a:r>
            <a:r>
              <a:rPr lang="zh-CN" altLang="en-US" sz="3000" b="1" dirty="0">
                <a:latin typeface="Calibri" pitchFamily="34" charset="0"/>
                <a:cs typeface="Calibri" pitchFamily="34" charset="0"/>
              </a:rPr>
              <a:t>产业链安全问题</a:t>
            </a:r>
          </a:p>
        </p:txBody>
      </p:sp>
      <p:sp>
        <p:nvSpPr>
          <p:cNvPr id="6" name="AutoShape 8"/>
          <p:cNvSpPr>
            <a:spLocks noChangeArrowheads="1"/>
          </p:cNvSpPr>
          <p:nvPr/>
        </p:nvSpPr>
        <p:spPr bwMode="gray">
          <a:xfrm>
            <a:off x="3761933" y="1867693"/>
            <a:ext cx="2592216" cy="751241"/>
          </a:xfrm>
          <a:prstGeom prst="roundRect">
            <a:avLst>
              <a:gd name="adj" fmla="val 16667"/>
            </a:avLst>
          </a:prstGeom>
          <a:ln/>
        </p:spPr>
        <p:style>
          <a:lnRef idx="1">
            <a:schemeClr val="dk1"/>
          </a:lnRef>
          <a:fillRef idx="2">
            <a:schemeClr val="dk1"/>
          </a:fillRef>
          <a:effectRef idx="1">
            <a:schemeClr val="dk1"/>
          </a:effectRef>
          <a:fontRef idx="minor">
            <a:schemeClr val="dk1"/>
          </a:fontRef>
        </p:style>
        <p:txBody>
          <a:bodyPr lIns="0" rIns="0" anchor="ctr"/>
          <a:lstStyle/>
          <a:p>
            <a:pPr lvl="0" algn="ctr">
              <a:defRPr/>
            </a:pPr>
            <a:r>
              <a:rPr lang="zh-CN" altLang="en-US" b="1" kern="0" dirty="0">
                <a:solidFill>
                  <a:srgbClr val="4D4D4D"/>
                </a:solidFill>
                <a:latin typeface="微软雅黑" pitchFamily="34" charset="-122"/>
                <a:ea typeface="微软雅黑" pitchFamily="34" charset="-122"/>
              </a:rPr>
              <a:t>以中兴事件为例</a:t>
            </a:r>
            <a:r>
              <a:rPr lang="en-US" altLang="zh-CN" sz="788" kern="0" dirty="0">
                <a:solidFill>
                  <a:srgbClr val="4D4D4D"/>
                </a:solidFill>
                <a:latin typeface="微软雅黑" pitchFamily="34" charset="-122"/>
                <a:ea typeface="微软雅黑" pitchFamily="34" charset="-122"/>
              </a:rPr>
              <a:t>
</a:t>
            </a:r>
            <a:r>
              <a:rPr lang="en-US" altLang="zh-CN" sz="1050" kern="0" dirty="0">
                <a:solidFill>
                  <a:srgbClr val="4D4D4D"/>
                </a:solidFill>
                <a:latin typeface="微软雅黑" pitchFamily="34" charset="-122"/>
                <a:ea typeface="微软雅黑" pitchFamily="34" charset="-122"/>
              </a:rPr>
              <a:t>2018</a:t>
            </a:r>
            <a:r>
              <a:rPr lang="zh-CN" altLang="en-US" sz="1050" kern="0" dirty="0">
                <a:solidFill>
                  <a:srgbClr val="4D4D4D"/>
                </a:solidFill>
                <a:latin typeface="微软雅黑" pitchFamily="34" charset="-122"/>
                <a:ea typeface="微软雅黑" pitchFamily="34" charset="-122"/>
              </a:rPr>
              <a:t>年</a:t>
            </a:r>
            <a:r>
              <a:rPr lang="en-US" altLang="zh-CN" sz="1050" kern="0" dirty="0">
                <a:solidFill>
                  <a:srgbClr val="4D4D4D"/>
                </a:solidFill>
                <a:latin typeface="微软雅黑" pitchFamily="34" charset="-122"/>
                <a:ea typeface="微软雅黑" pitchFamily="34" charset="-122"/>
              </a:rPr>
              <a:t>4</a:t>
            </a:r>
            <a:r>
              <a:rPr lang="zh-CN" altLang="en-US" sz="1050" kern="0" dirty="0">
                <a:solidFill>
                  <a:srgbClr val="4D4D4D"/>
                </a:solidFill>
                <a:latin typeface="微软雅黑" pitchFamily="34" charset="-122"/>
                <a:ea typeface="微软雅黑" pitchFamily="34" charset="-122"/>
              </a:rPr>
              <a:t>月</a:t>
            </a:r>
            <a:r>
              <a:rPr lang="en-US" altLang="zh-CN" sz="1050" kern="0" dirty="0">
                <a:solidFill>
                  <a:srgbClr val="4D4D4D"/>
                </a:solidFill>
                <a:latin typeface="微软雅黑" pitchFamily="34" charset="-122"/>
                <a:ea typeface="微软雅黑" pitchFamily="34" charset="-122"/>
              </a:rPr>
              <a:t>16</a:t>
            </a:r>
            <a:r>
              <a:rPr lang="zh-CN" altLang="en-US" sz="1050" kern="0" dirty="0">
                <a:solidFill>
                  <a:srgbClr val="4D4D4D"/>
                </a:solidFill>
                <a:latin typeface="微软雅黑" pitchFamily="34" charset="-122"/>
                <a:ea typeface="微软雅黑" pitchFamily="34" charset="-122"/>
              </a:rPr>
              <a:t>日晚，美国商务部发布公告称，美国政府在未来</a:t>
            </a:r>
            <a:r>
              <a:rPr lang="en-US" altLang="zh-CN" sz="1050" kern="0" dirty="0">
                <a:solidFill>
                  <a:srgbClr val="4D4D4D"/>
                </a:solidFill>
                <a:latin typeface="微软雅黑" pitchFamily="34" charset="-122"/>
                <a:ea typeface="微软雅黑" pitchFamily="34" charset="-122"/>
              </a:rPr>
              <a:t>7</a:t>
            </a:r>
            <a:r>
              <a:rPr lang="zh-CN" altLang="en-US" sz="1050" kern="0" dirty="0">
                <a:solidFill>
                  <a:srgbClr val="4D4D4D"/>
                </a:solidFill>
                <a:latin typeface="微软雅黑" pitchFamily="34" charset="-122"/>
                <a:ea typeface="微软雅黑" pitchFamily="34" charset="-122"/>
              </a:rPr>
              <a:t>年内禁止中兴通讯向美国企业购买</a:t>
            </a:r>
            <a:r>
              <a:rPr lang="zh-CN" altLang="en-US" sz="1050" dirty="0"/>
              <a:t>电讯零部件产品</a:t>
            </a:r>
            <a:r>
              <a:rPr lang="zh-CN" altLang="en-US" sz="1050" kern="0" dirty="0">
                <a:solidFill>
                  <a:srgbClr val="4D4D4D"/>
                </a:solidFill>
                <a:latin typeface="微软雅黑" pitchFamily="34" charset="-122"/>
                <a:ea typeface="微软雅黑" pitchFamily="34" charset="-122"/>
              </a:rPr>
              <a:t>。</a:t>
            </a:r>
            <a:endParaRPr lang="en-US" altLang="zh-CN" sz="1050" kern="0" dirty="0">
              <a:solidFill>
                <a:srgbClr val="4D4D4D"/>
              </a:solidFill>
              <a:latin typeface="微软雅黑" pitchFamily="34" charset="-122"/>
              <a:ea typeface="微软雅黑" pitchFamily="34" charset="-122"/>
            </a:endParaRPr>
          </a:p>
        </p:txBody>
      </p:sp>
      <p:grpSp>
        <p:nvGrpSpPr>
          <p:cNvPr id="7" name="组合 6"/>
          <p:cNvGrpSpPr/>
          <p:nvPr/>
        </p:nvGrpSpPr>
        <p:grpSpPr>
          <a:xfrm>
            <a:off x="1596742" y="5247023"/>
            <a:ext cx="1529149" cy="415498"/>
            <a:chOff x="999964" y="1499033"/>
            <a:chExt cx="2038865" cy="754281"/>
          </a:xfrm>
        </p:grpSpPr>
        <p:sp>
          <p:nvSpPr>
            <p:cNvPr id="8" name="圆角矩形 7"/>
            <p:cNvSpPr/>
            <p:nvPr/>
          </p:nvSpPr>
          <p:spPr>
            <a:xfrm>
              <a:off x="999964" y="1557904"/>
              <a:ext cx="2038865" cy="603634"/>
            </a:xfrm>
            <a:prstGeom prst="roundRect">
              <a:avLst>
                <a:gd name="adj" fmla="val 0"/>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 name="文本框 11"/>
            <p:cNvSpPr txBox="1"/>
            <p:nvPr/>
          </p:nvSpPr>
          <p:spPr>
            <a:xfrm>
              <a:off x="1552815" y="1499033"/>
              <a:ext cx="1099750" cy="754281"/>
            </a:xfrm>
            <a:prstGeom prst="rect">
              <a:avLst/>
            </a:prstGeom>
            <a:noFill/>
          </p:spPr>
          <p:txBody>
            <a:bodyPr wrap="square" rtlCol="0">
              <a:spAutoFit/>
            </a:bodyPr>
            <a:lstStyle/>
            <a:p>
              <a:r>
                <a:rPr lang="zh-CN" altLang="en-US" sz="1050" dirty="0">
                  <a:latin typeface="黑体" pitchFamily="49" charset="-122"/>
                  <a:ea typeface="黑体" pitchFamily="49" charset="-122"/>
                </a:rPr>
                <a:t>核心处理器</a:t>
              </a:r>
            </a:p>
          </p:txBody>
        </p:sp>
        <p:pic>
          <p:nvPicPr>
            <p:cNvPr id="10" name="图片 9"/>
            <p:cNvPicPr>
              <a:picLocks noChangeAspect="1"/>
            </p:cNvPicPr>
            <p:nvPr/>
          </p:nvPicPr>
          <p:blipFill>
            <a:blip r:embed="rId2" cstate="print"/>
            <a:stretch>
              <a:fillRect/>
            </a:stretch>
          </p:blipFill>
          <p:spPr>
            <a:xfrm>
              <a:off x="1260961" y="1855450"/>
              <a:ext cx="419861" cy="246851"/>
            </a:xfrm>
            <a:prstGeom prst="rect">
              <a:avLst/>
            </a:prstGeom>
          </p:spPr>
        </p:pic>
        <p:pic>
          <p:nvPicPr>
            <p:cNvPr id="11" name="图片 10"/>
            <p:cNvPicPr>
              <a:picLocks noChangeAspect="1"/>
            </p:cNvPicPr>
            <p:nvPr/>
          </p:nvPicPr>
          <p:blipFill>
            <a:blip r:embed="rId3" cstate="print"/>
            <a:stretch>
              <a:fillRect/>
            </a:stretch>
          </p:blipFill>
          <p:spPr>
            <a:xfrm>
              <a:off x="1789327" y="1863432"/>
              <a:ext cx="407773" cy="230480"/>
            </a:xfrm>
            <a:prstGeom prst="rect">
              <a:avLst/>
            </a:prstGeom>
          </p:spPr>
        </p:pic>
        <p:pic>
          <p:nvPicPr>
            <p:cNvPr id="12" name="图片 11"/>
            <p:cNvPicPr>
              <a:picLocks noChangeAspect="1"/>
            </p:cNvPicPr>
            <p:nvPr/>
          </p:nvPicPr>
          <p:blipFill>
            <a:blip r:embed="rId4" cstate="print"/>
            <a:stretch>
              <a:fillRect/>
            </a:stretch>
          </p:blipFill>
          <p:spPr>
            <a:xfrm>
              <a:off x="2333779" y="1856090"/>
              <a:ext cx="469774" cy="222242"/>
            </a:xfrm>
            <a:prstGeom prst="rect">
              <a:avLst/>
            </a:prstGeom>
          </p:spPr>
        </p:pic>
      </p:grpSp>
      <p:grpSp>
        <p:nvGrpSpPr>
          <p:cNvPr id="13" name="组合 12"/>
          <p:cNvGrpSpPr/>
          <p:nvPr/>
        </p:nvGrpSpPr>
        <p:grpSpPr>
          <a:xfrm>
            <a:off x="1602154" y="4903951"/>
            <a:ext cx="1529149" cy="364943"/>
            <a:chOff x="1214583" y="2316522"/>
            <a:chExt cx="2038865" cy="662505"/>
          </a:xfrm>
        </p:grpSpPr>
        <p:grpSp>
          <p:nvGrpSpPr>
            <p:cNvPr id="14" name="组合 13"/>
            <p:cNvGrpSpPr/>
            <p:nvPr/>
          </p:nvGrpSpPr>
          <p:grpSpPr>
            <a:xfrm>
              <a:off x="1214583" y="2316522"/>
              <a:ext cx="2038865" cy="662505"/>
              <a:chOff x="999964" y="1499033"/>
              <a:chExt cx="2038865" cy="662505"/>
            </a:xfrm>
          </p:grpSpPr>
          <p:sp>
            <p:nvSpPr>
              <p:cNvPr id="18" name="圆角矩形 17"/>
              <p:cNvSpPr/>
              <p:nvPr/>
            </p:nvSpPr>
            <p:spPr>
              <a:xfrm>
                <a:off x="999964" y="1557904"/>
                <a:ext cx="2038865" cy="603634"/>
              </a:xfrm>
              <a:prstGeom prst="roundRect">
                <a:avLst>
                  <a:gd name="adj" fmla="val 0"/>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9" name="文本框 11"/>
              <p:cNvSpPr txBox="1"/>
              <p:nvPr/>
            </p:nvSpPr>
            <p:spPr>
              <a:xfrm>
                <a:off x="1561204" y="1499033"/>
                <a:ext cx="1099750" cy="460950"/>
              </a:xfrm>
              <a:prstGeom prst="rect">
                <a:avLst/>
              </a:prstGeom>
              <a:noFill/>
            </p:spPr>
            <p:txBody>
              <a:bodyPr wrap="square" rtlCol="0">
                <a:spAutoFit/>
              </a:bodyPr>
              <a:lstStyle/>
              <a:p>
                <a:r>
                  <a:rPr lang="zh-CN" altLang="en-US" sz="1050" dirty="0">
                    <a:latin typeface="黑体" pitchFamily="49" charset="-122"/>
                    <a:ea typeface="黑体" pitchFamily="49" charset="-122"/>
                  </a:rPr>
                  <a:t>变频伺服</a:t>
                </a:r>
              </a:p>
            </p:txBody>
          </p:sp>
        </p:grpSp>
        <p:pic>
          <p:nvPicPr>
            <p:cNvPr id="15" name="图片 14"/>
            <p:cNvPicPr>
              <a:picLocks noChangeAspect="1"/>
            </p:cNvPicPr>
            <p:nvPr/>
          </p:nvPicPr>
          <p:blipFill>
            <a:blip r:embed="rId5" cstate="print"/>
            <a:stretch>
              <a:fillRect/>
            </a:stretch>
          </p:blipFill>
          <p:spPr>
            <a:xfrm>
              <a:off x="1272525" y="2726310"/>
              <a:ext cx="560423" cy="202564"/>
            </a:xfrm>
            <a:prstGeom prst="rect">
              <a:avLst/>
            </a:prstGeom>
          </p:spPr>
        </p:pic>
        <p:pic>
          <p:nvPicPr>
            <p:cNvPr id="16" name="图片 15"/>
            <p:cNvPicPr>
              <a:picLocks noChangeAspect="1"/>
            </p:cNvPicPr>
            <p:nvPr/>
          </p:nvPicPr>
          <p:blipFill>
            <a:blip r:embed="rId6" cstate="print"/>
            <a:stretch>
              <a:fillRect/>
            </a:stretch>
          </p:blipFill>
          <p:spPr>
            <a:xfrm>
              <a:off x="1910354" y="2691677"/>
              <a:ext cx="606979" cy="245045"/>
            </a:xfrm>
            <a:prstGeom prst="rect">
              <a:avLst/>
            </a:prstGeom>
          </p:spPr>
        </p:pic>
        <p:pic>
          <p:nvPicPr>
            <p:cNvPr id="17" name="图片 16"/>
            <p:cNvPicPr>
              <a:picLocks noChangeAspect="1"/>
            </p:cNvPicPr>
            <p:nvPr/>
          </p:nvPicPr>
          <p:blipFill>
            <a:blip r:embed="rId7" cstate="print"/>
            <a:stretch>
              <a:fillRect/>
            </a:stretch>
          </p:blipFill>
          <p:spPr>
            <a:xfrm>
              <a:off x="2570813" y="2686766"/>
              <a:ext cx="614116" cy="256116"/>
            </a:xfrm>
            <a:prstGeom prst="rect">
              <a:avLst/>
            </a:prstGeom>
          </p:spPr>
        </p:pic>
      </p:grpSp>
      <p:grpSp>
        <p:nvGrpSpPr>
          <p:cNvPr id="20" name="组合 19"/>
          <p:cNvGrpSpPr/>
          <p:nvPr/>
        </p:nvGrpSpPr>
        <p:grpSpPr>
          <a:xfrm>
            <a:off x="1620776" y="3798445"/>
            <a:ext cx="1529149" cy="383819"/>
            <a:chOff x="1471034" y="3190613"/>
            <a:chExt cx="2038865" cy="696771"/>
          </a:xfrm>
        </p:grpSpPr>
        <p:grpSp>
          <p:nvGrpSpPr>
            <p:cNvPr id="21" name="组合 20"/>
            <p:cNvGrpSpPr/>
            <p:nvPr/>
          </p:nvGrpSpPr>
          <p:grpSpPr>
            <a:xfrm>
              <a:off x="1471034" y="3190613"/>
              <a:ext cx="2038865" cy="696771"/>
              <a:chOff x="999964" y="1464767"/>
              <a:chExt cx="2038865" cy="696771"/>
            </a:xfrm>
          </p:grpSpPr>
          <p:sp>
            <p:nvSpPr>
              <p:cNvPr id="25" name="圆角矩形 24"/>
              <p:cNvSpPr/>
              <p:nvPr/>
            </p:nvSpPr>
            <p:spPr>
              <a:xfrm>
                <a:off x="999964" y="1557904"/>
                <a:ext cx="2038865" cy="603634"/>
              </a:xfrm>
              <a:prstGeom prst="roundRect">
                <a:avLst>
                  <a:gd name="adj" fmla="val 0"/>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6" name="文本框 11"/>
              <p:cNvSpPr txBox="1"/>
              <p:nvPr/>
            </p:nvSpPr>
            <p:spPr>
              <a:xfrm>
                <a:off x="1473487" y="1464767"/>
                <a:ext cx="1290824" cy="460950"/>
              </a:xfrm>
              <a:prstGeom prst="rect">
                <a:avLst/>
              </a:prstGeom>
              <a:noFill/>
            </p:spPr>
            <p:txBody>
              <a:bodyPr wrap="square" rtlCol="0">
                <a:spAutoFit/>
              </a:bodyPr>
              <a:lstStyle/>
              <a:p>
                <a:r>
                  <a:rPr lang="zh-CN" altLang="en-US" sz="1050" dirty="0">
                    <a:latin typeface="黑体" pitchFamily="49" charset="-122"/>
                    <a:ea typeface="黑体" pitchFamily="49" charset="-122"/>
                  </a:rPr>
                  <a:t>工业机器人</a:t>
                </a:r>
              </a:p>
            </p:txBody>
          </p:sp>
        </p:grpSp>
        <p:pic>
          <p:nvPicPr>
            <p:cNvPr id="22" name="图片 21"/>
            <p:cNvPicPr>
              <a:picLocks noChangeAspect="1"/>
            </p:cNvPicPr>
            <p:nvPr/>
          </p:nvPicPr>
          <p:blipFill>
            <a:blip r:embed="rId8" cstate="print"/>
            <a:stretch>
              <a:fillRect/>
            </a:stretch>
          </p:blipFill>
          <p:spPr>
            <a:xfrm>
              <a:off x="1515424" y="3571211"/>
              <a:ext cx="679985" cy="261424"/>
            </a:xfrm>
            <a:prstGeom prst="rect">
              <a:avLst/>
            </a:prstGeom>
          </p:spPr>
        </p:pic>
        <p:pic>
          <p:nvPicPr>
            <p:cNvPr id="23" name="图片 22"/>
            <p:cNvPicPr>
              <a:picLocks noChangeAspect="1"/>
            </p:cNvPicPr>
            <p:nvPr/>
          </p:nvPicPr>
          <p:blipFill>
            <a:blip r:embed="rId9" cstate="print"/>
            <a:stretch>
              <a:fillRect/>
            </a:stretch>
          </p:blipFill>
          <p:spPr>
            <a:xfrm>
              <a:off x="2233412" y="3560400"/>
              <a:ext cx="659352" cy="295467"/>
            </a:xfrm>
            <a:prstGeom prst="rect">
              <a:avLst/>
            </a:prstGeom>
          </p:spPr>
        </p:pic>
        <p:pic>
          <p:nvPicPr>
            <p:cNvPr id="24" name="图片 23"/>
            <p:cNvPicPr>
              <a:picLocks noChangeAspect="1"/>
            </p:cNvPicPr>
            <p:nvPr/>
          </p:nvPicPr>
          <p:blipFill rotWithShape="1">
            <a:blip r:embed="rId10" cstate="print"/>
            <a:srcRect t="50000"/>
            <a:stretch/>
          </p:blipFill>
          <p:spPr>
            <a:xfrm>
              <a:off x="2866161" y="3565918"/>
              <a:ext cx="627075" cy="272010"/>
            </a:xfrm>
            <a:prstGeom prst="rect">
              <a:avLst/>
            </a:prstGeom>
          </p:spPr>
        </p:pic>
      </p:grpSp>
      <p:grpSp>
        <p:nvGrpSpPr>
          <p:cNvPr id="27" name="组合 26"/>
          <p:cNvGrpSpPr/>
          <p:nvPr/>
        </p:nvGrpSpPr>
        <p:grpSpPr>
          <a:xfrm>
            <a:off x="1627603" y="2624194"/>
            <a:ext cx="1529149" cy="364943"/>
            <a:chOff x="3720650" y="5970383"/>
            <a:chExt cx="2038865" cy="662505"/>
          </a:xfrm>
        </p:grpSpPr>
        <p:grpSp>
          <p:nvGrpSpPr>
            <p:cNvPr id="28" name="组合 27"/>
            <p:cNvGrpSpPr/>
            <p:nvPr/>
          </p:nvGrpSpPr>
          <p:grpSpPr>
            <a:xfrm>
              <a:off x="3720650" y="5970383"/>
              <a:ext cx="2038865" cy="662505"/>
              <a:chOff x="999964" y="1499033"/>
              <a:chExt cx="2038865" cy="662505"/>
            </a:xfrm>
          </p:grpSpPr>
          <p:sp>
            <p:nvSpPr>
              <p:cNvPr id="32" name="圆角矩形 31"/>
              <p:cNvSpPr/>
              <p:nvPr/>
            </p:nvSpPr>
            <p:spPr>
              <a:xfrm>
                <a:off x="999964" y="1557904"/>
                <a:ext cx="2038865" cy="603634"/>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3" name="文本框 11"/>
              <p:cNvSpPr txBox="1"/>
              <p:nvPr/>
            </p:nvSpPr>
            <p:spPr>
              <a:xfrm>
                <a:off x="1246289" y="1499033"/>
                <a:ext cx="1523722" cy="460950"/>
              </a:xfrm>
              <a:prstGeom prst="rect">
                <a:avLst/>
              </a:prstGeom>
              <a:noFill/>
            </p:spPr>
            <p:txBody>
              <a:bodyPr wrap="square" rtlCol="0">
                <a:spAutoFit/>
              </a:bodyPr>
              <a:lstStyle/>
              <a:p>
                <a:r>
                  <a:rPr lang="zh-CN" altLang="en-US" sz="1050" dirty="0">
                    <a:latin typeface="黑体" pitchFamily="49" charset="-122"/>
                    <a:ea typeface="黑体" pitchFamily="49" charset="-122"/>
                  </a:rPr>
                  <a:t>嵌入式操作系统</a:t>
                </a:r>
              </a:p>
            </p:txBody>
          </p:sp>
        </p:grpSp>
        <p:pic>
          <p:nvPicPr>
            <p:cNvPr id="29" name="图片 28"/>
            <p:cNvPicPr>
              <a:picLocks noChangeAspect="1"/>
            </p:cNvPicPr>
            <p:nvPr/>
          </p:nvPicPr>
          <p:blipFill>
            <a:blip r:embed="rId11" cstate="print"/>
            <a:stretch>
              <a:fillRect/>
            </a:stretch>
          </p:blipFill>
          <p:spPr>
            <a:xfrm>
              <a:off x="3772101" y="6322249"/>
              <a:ext cx="603284" cy="266705"/>
            </a:xfrm>
            <a:prstGeom prst="rect">
              <a:avLst/>
            </a:prstGeom>
          </p:spPr>
        </p:pic>
        <p:pic>
          <p:nvPicPr>
            <p:cNvPr id="30" name="图片 29"/>
            <p:cNvPicPr>
              <a:picLocks noChangeAspect="1"/>
            </p:cNvPicPr>
            <p:nvPr/>
          </p:nvPicPr>
          <p:blipFill>
            <a:blip r:embed="rId12" cstate="print"/>
            <a:stretch>
              <a:fillRect/>
            </a:stretch>
          </p:blipFill>
          <p:spPr>
            <a:xfrm>
              <a:off x="4445638" y="6323848"/>
              <a:ext cx="544406" cy="264104"/>
            </a:xfrm>
            <a:prstGeom prst="rect">
              <a:avLst/>
            </a:prstGeom>
          </p:spPr>
        </p:pic>
        <p:pic>
          <p:nvPicPr>
            <p:cNvPr id="31" name="图片 30"/>
            <p:cNvPicPr>
              <a:picLocks noChangeAspect="1"/>
            </p:cNvPicPr>
            <p:nvPr/>
          </p:nvPicPr>
          <p:blipFill>
            <a:blip r:embed="rId13" cstate="print"/>
            <a:stretch>
              <a:fillRect/>
            </a:stretch>
          </p:blipFill>
          <p:spPr>
            <a:xfrm>
              <a:off x="5069762" y="6315548"/>
              <a:ext cx="583129" cy="298652"/>
            </a:xfrm>
            <a:prstGeom prst="rect">
              <a:avLst/>
            </a:prstGeom>
          </p:spPr>
        </p:pic>
      </p:grpSp>
      <p:grpSp>
        <p:nvGrpSpPr>
          <p:cNvPr id="34" name="组合 33"/>
          <p:cNvGrpSpPr/>
          <p:nvPr/>
        </p:nvGrpSpPr>
        <p:grpSpPr>
          <a:xfrm>
            <a:off x="1621877" y="2270059"/>
            <a:ext cx="1529149" cy="371235"/>
            <a:chOff x="6087755" y="5849538"/>
            <a:chExt cx="2038865" cy="673927"/>
          </a:xfrm>
        </p:grpSpPr>
        <p:grpSp>
          <p:nvGrpSpPr>
            <p:cNvPr id="35" name="组合 34"/>
            <p:cNvGrpSpPr/>
            <p:nvPr/>
          </p:nvGrpSpPr>
          <p:grpSpPr>
            <a:xfrm>
              <a:off x="6087755" y="5849538"/>
              <a:ext cx="2038865" cy="673927"/>
              <a:chOff x="999964" y="1487611"/>
              <a:chExt cx="2038865" cy="673927"/>
            </a:xfrm>
          </p:grpSpPr>
          <p:sp>
            <p:nvSpPr>
              <p:cNvPr id="39" name="圆角矩形 38"/>
              <p:cNvSpPr/>
              <p:nvPr/>
            </p:nvSpPr>
            <p:spPr>
              <a:xfrm>
                <a:off x="999964" y="1557904"/>
                <a:ext cx="2038865" cy="603634"/>
              </a:xfrm>
              <a:prstGeom prst="roundRect">
                <a:avLst>
                  <a:gd name="adj" fmla="val 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40" name="文本框 11"/>
              <p:cNvSpPr txBox="1"/>
              <p:nvPr/>
            </p:nvSpPr>
            <p:spPr>
              <a:xfrm>
                <a:off x="1758537" y="1487611"/>
                <a:ext cx="1011475" cy="460950"/>
              </a:xfrm>
              <a:prstGeom prst="rect">
                <a:avLst/>
              </a:prstGeom>
              <a:noFill/>
            </p:spPr>
            <p:txBody>
              <a:bodyPr wrap="square" rtlCol="0">
                <a:spAutoFit/>
              </a:bodyPr>
              <a:lstStyle/>
              <a:p>
                <a:r>
                  <a:rPr lang="zh-CN" altLang="en-US" sz="1050" dirty="0">
                    <a:latin typeface="黑体" pitchFamily="49" charset="-122"/>
                    <a:ea typeface="黑体" pitchFamily="49" charset="-122"/>
                  </a:rPr>
                  <a:t>数据库</a:t>
                </a:r>
              </a:p>
            </p:txBody>
          </p:sp>
        </p:grpSp>
        <p:pic>
          <p:nvPicPr>
            <p:cNvPr id="36" name="图片 35"/>
            <p:cNvPicPr>
              <a:picLocks noChangeAspect="1"/>
            </p:cNvPicPr>
            <p:nvPr/>
          </p:nvPicPr>
          <p:blipFill>
            <a:blip r:embed="rId14" cstate="print"/>
            <a:stretch>
              <a:fillRect/>
            </a:stretch>
          </p:blipFill>
          <p:spPr>
            <a:xfrm>
              <a:off x="6136494" y="6245565"/>
              <a:ext cx="640154" cy="243247"/>
            </a:xfrm>
            <a:prstGeom prst="rect">
              <a:avLst/>
            </a:prstGeom>
          </p:spPr>
        </p:pic>
        <p:pic>
          <p:nvPicPr>
            <p:cNvPr id="37" name="图片 36"/>
            <p:cNvPicPr>
              <a:picLocks noChangeAspect="1"/>
            </p:cNvPicPr>
            <p:nvPr/>
          </p:nvPicPr>
          <p:blipFill>
            <a:blip r:embed="rId15" cstate="print"/>
            <a:stretch>
              <a:fillRect/>
            </a:stretch>
          </p:blipFill>
          <p:spPr>
            <a:xfrm>
              <a:off x="6828129" y="6229089"/>
              <a:ext cx="659031" cy="271819"/>
            </a:xfrm>
            <a:prstGeom prst="rect">
              <a:avLst/>
            </a:prstGeom>
          </p:spPr>
        </p:pic>
        <p:pic>
          <p:nvPicPr>
            <p:cNvPr id="38" name="图片 37"/>
            <p:cNvPicPr>
              <a:picLocks noChangeAspect="1"/>
            </p:cNvPicPr>
            <p:nvPr/>
          </p:nvPicPr>
          <p:blipFill>
            <a:blip r:embed="rId16" cstate="print"/>
            <a:stretch>
              <a:fillRect/>
            </a:stretch>
          </p:blipFill>
          <p:spPr>
            <a:xfrm>
              <a:off x="7534789" y="6243126"/>
              <a:ext cx="534092" cy="245686"/>
            </a:xfrm>
            <a:prstGeom prst="rect">
              <a:avLst/>
            </a:prstGeom>
          </p:spPr>
        </p:pic>
      </p:grpSp>
      <p:grpSp>
        <p:nvGrpSpPr>
          <p:cNvPr id="41" name="组合 40"/>
          <p:cNvGrpSpPr/>
          <p:nvPr/>
        </p:nvGrpSpPr>
        <p:grpSpPr>
          <a:xfrm>
            <a:off x="1619168" y="2985400"/>
            <a:ext cx="1529149" cy="364943"/>
            <a:chOff x="2034878" y="2029172"/>
            <a:chExt cx="2038865" cy="662505"/>
          </a:xfrm>
        </p:grpSpPr>
        <p:grpSp>
          <p:nvGrpSpPr>
            <p:cNvPr id="42" name="组合 41"/>
            <p:cNvGrpSpPr/>
            <p:nvPr/>
          </p:nvGrpSpPr>
          <p:grpSpPr>
            <a:xfrm>
              <a:off x="2034878" y="2029172"/>
              <a:ext cx="2038865" cy="662505"/>
              <a:chOff x="999964" y="1499033"/>
              <a:chExt cx="2038865" cy="662505"/>
            </a:xfrm>
          </p:grpSpPr>
          <p:sp>
            <p:nvSpPr>
              <p:cNvPr id="46" name="圆角矩形 45"/>
              <p:cNvSpPr/>
              <p:nvPr/>
            </p:nvSpPr>
            <p:spPr>
              <a:xfrm>
                <a:off x="999964" y="1557904"/>
                <a:ext cx="2038865" cy="603634"/>
              </a:xfrm>
              <a:prstGeom prst="roundRect">
                <a:avLst>
                  <a:gd name="adj" fmla="val 0"/>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47" name="文本框 11"/>
              <p:cNvSpPr txBox="1"/>
              <p:nvPr/>
            </p:nvSpPr>
            <p:spPr>
              <a:xfrm>
                <a:off x="1565071" y="1499033"/>
                <a:ext cx="1023069" cy="460950"/>
              </a:xfrm>
              <a:prstGeom prst="rect">
                <a:avLst/>
              </a:prstGeom>
              <a:noFill/>
            </p:spPr>
            <p:txBody>
              <a:bodyPr wrap="square" rtlCol="0">
                <a:spAutoFit/>
              </a:bodyPr>
              <a:lstStyle/>
              <a:p>
                <a:r>
                  <a:rPr lang="zh-CN" altLang="en-US" sz="1050" dirty="0">
                    <a:latin typeface="黑体" pitchFamily="49" charset="-122"/>
                    <a:ea typeface="黑体" pitchFamily="49" charset="-122"/>
                  </a:rPr>
                  <a:t>工业协议</a:t>
                </a:r>
              </a:p>
            </p:txBody>
          </p:sp>
        </p:grpSp>
        <p:pic>
          <p:nvPicPr>
            <p:cNvPr id="43" name="图片 42"/>
            <p:cNvPicPr>
              <a:picLocks noChangeAspect="1"/>
            </p:cNvPicPr>
            <p:nvPr/>
          </p:nvPicPr>
          <p:blipFill>
            <a:blip r:embed="rId17" cstate="print"/>
            <a:stretch>
              <a:fillRect/>
            </a:stretch>
          </p:blipFill>
          <p:spPr>
            <a:xfrm>
              <a:off x="2079598" y="2401165"/>
              <a:ext cx="520387" cy="229257"/>
            </a:xfrm>
            <a:prstGeom prst="rect">
              <a:avLst/>
            </a:prstGeom>
          </p:spPr>
        </p:pic>
        <p:pic>
          <p:nvPicPr>
            <p:cNvPr id="44" name="图片 43"/>
            <p:cNvPicPr>
              <a:picLocks noChangeAspect="1"/>
            </p:cNvPicPr>
            <p:nvPr/>
          </p:nvPicPr>
          <p:blipFill>
            <a:blip r:embed="rId18" cstate="print"/>
            <a:stretch>
              <a:fillRect/>
            </a:stretch>
          </p:blipFill>
          <p:spPr>
            <a:xfrm>
              <a:off x="2691054" y="2401164"/>
              <a:ext cx="664032" cy="229257"/>
            </a:xfrm>
            <a:prstGeom prst="rect">
              <a:avLst/>
            </a:prstGeom>
          </p:spPr>
        </p:pic>
        <p:pic>
          <p:nvPicPr>
            <p:cNvPr id="45" name="图片 44"/>
            <p:cNvPicPr>
              <a:picLocks noChangeAspect="1"/>
            </p:cNvPicPr>
            <p:nvPr/>
          </p:nvPicPr>
          <p:blipFill>
            <a:blip r:embed="rId19" cstate="print"/>
            <a:stretch>
              <a:fillRect/>
            </a:stretch>
          </p:blipFill>
          <p:spPr>
            <a:xfrm>
              <a:off x="3402623" y="2393495"/>
              <a:ext cx="659540" cy="275871"/>
            </a:xfrm>
            <a:prstGeom prst="rect">
              <a:avLst/>
            </a:prstGeom>
          </p:spPr>
        </p:pic>
      </p:grpSp>
      <p:grpSp>
        <p:nvGrpSpPr>
          <p:cNvPr id="48" name="组合 47"/>
          <p:cNvGrpSpPr/>
          <p:nvPr/>
        </p:nvGrpSpPr>
        <p:grpSpPr>
          <a:xfrm>
            <a:off x="1596743" y="4539093"/>
            <a:ext cx="1529149" cy="371235"/>
            <a:chOff x="8368975" y="5834223"/>
            <a:chExt cx="2038865" cy="673927"/>
          </a:xfrm>
        </p:grpSpPr>
        <p:grpSp>
          <p:nvGrpSpPr>
            <p:cNvPr id="49" name="组合 48"/>
            <p:cNvGrpSpPr/>
            <p:nvPr/>
          </p:nvGrpSpPr>
          <p:grpSpPr>
            <a:xfrm>
              <a:off x="8368975" y="5834223"/>
              <a:ext cx="2038865" cy="673927"/>
              <a:chOff x="999964" y="1487611"/>
              <a:chExt cx="2038865" cy="673927"/>
            </a:xfrm>
          </p:grpSpPr>
          <p:sp>
            <p:nvSpPr>
              <p:cNvPr id="53" name="圆角矩形 52"/>
              <p:cNvSpPr/>
              <p:nvPr/>
            </p:nvSpPr>
            <p:spPr>
              <a:xfrm>
                <a:off x="999964" y="1557904"/>
                <a:ext cx="2038865" cy="603634"/>
              </a:xfrm>
              <a:prstGeom prst="roundRect">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4" name="文本框 11"/>
              <p:cNvSpPr txBox="1"/>
              <p:nvPr/>
            </p:nvSpPr>
            <p:spPr>
              <a:xfrm>
                <a:off x="1615405" y="1487611"/>
                <a:ext cx="1023069" cy="460950"/>
              </a:xfrm>
              <a:prstGeom prst="rect">
                <a:avLst/>
              </a:prstGeom>
              <a:noFill/>
            </p:spPr>
            <p:txBody>
              <a:bodyPr wrap="square" rtlCol="0">
                <a:spAutoFit/>
              </a:bodyPr>
              <a:lstStyle/>
              <a:p>
                <a:r>
                  <a:rPr lang="zh-CN" altLang="en-US" sz="1050" dirty="0">
                    <a:latin typeface="黑体" pitchFamily="49" charset="-122"/>
                    <a:ea typeface="黑体" pitchFamily="49" charset="-122"/>
                  </a:rPr>
                  <a:t>传感器</a:t>
                </a:r>
              </a:p>
            </p:txBody>
          </p:sp>
        </p:grpSp>
        <p:pic>
          <p:nvPicPr>
            <p:cNvPr id="50" name="图片 49"/>
            <p:cNvPicPr>
              <a:picLocks noChangeAspect="1"/>
            </p:cNvPicPr>
            <p:nvPr/>
          </p:nvPicPr>
          <p:blipFill>
            <a:blip r:embed="rId20" cstate="print"/>
            <a:stretch>
              <a:fillRect/>
            </a:stretch>
          </p:blipFill>
          <p:spPr>
            <a:xfrm>
              <a:off x="8415284" y="6207370"/>
              <a:ext cx="598776" cy="277739"/>
            </a:xfrm>
            <a:prstGeom prst="rect">
              <a:avLst/>
            </a:prstGeom>
          </p:spPr>
        </p:pic>
        <p:pic>
          <p:nvPicPr>
            <p:cNvPr id="51" name="图片 50"/>
            <p:cNvPicPr>
              <a:picLocks noChangeAspect="1"/>
            </p:cNvPicPr>
            <p:nvPr/>
          </p:nvPicPr>
          <p:blipFill>
            <a:blip r:embed="rId21" cstate="print"/>
            <a:stretch>
              <a:fillRect/>
            </a:stretch>
          </p:blipFill>
          <p:spPr>
            <a:xfrm>
              <a:off x="9087686" y="6192634"/>
              <a:ext cx="688568" cy="292579"/>
            </a:xfrm>
            <a:prstGeom prst="rect">
              <a:avLst/>
            </a:prstGeom>
          </p:spPr>
        </p:pic>
        <p:pic>
          <p:nvPicPr>
            <p:cNvPr id="52" name="图片 51"/>
            <p:cNvPicPr>
              <a:picLocks noChangeAspect="1"/>
            </p:cNvPicPr>
            <p:nvPr/>
          </p:nvPicPr>
          <p:blipFill>
            <a:blip r:embed="rId22" cstate="print"/>
            <a:stretch>
              <a:fillRect/>
            </a:stretch>
          </p:blipFill>
          <p:spPr>
            <a:xfrm>
              <a:off x="9837609" y="6207371"/>
              <a:ext cx="523182" cy="263854"/>
            </a:xfrm>
            <a:prstGeom prst="rect">
              <a:avLst/>
            </a:prstGeom>
          </p:spPr>
        </p:pic>
      </p:grpSp>
      <p:grpSp>
        <p:nvGrpSpPr>
          <p:cNvPr id="55" name="组合 54"/>
          <p:cNvGrpSpPr/>
          <p:nvPr/>
        </p:nvGrpSpPr>
        <p:grpSpPr>
          <a:xfrm>
            <a:off x="1613139" y="1926639"/>
            <a:ext cx="1529149" cy="364943"/>
            <a:chOff x="1259101" y="2104344"/>
            <a:chExt cx="2038865" cy="662505"/>
          </a:xfrm>
        </p:grpSpPr>
        <p:grpSp>
          <p:nvGrpSpPr>
            <p:cNvPr id="56" name="组合 55"/>
            <p:cNvGrpSpPr/>
            <p:nvPr/>
          </p:nvGrpSpPr>
          <p:grpSpPr>
            <a:xfrm>
              <a:off x="1259101" y="2104344"/>
              <a:ext cx="2038865" cy="662505"/>
              <a:chOff x="999964" y="1499033"/>
              <a:chExt cx="2038865" cy="662505"/>
            </a:xfrm>
          </p:grpSpPr>
          <p:sp>
            <p:nvSpPr>
              <p:cNvPr id="60" name="圆角矩形 59"/>
              <p:cNvSpPr/>
              <p:nvPr/>
            </p:nvSpPr>
            <p:spPr>
              <a:xfrm>
                <a:off x="999964" y="1557904"/>
                <a:ext cx="2038865" cy="603634"/>
              </a:xfrm>
              <a:prstGeom prst="roundRect">
                <a:avLst>
                  <a:gd name="adj" fmla="val 0"/>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1" name="文本框 11"/>
              <p:cNvSpPr txBox="1"/>
              <p:nvPr/>
            </p:nvSpPr>
            <p:spPr>
              <a:xfrm>
                <a:off x="1581849" y="1499033"/>
                <a:ext cx="980780" cy="460950"/>
              </a:xfrm>
              <a:prstGeom prst="rect">
                <a:avLst/>
              </a:prstGeom>
              <a:noFill/>
            </p:spPr>
            <p:txBody>
              <a:bodyPr wrap="square" rtlCol="0">
                <a:spAutoFit/>
              </a:bodyPr>
              <a:lstStyle/>
              <a:p>
                <a:r>
                  <a:rPr lang="zh-CN" altLang="en-US" sz="1050" dirty="0">
                    <a:latin typeface="黑体" pitchFamily="49" charset="-122"/>
                    <a:ea typeface="黑体" pitchFamily="49" charset="-122"/>
                  </a:rPr>
                  <a:t>工业软件</a:t>
                </a:r>
              </a:p>
            </p:txBody>
          </p:sp>
        </p:grpSp>
        <p:pic>
          <p:nvPicPr>
            <p:cNvPr id="57" name="图片 56"/>
            <p:cNvPicPr>
              <a:picLocks noChangeAspect="1"/>
            </p:cNvPicPr>
            <p:nvPr/>
          </p:nvPicPr>
          <p:blipFill>
            <a:blip r:embed="rId23" cstate="print"/>
            <a:stretch>
              <a:fillRect/>
            </a:stretch>
          </p:blipFill>
          <p:spPr>
            <a:xfrm>
              <a:off x="2699071" y="2505639"/>
              <a:ext cx="488971" cy="188661"/>
            </a:xfrm>
            <a:prstGeom prst="rect">
              <a:avLst/>
            </a:prstGeom>
          </p:spPr>
        </p:pic>
        <p:pic>
          <p:nvPicPr>
            <p:cNvPr id="58" name="图片 57"/>
            <p:cNvPicPr>
              <a:picLocks noChangeAspect="1"/>
            </p:cNvPicPr>
            <p:nvPr/>
          </p:nvPicPr>
          <p:blipFill>
            <a:blip r:embed="rId24" cstate="print"/>
            <a:stretch>
              <a:fillRect/>
            </a:stretch>
          </p:blipFill>
          <p:spPr>
            <a:xfrm>
              <a:off x="1313323" y="2490594"/>
              <a:ext cx="583432" cy="221495"/>
            </a:xfrm>
            <a:prstGeom prst="rect">
              <a:avLst/>
            </a:prstGeom>
          </p:spPr>
        </p:pic>
        <p:pic>
          <p:nvPicPr>
            <p:cNvPr id="59" name="图片 58"/>
            <p:cNvPicPr>
              <a:picLocks noChangeAspect="1"/>
            </p:cNvPicPr>
            <p:nvPr/>
          </p:nvPicPr>
          <p:blipFill>
            <a:blip r:embed="rId25" cstate="print"/>
            <a:stretch>
              <a:fillRect/>
            </a:stretch>
          </p:blipFill>
          <p:spPr>
            <a:xfrm>
              <a:off x="1930281" y="2474587"/>
              <a:ext cx="719809" cy="253269"/>
            </a:xfrm>
            <a:prstGeom prst="rect">
              <a:avLst/>
            </a:prstGeom>
          </p:spPr>
        </p:pic>
      </p:grpSp>
      <p:grpSp>
        <p:nvGrpSpPr>
          <p:cNvPr id="62" name="组合 61"/>
          <p:cNvGrpSpPr/>
          <p:nvPr/>
        </p:nvGrpSpPr>
        <p:grpSpPr>
          <a:xfrm>
            <a:off x="1609915" y="4185603"/>
            <a:ext cx="1529149" cy="364943"/>
            <a:chOff x="2622734" y="3073130"/>
            <a:chExt cx="2038865" cy="662505"/>
          </a:xfrm>
        </p:grpSpPr>
        <p:grpSp>
          <p:nvGrpSpPr>
            <p:cNvPr id="63" name="组合 62"/>
            <p:cNvGrpSpPr/>
            <p:nvPr/>
          </p:nvGrpSpPr>
          <p:grpSpPr>
            <a:xfrm>
              <a:off x="2622734" y="3073130"/>
              <a:ext cx="2038865" cy="662505"/>
              <a:chOff x="999964" y="1499033"/>
              <a:chExt cx="2038865" cy="662505"/>
            </a:xfrm>
          </p:grpSpPr>
          <p:sp>
            <p:nvSpPr>
              <p:cNvPr id="67" name="圆角矩形 66"/>
              <p:cNvSpPr/>
              <p:nvPr/>
            </p:nvSpPr>
            <p:spPr>
              <a:xfrm>
                <a:off x="999964" y="1557904"/>
                <a:ext cx="2038865" cy="603634"/>
              </a:xfrm>
              <a:prstGeom prst="roundRect">
                <a:avLst>
                  <a:gd name="adj" fmla="val 0"/>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68" name="文本框 11"/>
              <p:cNvSpPr txBox="1"/>
              <p:nvPr/>
            </p:nvSpPr>
            <p:spPr>
              <a:xfrm>
                <a:off x="1708203" y="1499033"/>
                <a:ext cx="1011475" cy="460950"/>
              </a:xfrm>
              <a:prstGeom prst="rect">
                <a:avLst/>
              </a:prstGeom>
              <a:noFill/>
            </p:spPr>
            <p:txBody>
              <a:bodyPr wrap="square" rtlCol="0">
                <a:spAutoFit/>
              </a:bodyPr>
              <a:lstStyle/>
              <a:p>
                <a:r>
                  <a:rPr lang="zh-CN" altLang="en-US" sz="1050" dirty="0">
                    <a:latin typeface="黑体" pitchFamily="49" charset="-122"/>
                    <a:ea typeface="黑体" pitchFamily="49" charset="-122"/>
                  </a:rPr>
                  <a:t>控制器</a:t>
                </a:r>
              </a:p>
            </p:txBody>
          </p:sp>
        </p:grpSp>
        <p:pic>
          <p:nvPicPr>
            <p:cNvPr id="64" name="图片 63"/>
            <p:cNvPicPr>
              <a:picLocks noChangeAspect="1"/>
            </p:cNvPicPr>
            <p:nvPr/>
          </p:nvPicPr>
          <p:blipFill>
            <a:blip r:embed="rId26" cstate="print"/>
            <a:stretch>
              <a:fillRect/>
            </a:stretch>
          </p:blipFill>
          <p:spPr>
            <a:xfrm>
              <a:off x="2736141" y="3409817"/>
              <a:ext cx="664373" cy="287278"/>
            </a:xfrm>
            <a:prstGeom prst="rect">
              <a:avLst/>
            </a:prstGeom>
          </p:spPr>
        </p:pic>
        <p:pic>
          <p:nvPicPr>
            <p:cNvPr id="65" name="图片 64"/>
            <p:cNvPicPr>
              <a:picLocks noChangeAspect="1"/>
            </p:cNvPicPr>
            <p:nvPr/>
          </p:nvPicPr>
          <p:blipFill>
            <a:blip r:embed="rId27" cstate="print"/>
            <a:stretch>
              <a:fillRect/>
            </a:stretch>
          </p:blipFill>
          <p:spPr>
            <a:xfrm>
              <a:off x="3461219" y="3418432"/>
              <a:ext cx="581257" cy="253269"/>
            </a:xfrm>
            <a:prstGeom prst="rect">
              <a:avLst/>
            </a:prstGeom>
          </p:spPr>
        </p:pic>
        <p:pic>
          <p:nvPicPr>
            <p:cNvPr id="66" name="图片 65"/>
            <p:cNvPicPr>
              <a:picLocks noChangeAspect="1"/>
            </p:cNvPicPr>
            <p:nvPr/>
          </p:nvPicPr>
          <p:blipFill>
            <a:blip r:embed="rId28" cstate="print"/>
            <a:stretch>
              <a:fillRect/>
            </a:stretch>
          </p:blipFill>
          <p:spPr>
            <a:xfrm>
              <a:off x="4144161" y="3375434"/>
              <a:ext cx="281860" cy="311754"/>
            </a:xfrm>
            <a:prstGeom prst="rect">
              <a:avLst/>
            </a:prstGeom>
          </p:spPr>
        </p:pic>
      </p:grpSp>
      <p:grpSp>
        <p:nvGrpSpPr>
          <p:cNvPr id="69" name="组合 68"/>
          <p:cNvGrpSpPr/>
          <p:nvPr/>
        </p:nvGrpSpPr>
        <p:grpSpPr>
          <a:xfrm>
            <a:off x="1629414" y="3445149"/>
            <a:ext cx="1529149" cy="379946"/>
            <a:chOff x="827296" y="2413067"/>
            <a:chExt cx="2038865" cy="689741"/>
          </a:xfrm>
        </p:grpSpPr>
        <p:grpSp>
          <p:nvGrpSpPr>
            <p:cNvPr id="70" name="组合 69"/>
            <p:cNvGrpSpPr/>
            <p:nvPr/>
          </p:nvGrpSpPr>
          <p:grpSpPr>
            <a:xfrm>
              <a:off x="827296" y="2413067"/>
              <a:ext cx="2038865" cy="670894"/>
              <a:chOff x="999964" y="1490644"/>
              <a:chExt cx="2038865" cy="670894"/>
            </a:xfrm>
          </p:grpSpPr>
          <p:sp>
            <p:nvSpPr>
              <p:cNvPr id="74" name="圆角矩形 73"/>
              <p:cNvSpPr/>
              <p:nvPr/>
            </p:nvSpPr>
            <p:spPr>
              <a:xfrm>
                <a:off x="999964" y="1557904"/>
                <a:ext cx="2038865" cy="603634"/>
              </a:xfrm>
              <a:prstGeom prst="roundRect">
                <a:avLst>
                  <a:gd name="adj" fmla="val 0"/>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5" name="文本框 11"/>
              <p:cNvSpPr txBox="1"/>
              <p:nvPr/>
            </p:nvSpPr>
            <p:spPr>
              <a:xfrm>
                <a:off x="1405759" y="1490644"/>
                <a:ext cx="1333382" cy="460951"/>
              </a:xfrm>
              <a:prstGeom prst="rect">
                <a:avLst/>
              </a:prstGeom>
              <a:noFill/>
            </p:spPr>
            <p:txBody>
              <a:bodyPr wrap="square" rtlCol="0">
                <a:spAutoFit/>
              </a:bodyPr>
              <a:lstStyle/>
              <a:p>
                <a:r>
                  <a:rPr lang="zh-CN" altLang="en-US" sz="1050" dirty="0">
                    <a:latin typeface="黑体" pitchFamily="49" charset="-122"/>
                    <a:ea typeface="黑体" pitchFamily="49" charset="-122"/>
                  </a:rPr>
                  <a:t>工业网络设备</a:t>
                </a:r>
              </a:p>
            </p:txBody>
          </p:sp>
        </p:grpSp>
        <p:pic>
          <p:nvPicPr>
            <p:cNvPr id="71" name="图片 70"/>
            <p:cNvPicPr>
              <a:picLocks noChangeAspect="1"/>
            </p:cNvPicPr>
            <p:nvPr/>
          </p:nvPicPr>
          <p:blipFill>
            <a:blip r:embed="rId29" cstate="print"/>
            <a:stretch>
              <a:fillRect/>
            </a:stretch>
          </p:blipFill>
          <p:spPr>
            <a:xfrm>
              <a:off x="901245" y="2796105"/>
              <a:ext cx="553680" cy="306703"/>
            </a:xfrm>
            <a:prstGeom prst="rect">
              <a:avLst/>
            </a:prstGeom>
          </p:spPr>
        </p:pic>
        <p:pic>
          <p:nvPicPr>
            <p:cNvPr id="72" name="图片 71"/>
            <p:cNvPicPr>
              <a:picLocks noChangeAspect="1"/>
            </p:cNvPicPr>
            <p:nvPr/>
          </p:nvPicPr>
          <p:blipFill>
            <a:blip r:embed="rId30" cstate="print"/>
            <a:stretch>
              <a:fillRect/>
            </a:stretch>
          </p:blipFill>
          <p:spPr>
            <a:xfrm>
              <a:off x="1542955" y="2767858"/>
              <a:ext cx="626953" cy="283350"/>
            </a:xfrm>
            <a:prstGeom prst="rect">
              <a:avLst/>
            </a:prstGeom>
          </p:spPr>
        </p:pic>
        <p:pic>
          <p:nvPicPr>
            <p:cNvPr id="73" name="图片 72"/>
            <p:cNvPicPr>
              <a:picLocks noChangeAspect="1"/>
            </p:cNvPicPr>
            <p:nvPr/>
          </p:nvPicPr>
          <p:blipFill>
            <a:blip r:embed="rId31" cstate="print"/>
            <a:stretch>
              <a:fillRect/>
            </a:stretch>
          </p:blipFill>
          <p:spPr>
            <a:xfrm>
              <a:off x="2305916" y="2746734"/>
              <a:ext cx="530874" cy="297473"/>
            </a:xfrm>
            <a:prstGeom prst="rect">
              <a:avLst/>
            </a:prstGeom>
          </p:spPr>
        </p:pic>
      </p:grpSp>
      <p:sp>
        <p:nvSpPr>
          <p:cNvPr id="76" name="TextBox 103"/>
          <p:cNvSpPr txBox="1"/>
          <p:nvPr/>
        </p:nvSpPr>
        <p:spPr>
          <a:xfrm>
            <a:off x="3066592" y="4288750"/>
            <a:ext cx="461665" cy="1015663"/>
          </a:xfrm>
          <a:prstGeom prst="rect">
            <a:avLst/>
          </a:prstGeom>
          <a:noFill/>
        </p:spPr>
        <p:txBody>
          <a:bodyPr vert="eaVert" wrap="none" rtlCol="0">
            <a:spAutoFit/>
          </a:bodyPr>
          <a:lstStyle/>
          <a:p>
            <a:r>
              <a:rPr lang="zh-CN" altLang="en-US" dirty="0">
                <a:latin typeface="黑体" pitchFamily="49" charset="-122"/>
                <a:ea typeface="黑体" pitchFamily="49" charset="-122"/>
              </a:rPr>
              <a:t>核心硬件</a:t>
            </a:r>
          </a:p>
        </p:txBody>
      </p:sp>
      <p:sp>
        <p:nvSpPr>
          <p:cNvPr id="77" name="TextBox 104"/>
          <p:cNvSpPr txBox="1"/>
          <p:nvPr/>
        </p:nvSpPr>
        <p:spPr>
          <a:xfrm>
            <a:off x="3084251" y="2344562"/>
            <a:ext cx="461665" cy="1477328"/>
          </a:xfrm>
          <a:prstGeom prst="rect">
            <a:avLst/>
          </a:prstGeom>
          <a:noFill/>
        </p:spPr>
        <p:txBody>
          <a:bodyPr vert="eaVert" wrap="none" rtlCol="0">
            <a:spAutoFit/>
          </a:bodyPr>
          <a:lstStyle/>
          <a:p>
            <a:r>
              <a:rPr lang="zh-CN" altLang="en-US" dirty="0">
                <a:latin typeface="黑体" pitchFamily="49" charset="-122"/>
                <a:ea typeface="黑体" pitchFamily="49" charset="-122"/>
              </a:rPr>
              <a:t>工业基础软件</a:t>
            </a:r>
          </a:p>
        </p:txBody>
      </p:sp>
      <p:cxnSp>
        <p:nvCxnSpPr>
          <p:cNvPr id="78" name="直接箭头连接符 77"/>
          <p:cNvCxnSpPr/>
          <p:nvPr/>
        </p:nvCxnSpPr>
        <p:spPr>
          <a:xfrm flipV="1">
            <a:off x="1493745" y="1916874"/>
            <a:ext cx="6292" cy="36853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pic>
        <p:nvPicPr>
          <p:cNvPr id="79" name="Picture 2" descr="http://i1.go2yd.com/image.php?url=0Ir7WR663a"/>
          <p:cNvPicPr>
            <a:picLocks noChangeAspect="1" noChangeArrowheads="1"/>
          </p:cNvPicPr>
          <p:nvPr/>
        </p:nvPicPr>
        <p:blipFill>
          <a:blip r:embed="rId32" cstate="print">
            <a:extLst>
              <a:ext uri="{28A0092B-C50C-407E-A947-70E740481C1C}">
                <a14:useLocalDpi xmlns:a14="http://schemas.microsoft.com/office/drawing/2010/main" xmlns="" val="0"/>
              </a:ext>
            </a:extLst>
          </a:blip>
          <a:srcRect/>
          <a:stretch>
            <a:fillRect/>
          </a:stretch>
        </p:blipFill>
        <p:spPr bwMode="auto">
          <a:xfrm>
            <a:off x="6408153" y="1916874"/>
            <a:ext cx="1152096" cy="648054"/>
          </a:xfrm>
          <a:prstGeom prst="rect">
            <a:avLst/>
          </a:prstGeom>
          <a:noFill/>
          <a:extLst>
            <a:ext uri="{909E8E84-426E-40DD-AFC4-6F175D3DCCD1}">
              <a14:hiddenFill xmlns:a14="http://schemas.microsoft.com/office/drawing/2010/main" xmlns="">
                <a:solidFill>
                  <a:srgbClr val="FFFFFF"/>
                </a:solidFill>
              </a14:hiddenFill>
            </a:ext>
          </a:extLst>
        </p:spPr>
      </p:pic>
      <p:pic>
        <p:nvPicPr>
          <p:cNvPr id="80" name="Picture 7"/>
          <p:cNvPicPr>
            <a:picLocks noChangeAspect="1" noChangeArrowheads="1"/>
          </p:cNvPicPr>
          <p:nvPr/>
        </p:nvPicPr>
        <p:blipFill>
          <a:blip r:embed="rId33" cstate="print">
            <a:extLst>
              <a:ext uri="{28A0092B-C50C-407E-A947-70E740481C1C}">
                <a14:useLocalDpi xmlns:a14="http://schemas.microsoft.com/office/drawing/2010/main" xmlns="" val="0"/>
              </a:ext>
            </a:extLst>
          </a:blip>
          <a:srcRect/>
          <a:stretch>
            <a:fillRect/>
          </a:stretch>
        </p:blipFill>
        <p:spPr bwMode="auto">
          <a:xfrm>
            <a:off x="4411319" y="3190579"/>
            <a:ext cx="1509462" cy="82542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81" name="表格 80"/>
          <p:cNvGraphicFramePr>
            <a:graphicFrameLocks noGrp="1"/>
          </p:cNvGraphicFramePr>
          <p:nvPr>
            <p:extLst/>
          </p:nvPr>
        </p:nvGraphicFramePr>
        <p:xfrm>
          <a:off x="3707929" y="2685141"/>
          <a:ext cx="3915041" cy="2958044"/>
        </p:xfrm>
        <a:graphic>
          <a:graphicData uri="http://schemas.openxmlformats.org/drawingml/2006/table">
            <a:tbl>
              <a:tblPr firstRow="1" bandRow="1">
                <a:tableStyleId>{5C22544A-7EE6-4342-B048-85BDC9FD1C3A}</a:tableStyleId>
              </a:tblPr>
              <a:tblGrid>
                <a:gridCol w="641702"/>
                <a:gridCol w="789787"/>
                <a:gridCol w="2483552"/>
              </a:tblGrid>
              <a:tr h="262808">
                <a:tc>
                  <a:txBody>
                    <a:bodyPr/>
                    <a:lstStyle/>
                    <a:p>
                      <a:pPr algn="ctr"/>
                      <a:r>
                        <a:rPr lang="zh-CN" altLang="en-US" sz="1200" dirty="0" smtClean="0">
                          <a:latin typeface="黑体" pitchFamily="49" charset="-122"/>
                          <a:ea typeface="黑体" pitchFamily="49" charset="-122"/>
                        </a:rPr>
                        <a:t>产品线</a:t>
                      </a:r>
                      <a:endParaRPr lang="zh-CN" altLang="en-US" sz="1200" dirty="0">
                        <a:latin typeface="黑体" pitchFamily="49" charset="-122"/>
                        <a:ea typeface="黑体" pitchFamily="49" charset="-122"/>
                      </a:endParaRPr>
                    </a:p>
                  </a:txBody>
                  <a:tcPr marL="68580" marR="68580" marT="34290" marB="34290"/>
                </a:tc>
                <a:tc>
                  <a:txBody>
                    <a:bodyPr/>
                    <a:lstStyle/>
                    <a:p>
                      <a:pPr algn="ctr"/>
                      <a:r>
                        <a:rPr lang="zh-CN" altLang="en-US" sz="1200" dirty="0" smtClean="0">
                          <a:latin typeface="黑体" pitchFamily="49" charset="-122"/>
                          <a:ea typeface="黑体" pitchFamily="49" charset="-122"/>
                        </a:rPr>
                        <a:t>公司</a:t>
                      </a:r>
                      <a:endParaRPr lang="zh-CN" altLang="en-US" sz="1200" dirty="0">
                        <a:latin typeface="黑体" pitchFamily="49" charset="-122"/>
                        <a:ea typeface="黑体" pitchFamily="49" charset="-122"/>
                      </a:endParaRPr>
                    </a:p>
                  </a:txBody>
                  <a:tcPr marL="68580" marR="68580" marT="34290" marB="34290"/>
                </a:tc>
                <a:tc>
                  <a:txBody>
                    <a:bodyPr/>
                    <a:lstStyle/>
                    <a:p>
                      <a:pPr algn="ctr"/>
                      <a:r>
                        <a:rPr lang="zh-CN" altLang="en-US" sz="1200" dirty="0" smtClean="0">
                          <a:latin typeface="黑体" pitchFamily="49" charset="-122"/>
                          <a:ea typeface="黑体" pitchFamily="49" charset="-122"/>
                        </a:rPr>
                        <a:t>采购产品</a:t>
                      </a:r>
                      <a:endParaRPr lang="zh-CN" altLang="en-US" sz="1200" dirty="0">
                        <a:latin typeface="黑体" pitchFamily="49" charset="-122"/>
                        <a:ea typeface="黑体" pitchFamily="49" charset="-122"/>
                      </a:endParaRPr>
                    </a:p>
                  </a:txBody>
                  <a:tcPr marL="68580" marR="68580" marT="34290" marB="34290"/>
                </a:tc>
              </a:tr>
              <a:tr h="205740">
                <a:tc rowSpan="4">
                  <a:txBody>
                    <a:bodyPr/>
                    <a:lstStyle/>
                    <a:p>
                      <a:pPr algn="ctr"/>
                      <a:r>
                        <a:rPr lang="zh-CN" altLang="en-US" sz="900" dirty="0" smtClean="0">
                          <a:latin typeface="黑体" pitchFamily="49" charset="-122"/>
                          <a:ea typeface="黑体" pitchFamily="49" charset="-122"/>
                        </a:rPr>
                        <a:t>终端</a:t>
                      </a:r>
                      <a:endParaRPr lang="zh-CN" altLang="en-US" sz="900" dirty="0">
                        <a:latin typeface="黑体" pitchFamily="49" charset="-122"/>
                        <a:ea typeface="黑体" pitchFamily="49" charset="-122"/>
                      </a:endParaRPr>
                    </a:p>
                  </a:txBody>
                  <a:tcPr marL="68580" marR="68580" marT="34290" marB="34290" anchor="ctr"/>
                </a:tc>
                <a:tc>
                  <a:txBody>
                    <a:bodyPr/>
                    <a:lstStyle/>
                    <a:p>
                      <a:pPr algn="ctr"/>
                      <a:r>
                        <a:rPr lang="zh-CN" altLang="en-US" sz="900" dirty="0" smtClean="0">
                          <a:latin typeface="黑体" pitchFamily="49" charset="-122"/>
                          <a:ea typeface="黑体" pitchFamily="49" charset="-122"/>
                        </a:rPr>
                        <a:t>高通</a:t>
                      </a:r>
                      <a:endParaRPr lang="zh-CN" altLang="en-US" sz="900" dirty="0">
                        <a:latin typeface="黑体" pitchFamily="49" charset="-122"/>
                        <a:ea typeface="黑体" pitchFamily="49" charset="-122"/>
                      </a:endParaRPr>
                    </a:p>
                  </a:txBody>
                  <a:tcPr marL="68580" marR="68580" marT="34290" marB="34290" anchor="ctr"/>
                </a:tc>
                <a:tc>
                  <a:txBody>
                    <a:bodyPr/>
                    <a:lstStyle/>
                    <a:p>
                      <a:pPr algn="l"/>
                      <a:r>
                        <a:rPr lang="zh-CN" altLang="en-US" sz="900" dirty="0" smtClean="0">
                          <a:latin typeface="黑体" pitchFamily="49" charset="-122"/>
                          <a:ea typeface="黑体" pitchFamily="49" charset="-122"/>
                        </a:rPr>
                        <a:t>智能手机处理器</a:t>
                      </a:r>
                      <a:endParaRPr lang="zh-CN" altLang="en-US" sz="900" dirty="0">
                        <a:latin typeface="黑体" pitchFamily="49" charset="-122"/>
                        <a:ea typeface="黑体" pitchFamily="49" charset="-122"/>
                      </a:endParaRPr>
                    </a:p>
                  </a:txBody>
                  <a:tcPr marL="68580" marR="68580" marT="34290" marB="34290"/>
                </a:tc>
              </a:tr>
              <a:tr h="205740">
                <a:tc vMerge="1">
                  <a:txBody>
                    <a:bodyPr/>
                    <a:lstStyle/>
                    <a:p>
                      <a:endParaRPr lang="zh-CN" altLang="en-US"/>
                    </a:p>
                  </a:txBody>
                  <a:tcPr/>
                </a:tc>
                <a:tc>
                  <a:txBody>
                    <a:bodyPr/>
                    <a:lstStyle/>
                    <a:p>
                      <a:pPr algn="ctr"/>
                      <a:r>
                        <a:rPr lang="en-US" altLang="zh-CN" sz="900" dirty="0" smtClean="0">
                          <a:latin typeface="黑体" pitchFamily="49" charset="-122"/>
                          <a:ea typeface="黑体" pitchFamily="49" charset="-122"/>
                        </a:rPr>
                        <a:t>Micron</a:t>
                      </a:r>
                      <a:endParaRPr lang="zh-CN" altLang="en-US" sz="900" dirty="0">
                        <a:latin typeface="黑体" pitchFamily="49" charset="-122"/>
                        <a:ea typeface="黑体" pitchFamily="49" charset="-122"/>
                      </a:endParaRPr>
                    </a:p>
                  </a:txBody>
                  <a:tcPr marL="68580" marR="68580" marT="34290" marB="34290" anchor="ctr"/>
                </a:tc>
                <a:tc>
                  <a:txBody>
                    <a:bodyPr/>
                    <a:lstStyle/>
                    <a:p>
                      <a:pPr algn="l"/>
                      <a:r>
                        <a:rPr lang="en-US" altLang="zh-CN" sz="900" dirty="0" smtClean="0">
                          <a:latin typeface="黑体" pitchFamily="49" charset="-122"/>
                          <a:ea typeface="黑体" pitchFamily="49" charset="-122"/>
                        </a:rPr>
                        <a:t>NAND</a:t>
                      </a:r>
                      <a:r>
                        <a:rPr lang="zh-CN" altLang="en-US" sz="900" dirty="0" smtClean="0">
                          <a:latin typeface="黑体" pitchFamily="49" charset="-122"/>
                          <a:ea typeface="黑体" pitchFamily="49" charset="-122"/>
                        </a:rPr>
                        <a:t>，</a:t>
                      </a:r>
                      <a:r>
                        <a:rPr lang="en-US" altLang="zh-CN" sz="900" dirty="0" smtClean="0">
                          <a:latin typeface="黑体" pitchFamily="49" charset="-122"/>
                          <a:ea typeface="黑体" pitchFamily="49" charset="-122"/>
                        </a:rPr>
                        <a:t>DRAM</a:t>
                      </a:r>
                      <a:endParaRPr lang="zh-CN" altLang="en-US" sz="900" dirty="0">
                        <a:latin typeface="黑体" pitchFamily="49" charset="-122"/>
                        <a:ea typeface="黑体" pitchFamily="49" charset="-122"/>
                      </a:endParaRPr>
                    </a:p>
                  </a:txBody>
                  <a:tcPr marL="68580" marR="68580" marT="34290" marB="34290"/>
                </a:tc>
              </a:tr>
              <a:tr h="205740">
                <a:tc vMerge="1">
                  <a:txBody>
                    <a:bodyPr/>
                    <a:lstStyle/>
                    <a:p>
                      <a:endParaRPr lang="zh-CN" altLang="en-US"/>
                    </a:p>
                  </a:txBody>
                  <a:tcPr/>
                </a:tc>
                <a:tc>
                  <a:txBody>
                    <a:bodyPr/>
                    <a:lstStyle/>
                    <a:p>
                      <a:pPr algn="ctr"/>
                      <a:r>
                        <a:rPr lang="en-US" altLang="zh-CN" sz="900" dirty="0" smtClean="0">
                          <a:latin typeface="黑体" pitchFamily="49" charset="-122"/>
                          <a:ea typeface="黑体" pitchFamily="49" charset="-122"/>
                        </a:rPr>
                        <a:t>Xilinx</a:t>
                      </a:r>
                      <a:endParaRPr lang="zh-CN" altLang="en-US" sz="900" dirty="0">
                        <a:latin typeface="黑体" pitchFamily="49" charset="-122"/>
                        <a:ea typeface="黑体" pitchFamily="49" charset="-122"/>
                      </a:endParaRPr>
                    </a:p>
                  </a:txBody>
                  <a:tcPr marL="68580" marR="68580" marT="34290" marB="34290" anchor="ctr"/>
                </a:tc>
                <a:tc>
                  <a:txBody>
                    <a:bodyPr/>
                    <a:lstStyle/>
                    <a:p>
                      <a:pPr algn="l"/>
                      <a:r>
                        <a:rPr lang="en-US" altLang="zh-CN" sz="900" dirty="0" smtClean="0">
                          <a:latin typeface="黑体" pitchFamily="49" charset="-122"/>
                          <a:ea typeface="黑体" pitchFamily="49" charset="-122"/>
                        </a:rPr>
                        <a:t>BTS</a:t>
                      </a:r>
                      <a:r>
                        <a:rPr lang="zh-CN" altLang="en-US" sz="900" dirty="0" smtClean="0">
                          <a:latin typeface="黑体" pitchFamily="49" charset="-122"/>
                          <a:ea typeface="黑体" pitchFamily="49" charset="-122"/>
                        </a:rPr>
                        <a:t>使用的</a:t>
                      </a:r>
                      <a:r>
                        <a:rPr lang="en-US" altLang="zh-CN" sz="900" dirty="0" smtClean="0">
                          <a:latin typeface="黑体" pitchFamily="49" charset="-122"/>
                          <a:ea typeface="黑体" pitchFamily="49" charset="-122"/>
                        </a:rPr>
                        <a:t>FPGA</a:t>
                      </a:r>
                      <a:r>
                        <a:rPr lang="zh-CN" altLang="en-US" sz="900" dirty="0" smtClean="0">
                          <a:latin typeface="黑体" pitchFamily="49" charset="-122"/>
                          <a:ea typeface="黑体" pitchFamily="49" charset="-122"/>
                        </a:rPr>
                        <a:t>芯片</a:t>
                      </a:r>
                      <a:endParaRPr lang="zh-CN" altLang="en-US" sz="900" dirty="0">
                        <a:latin typeface="黑体" pitchFamily="49" charset="-122"/>
                        <a:ea typeface="黑体" pitchFamily="49" charset="-122"/>
                      </a:endParaRPr>
                    </a:p>
                  </a:txBody>
                  <a:tcPr marL="68580" marR="68580" marT="34290" marB="34290"/>
                </a:tc>
              </a:tr>
              <a:tr h="205740">
                <a:tc vMerge="1">
                  <a:txBody>
                    <a:bodyPr/>
                    <a:lstStyle/>
                    <a:p>
                      <a:endParaRPr lang="zh-CN" altLang="en-US"/>
                    </a:p>
                  </a:txBody>
                  <a:tcPr/>
                </a:tc>
                <a:tc>
                  <a:txBody>
                    <a:bodyPr/>
                    <a:lstStyle/>
                    <a:p>
                      <a:pPr algn="ctr"/>
                      <a:r>
                        <a:rPr lang="zh-CN" altLang="en-US" sz="900" dirty="0" smtClean="0">
                          <a:latin typeface="黑体" pitchFamily="49" charset="-122"/>
                          <a:ea typeface="黑体" pitchFamily="49" charset="-122"/>
                        </a:rPr>
                        <a:t>博通</a:t>
                      </a:r>
                      <a:endParaRPr lang="zh-CN" altLang="en-US" sz="900" dirty="0">
                        <a:latin typeface="黑体" pitchFamily="49" charset="-122"/>
                        <a:ea typeface="黑体" pitchFamily="49" charset="-122"/>
                      </a:endParaRPr>
                    </a:p>
                  </a:txBody>
                  <a:tcPr marL="68580" marR="68580" marT="34290" marB="34290" anchor="ctr"/>
                </a:tc>
                <a:tc>
                  <a:txBody>
                    <a:bodyPr/>
                    <a:lstStyle/>
                    <a:p>
                      <a:pPr algn="l"/>
                      <a:r>
                        <a:rPr lang="zh-CN" altLang="en-US" sz="900" dirty="0" smtClean="0">
                          <a:latin typeface="黑体" pitchFamily="49" charset="-122"/>
                          <a:ea typeface="黑体" pitchFamily="49" charset="-122"/>
                        </a:rPr>
                        <a:t>交换机芯片，手机基带芯片等</a:t>
                      </a:r>
                      <a:endParaRPr lang="zh-CN" altLang="en-US" sz="900" dirty="0">
                        <a:latin typeface="黑体" pitchFamily="49" charset="-122"/>
                        <a:ea typeface="黑体" pitchFamily="49" charset="-122"/>
                      </a:endParaRPr>
                    </a:p>
                  </a:txBody>
                  <a:tcPr marL="68580" marR="68580" marT="34290" marB="34290"/>
                </a:tc>
              </a:tr>
              <a:tr h="205740">
                <a:tc rowSpan="2">
                  <a:txBody>
                    <a:bodyPr/>
                    <a:lstStyle/>
                    <a:p>
                      <a:pPr algn="ctr"/>
                      <a:r>
                        <a:rPr lang="zh-CN" altLang="en-US" sz="900" kern="1200" dirty="0" smtClean="0">
                          <a:solidFill>
                            <a:schemeClr val="dk1"/>
                          </a:solidFill>
                          <a:latin typeface="黑体" pitchFamily="49" charset="-122"/>
                          <a:ea typeface="黑体" pitchFamily="49" charset="-122"/>
                          <a:cs typeface="+mn-cs"/>
                        </a:rPr>
                        <a:t>主设备</a:t>
                      </a:r>
                      <a:endParaRPr lang="en-US" altLang="zh-CN" sz="900" kern="1200" dirty="0" smtClean="0">
                        <a:solidFill>
                          <a:schemeClr val="dk1"/>
                        </a:solidFill>
                        <a:latin typeface="黑体" pitchFamily="49" charset="-122"/>
                        <a:ea typeface="黑体" pitchFamily="49" charset="-122"/>
                        <a:cs typeface="+mn-cs"/>
                      </a:endParaRPr>
                    </a:p>
                    <a:p>
                      <a:pPr algn="ctr"/>
                      <a:r>
                        <a:rPr lang="zh-CN" altLang="en-US" sz="900" kern="1200" dirty="0" smtClean="0">
                          <a:solidFill>
                            <a:schemeClr val="dk1"/>
                          </a:solidFill>
                          <a:latin typeface="黑体" pitchFamily="49" charset="-122"/>
                          <a:ea typeface="黑体" pitchFamily="49" charset="-122"/>
                          <a:cs typeface="+mn-cs"/>
                        </a:rPr>
                        <a:t>服务器</a:t>
                      </a:r>
                      <a:endParaRPr lang="zh-CN" altLang="en-US" sz="900" kern="1200" dirty="0">
                        <a:solidFill>
                          <a:schemeClr val="dk1"/>
                        </a:solidFill>
                        <a:latin typeface="黑体" pitchFamily="49" charset="-122"/>
                        <a:ea typeface="黑体" pitchFamily="49" charset="-122"/>
                        <a:cs typeface="+mn-cs"/>
                      </a:endParaRPr>
                    </a:p>
                  </a:txBody>
                  <a:tcPr marL="68580" marR="68580" marT="34290" marB="34290" anchor="ctr"/>
                </a:tc>
                <a:tc>
                  <a:txBody>
                    <a:bodyPr/>
                    <a:lstStyle/>
                    <a:p>
                      <a:pPr algn="ctr"/>
                      <a:r>
                        <a:rPr lang="zh-CN" altLang="en-US" sz="900" kern="1200" dirty="0" smtClean="0">
                          <a:solidFill>
                            <a:schemeClr val="dk1"/>
                          </a:solidFill>
                          <a:latin typeface="黑体" pitchFamily="49" charset="-122"/>
                          <a:ea typeface="黑体" pitchFamily="49" charset="-122"/>
                          <a:cs typeface="+mn-cs"/>
                        </a:rPr>
                        <a:t>英特尔</a:t>
                      </a:r>
                      <a:endParaRPr lang="zh-CN" altLang="en-US" sz="900" kern="1200" dirty="0">
                        <a:solidFill>
                          <a:schemeClr val="dk1"/>
                        </a:solidFill>
                        <a:latin typeface="黑体" pitchFamily="49" charset="-122"/>
                        <a:ea typeface="黑体" pitchFamily="49" charset="-122"/>
                        <a:cs typeface="+mn-cs"/>
                      </a:endParaRPr>
                    </a:p>
                  </a:txBody>
                  <a:tcPr marL="68580" marR="68580" marT="34290" marB="34290" anchor="ctr"/>
                </a:tc>
                <a:tc>
                  <a:txBody>
                    <a:bodyPr/>
                    <a:lstStyle/>
                    <a:p>
                      <a:pPr algn="l"/>
                      <a:r>
                        <a:rPr lang="en-US" altLang="zh-CN" sz="900" kern="1200" dirty="0" smtClean="0">
                          <a:solidFill>
                            <a:schemeClr val="dk1"/>
                          </a:solidFill>
                          <a:latin typeface="黑体" pitchFamily="49" charset="-122"/>
                          <a:ea typeface="黑体" pitchFamily="49" charset="-122"/>
                          <a:cs typeface="+mn-cs"/>
                        </a:rPr>
                        <a:t>Xeon</a:t>
                      </a:r>
                      <a:r>
                        <a:rPr lang="zh-CN" altLang="en-US" sz="900" kern="1200" dirty="0" smtClean="0">
                          <a:solidFill>
                            <a:schemeClr val="dk1"/>
                          </a:solidFill>
                          <a:latin typeface="黑体" pitchFamily="49" charset="-122"/>
                          <a:ea typeface="黑体" pitchFamily="49" charset="-122"/>
                          <a:cs typeface="+mn-cs"/>
                        </a:rPr>
                        <a:t>芯片模型（可替代的</a:t>
                      </a:r>
                      <a:r>
                        <a:rPr lang="en-US" altLang="zh-CN" sz="900" kern="1200" dirty="0" smtClean="0">
                          <a:solidFill>
                            <a:schemeClr val="dk1"/>
                          </a:solidFill>
                          <a:latin typeface="黑体" pitchFamily="49" charset="-122"/>
                          <a:ea typeface="黑体" pitchFamily="49" charset="-122"/>
                          <a:cs typeface="+mn-cs"/>
                        </a:rPr>
                        <a:t>AMD</a:t>
                      </a:r>
                      <a:r>
                        <a:rPr lang="zh-CN" altLang="en-US" sz="900" kern="1200" dirty="0" smtClean="0">
                          <a:solidFill>
                            <a:schemeClr val="dk1"/>
                          </a:solidFill>
                          <a:latin typeface="黑体" pitchFamily="49" charset="-122"/>
                          <a:ea typeface="黑体" pitchFamily="49" charset="-122"/>
                          <a:cs typeface="+mn-cs"/>
                        </a:rPr>
                        <a:t>也是美国公司）</a:t>
                      </a:r>
                      <a:endParaRPr lang="zh-CN" altLang="en-US" sz="900" kern="1200" dirty="0">
                        <a:solidFill>
                          <a:schemeClr val="dk1"/>
                        </a:solidFill>
                        <a:latin typeface="黑体" pitchFamily="49" charset="-122"/>
                        <a:ea typeface="黑体" pitchFamily="49" charset="-122"/>
                        <a:cs typeface="+mn-cs"/>
                      </a:endParaRPr>
                    </a:p>
                  </a:txBody>
                  <a:tcPr marL="68580" marR="68580" marT="34290" marB="34290"/>
                </a:tc>
              </a:tr>
              <a:tr h="205740">
                <a:tc vMerge="1">
                  <a:txBody>
                    <a:bodyPr/>
                    <a:lstStyle/>
                    <a:p>
                      <a:endParaRPr lang="zh-CN" altLang="en-US"/>
                    </a:p>
                  </a:txBody>
                  <a:tcPr/>
                </a:tc>
                <a:tc>
                  <a:txBody>
                    <a:bodyPr/>
                    <a:lstStyle/>
                    <a:p>
                      <a:pPr algn="ctr"/>
                      <a:r>
                        <a:rPr lang="en-US" altLang="zh-CN" sz="900" kern="1200" dirty="0" smtClean="0">
                          <a:solidFill>
                            <a:schemeClr val="dk1"/>
                          </a:solidFill>
                          <a:latin typeface="黑体" pitchFamily="49" charset="-122"/>
                          <a:ea typeface="黑体" pitchFamily="49" charset="-122"/>
                          <a:cs typeface="+mn-cs"/>
                        </a:rPr>
                        <a:t>oracle</a:t>
                      </a:r>
                      <a:endParaRPr lang="zh-CN" altLang="en-US" sz="900" kern="1200" dirty="0">
                        <a:solidFill>
                          <a:schemeClr val="dk1"/>
                        </a:solidFill>
                        <a:latin typeface="黑体" pitchFamily="49" charset="-122"/>
                        <a:ea typeface="黑体" pitchFamily="49" charset="-122"/>
                        <a:cs typeface="+mn-cs"/>
                      </a:endParaRPr>
                    </a:p>
                  </a:txBody>
                  <a:tcPr marL="68580" marR="68580" marT="34290" marB="34290" anchor="ctr"/>
                </a:tc>
                <a:tc>
                  <a:txBody>
                    <a:bodyPr/>
                    <a:lstStyle/>
                    <a:p>
                      <a:pPr algn="l"/>
                      <a:r>
                        <a:rPr lang="zh-CN" altLang="en-US" sz="900" kern="1200" dirty="0" smtClean="0">
                          <a:solidFill>
                            <a:schemeClr val="dk1"/>
                          </a:solidFill>
                          <a:latin typeface="黑体" pitchFamily="49" charset="-122"/>
                          <a:ea typeface="黑体" pitchFamily="49" charset="-122"/>
                          <a:cs typeface="+mn-cs"/>
                        </a:rPr>
                        <a:t>数据库</a:t>
                      </a:r>
                      <a:endParaRPr lang="zh-CN" altLang="en-US" sz="900" kern="1200" dirty="0">
                        <a:solidFill>
                          <a:schemeClr val="dk1"/>
                        </a:solidFill>
                        <a:latin typeface="黑体" pitchFamily="49" charset="-122"/>
                        <a:ea typeface="黑体" pitchFamily="49" charset="-122"/>
                        <a:cs typeface="+mn-cs"/>
                      </a:endParaRPr>
                    </a:p>
                  </a:txBody>
                  <a:tcPr marL="68580" marR="68580" marT="34290" marB="34290"/>
                </a:tc>
              </a:tr>
              <a:tr h="205740">
                <a:tc rowSpan="7">
                  <a:txBody>
                    <a:bodyPr/>
                    <a:lstStyle/>
                    <a:p>
                      <a:pPr algn="ctr"/>
                      <a:r>
                        <a:rPr lang="zh-CN" altLang="en-US" sz="900" kern="1200" dirty="0" smtClean="0">
                          <a:solidFill>
                            <a:schemeClr val="dk1"/>
                          </a:solidFill>
                          <a:latin typeface="黑体" pitchFamily="49" charset="-122"/>
                          <a:ea typeface="黑体" pitchFamily="49" charset="-122"/>
                          <a:cs typeface="+mn-cs"/>
                        </a:rPr>
                        <a:t>光器件</a:t>
                      </a:r>
                      <a:endParaRPr lang="zh-CN" altLang="en-US" sz="900" kern="1200" dirty="0">
                        <a:solidFill>
                          <a:schemeClr val="dk1"/>
                        </a:solidFill>
                        <a:latin typeface="黑体" pitchFamily="49" charset="-122"/>
                        <a:ea typeface="黑体" pitchFamily="49" charset="-122"/>
                        <a:cs typeface="+mn-cs"/>
                      </a:endParaRPr>
                    </a:p>
                  </a:txBody>
                  <a:tcPr marL="68580" marR="68580" marT="34290" marB="34290" anchor="ctr"/>
                </a:tc>
                <a:tc>
                  <a:txBody>
                    <a:bodyPr/>
                    <a:lstStyle/>
                    <a:p>
                      <a:pPr algn="ctr"/>
                      <a:r>
                        <a:rPr lang="en-US" altLang="zh-CN" sz="900" kern="1200" dirty="0" smtClean="0">
                          <a:solidFill>
                            <a:schemeClr val="dk1"/>
                          </a:solidFill>
                          <a:latin typeface="黑体" pitchFamily="49" charset="-122"/>
                          <a:ea typeface="黑体" pitchFamily="49" charset="-122"/>
                          <a:cs typeface="+mn-cs"/>
                        </a:rPr>
                        <a:t>ACIA</a:t>
                      </a:r>
                      <a:endParaRPr lang="zh-CN" altLang="en-US" sz="900" kern="1200" dirty="0">
                        <a:solidFill>
                          <a:schemeClr val="dk1"/>
                        </a:solidFill>
                        <a:latin typeface="黑体" pitchFamily="49" charset="-122"/>
                        <a:ea typeface="黑体" pitchFamily="49" charset="-122"/>
                        <a:cs typeface="+mn-cs"/>
                      </a:endParaRPr>
                    </a:p>
                  </a:txBody>
                  <a:tcPr marL="68580" marR="68580" marT="34290" marB="34290" anchor="ctr"/>
                </a:tc>
                <a:tc>
                  <a:txBody>
                    <a:bodyPr/>
                    <a:lstStyle/>
                    <a:p>
                      <a:pPr algn="l"/>
                      <a:r>
                        <a:rPr lang="en-US" altLang="zh-CN" sz="900" kern="1200" dirty="0" smtClean="0">
                          <a:solidFill>
                            <a:schemeClr val="dk1"/>
                          </a:solidFill>
                          <a:latin typeface="黑体" pitchFamily="49" charset="-122"/>
                          <a:ea typeface="黑体" pitchFamily="49" charset="-122"/>
                          <a:cs typeface="+mn-cs"/>
                        </a:rPr>
                        <a:t>40-400G</a:t>
                      </a:r>
                      <a:r>
                        <a:rPr lang="zh-CN" altLang="en-US" sz="900" kern="1200" dirty="0" smtClean="0">
                          <a:solidFill>
                            <a:schemeClr val="dk1"/>
                          </a:solidFill>
                          <a:latin typeface="黑体" pitchFamily="49" charset="-122"/>
                          <a:ea typeface="黑体" pitchFamily="49" charset="-122"/>
                          <a:cs typeface="+mn-cs"/>
                        </a:rPr>
                        <a:t>光模块</a:t>
                      </a:r>
                      <a:endParaRPr lang="zh-CN" altLang="en-US" sz="900" kern="1200" dirty="0">
                        <a:solidFill>
                          <a:schemeClr val="dk1"/>
                        </a:solidFill>
                        <a:latin typeface="黑体" pitchFamily="49" charset="-122"/>
                        <a:ea typeface="黑体" pitchFamily="49" charset="-122"/>
                        <a:cs typeface="+mn-cs"/>
                      </a:endParaRPr>
                    </a:p>
                  </a:txBody>
                  <a:tcPr marL="68580" marR="68580" marT="34290" marB="34290"/>
                </a:tc>
              </a:tr>
              <a:tr h="226356">
                <a:tc vMerge="1">
                  <a:txBody>
                    <a:bodyPr/>
                    <a:lstStyle/>
                    <a:p>
                      <a:endParaRPr lang="zh-CN" altLang="en-US"/>
                    </a:p>
                  </a:txBody>
                  <a:tcPr/>
                </a:tc>
                <a:tc>
                  <a:txBody>
                    <a:bodyPr/>
                    <a:lstStyle/>
                    <a:p>
                      <a:pPr algn="ctr"/>
                      <a:r>
                        <a:rPr lang="en-US" altLang="zh-CN" sz="900" kern="1200" dirty="0" err="1" smtClean="0">
                          <a:solidFill>
                            <a:schemeClr val="dk1"/>
                          </a:solidFill>
                          <a:latin typeface="黑体" pitchFamily="49" charset="-122"/>
                          <a:ea typeface="黑体" pitchFamily="49" charset="-122"/>
                          <a:cs typeface="+mn-cs"/>
                        </a:rPr>
                        <a:t>Oclaro</a:t>
                      </a:r>
                      <a:endParaRPr lang="zh-CN" altLang="en-US" sz="900" kern="1200" dirty="0">
                        <a:solidFill>
                          <a:schemeClr val="dk1"/>
                        </a:solidFill>
                        <a:latin typeface="黑体" pitchFamily="49" charset="-122"/>
                        <a:ea typeface="黑体" pitchFamily="49" charset="-122"/>
                        <a:cs typeface="+mn-cs"/>
                      </a:endParaRPr>
                    </a:p>
                  </a:txBody>
                  <a:tcPr marL="68580" marR="68580" marT="34290" marB="34290" anchor="ctr"/>
                </a:tc>
                <a:tc>
                  <a:txBody>
                    <a:bodyPr/>
                    <a:lstStyle/>
                    <a:p>
                      <a:pPr algn="l"/>
                      <a:r>
                        <a:rPr lang="zh-CN" altLang="en-US" sz="900" kern="1200" dirty="0" smtClean="0">
                          <a:solidFill>
                            <a:schemeClr val="dk1"/>
                          </a:solidFill>
                          <a:latin typeface="黑体" pitchFamily="49" charset="-122"/>
                          <a:ea typeface="黑体" pitchFamily="49" charset="-122"/>
                          <a:cs typeface="+mn-cs"/>
                        </a:rPr>
                        <a:t>光模块</a:t>
                      </a:r>
                      <a:endParaRPr lang="zh-CN" altLang="en-US" sz="900" kern="1200" dirty="0">
                        <a:solidFill>
                          <a:schemeClr val="dk1"/>
                        </a:solidFill>
                        <a:latin typeface="黑体" pitchFamily="49" charset="-122"/>
                        <a:ea typeface="黑体" pitchFamily="49" charset="-122"/>
                        <a:cs typeface="+mn-cs"/>
                      </a:endParaRPr>
                    </a:p>
                  </a:txBody>
                  <a:tcPr marL="68580" marR="68580" marT="34290" marB="34290"/>
                </a:tc>
              </a:tr>
              <a:tr h="205740">
                <a:tc vMerge="1">
                  <a:txBody>
                    <a:bodyPr/>
                    <a:lstStyle/>
                    <a:p>
                      <a:endParaRPr lang="zh-CN" altLang="en-US"/>
                    </a:p>
                  </a:txBody>
                  <a:tcPr/>
                </a:tc>
                <a:tc>
                  <a:txBody>
                    <a:bodyPr/>
                    <a:lstStyle/>
                    <a:p>
                      <a:pPr algn="ctr"/>
                      <a:r>
                        <a:rPr lang="en-US" altLang="zh-CN" sz="900" kern="1200" dirty="0" err="1" smtClean="0">
                          <a:solidFill>
                            <a:schemeClr val="dk1"/>
                          </a:solidFill>
                          <a:latin typeface="黑体" pitchFamily="49" charset="-122"/>
                          <a:ea typeface="黑体" pitchFamily="49" charset="-122"/>
                          <a:cs typeface="+mn-cs"/>
                        </a:rPr>
                        <a:t>Lumentum</a:t>
                      </a:r>
                      <a:endParaRPr lang="zh-CN" altLang="en-US" sz="900" kern="1200" dirty="0">
                        <a:solidFill>
                          <a:schemeClr val="dk1"/>
                        </a:solidFill>
                        <a:latin typeface="黑体" pitchFamily="49" charset="-122"/>
                        <a:ea typeface="黑体" pitchFamily="49" charset="-122"/>
                        <a:cs typeface="+mn-cs"/>
                      </a:endParaRPr>
                    </a:p>
                  </a:txBody>
                  <a:tcPr marL="68580" marR="68580" marT="34290" marB="34290" anchor="ctr"/>
                </a:tc>
                <a:tc>
                  <a:txBody>
                    <a:bodyPr/>
                    <a:lstStyle/>
                    <a:p>
                      <a:pPr algn="l"/>
                      <a:r>
                        <a:rPr lang="zh-CN" altLang="en-US" sz="900" kern="1200" dirty="0" smtClean="0">
                          <a:solidFill>
                            <a:schemeClr val="dk1"/>
                          </a:solidFill>
                          <a:latin typeface="黑体" pitchFamily="49" charset="-122"/>
                          <a:ea typeface="黑体" pitchFamily="49" charset="-122"/>
                          <a:cs typeface="+mn-cs"/>
                        </a:rPr>
                        <a:t>激光器、电子集成电路（</a:t>
                      </a:r>
                      <a:r>
                        <a:rPr lang="en-US" altLang="zh-CN" sz="900" kern="1200" dirty="0" smtClean="0">
                          <a:solidFill>
                            <a:schemeClr val="dk1"/>
                          </a:solidFill>
                          <a:latin typeface="黑体" pitchFamily="49" charset="-122"/>
                          <a:ea typeface="黑体" pitchFamily="49" charset="-122"/>
                          <a:cs typeface="+mn-cs"/>
                        </a:rPr>
                        <a:t>PIC</a:t>
                      </a:r>
                      <a:r>
                        <a:rPr lang="zh-CN" altLang="en-US" sz="900" kern="1200" dirty="0" smtClean="0">
                          <a:solidFill>
                            <a:schemeClr val="dk1"/>
                          </a:solidFill>
                          <a:latin typeface="黑体" pitchFamily="49" charset="-122"/>
                          <a:ea typeface="黑体" pitchFamily="49" charset="-122"/>
                          <a:cs typeface="+mn-cs"/>
                        </a:rPr>
                        <a:t>）和相干器件模块</a:t>
                      </a:r>
                      <a:endParaRPr lang="zh-CN" altLang="en-US" sz="900" kern="1200" dirty="0">
                        <a:solidFill>
                          <a:schemeClr val="dk1"/>
                        </a:solidFill>
                        <a:latin typeface="黑体" pitchFamily="49" charset="-122"/>
                        <a:ea typeface="黑体" pitchFamily="49" charset="-122"/>
                        <a:cs typeface="+mn-cs"/>
                      </a:endParaRPr>
                    </a:p>
                  </a:txBody>
                  <a:tcPr marL="68580" marR="68580" marT="34290" marB="34290"/>
                </a:tc>
              </a:tr>
              <a:tr h="205740">
                <a:tc vMerge="1">
                  <a:txBody>
                    <a:bodyPr/>
                    <a:lstStyle/>
                    <a:p>
                      <a:endParaRPr lang="zh-CN" altLang="en-US"/>
                    </a:p>
                  </a:txBody>
                  <a:tcPr/>
                </a:tc>
                <a:tc>
                  <a:txBody>
                    <a:bodyPr/>
                    <a:lstStyle/>
                    <a:p>
                      <a:pPr algn="ctr"/>
                      <a:r>
                        <a:rPr lang="en-US" altLang="zh-CN" sz="900" kern="1200" dirty="0" err="1" smtClean="0">
                          <a:solidFill>
                            <a:schemeClr val="dk1"/>
                          </a:solidFill>
                          <a:latin typeface="黑体" pitchFamily="49" charset="-122"/>
                          <a:ea typeface="黑体" pitchFamily="49" charset="-122"/>
                          <a:cs typeface="+mn-cs"/>
                        </a:rPr>
                        <a:t>finisar</a:t>
                      </a:r>
                      <a:endParaRPr lang="zh-CN" altLang="en-US" sz="900" kern="1200" dirty="0">
                        <a:solidFill>
                          <a:schemeClr val="dk1"/>
                        </a:solidFill>
                        <a:latin typeface="黑体" pitchFamily="49" charset="-122"/>
                        <a:ea typeface="黑体" pitchFamily="49" charset="-122"/>
                        <a:cs typeface="+mn-cs"/>
                      </a:endParaRPr>
                    </a:p>
                  </a:txBody>
                  <a:tcPr marL="68580" marR="68580" marT="34290" marB="34290" anchor="ctr"/>
                </a:tc>
                <a:tc>
                  <a:txBody>
                    <a:bodyPr/>
                    <a:lstStyle/>
                    <a:p>
                      <a:pPr algn="l"/>
                      <a:r>
                        <a:rPr lang="zh-CN" altLang="en-US" sz="900" kern="1200" dirty="0" smtClean="0">
                          <a:solidFill>
                            <a:schemeClr val="dk1"/>
                          </a:solidFill>
                          <a:latin typeface="黑体" pitchFamily="49" charset="-122"/>
                          <a:ea typeface="黑体" pitchFamily="49" charset="-122"/>
                          <a:cs typeface="+mn-cs"/>
                        </a:rPr>
                        <a:t>光纤收发器，光引擎等</a:t>
                      </a:r>
                      <a:endParaRPr lang="zh-CN" altLang="en-US" sz="900" kern="1200" dirty="0">
                        <a:solidFill>
                          <a:schemeClr val="dk1"/>
                        </a:solidFill>
                        <a:latin typeface="黑体" pitchFamily="49" charset="-122"/>
                        <a:ea typeface="黑体" pitchFamily="49" charset="-122"/>
                        <a:cs typeface="+mn-cs"/>
                      </a:endParaRPr>
                    </a:p>
                  </a:txBody>
                  <a:tcPr marL="68580" marR="68580" marT="34290" marB="34290"/>
                </a:tc>
              </a:tr>
              <a:tr h="205740">
                <a:tc vMerge="1">
                  <a:txBody>
                    <a:bodyPr/>
                    <a:lstStyle/>
                    <a:p>
                      <a:endParaRPr lang="zh-CN" altLang="en-US"/>
                    </a:p>
                  </a:txBody>
                  <a:tcPr/>
                </a:tc>
                <a:tc>
                  <a:txBody>
                    <a:bodyPr/>
                    <a:lstStyle/>
                    <a:p>
                      <a:pPr algn="ctr"/>
                      <a:r>
                        <a:rPr lang="en-US" altLang="zh-CN" sz="900" kern="1200" dirty="0" err="1" smtClean="0">
                          <a:solidFill>
                            <a:schemeClr val="dk1"/>
                          </a:solidFill>
                          <a:latin typeface="黑体" pitchFamily="49" charset="-122"/>
                          <a:ea typeface="黑体" pitchFamily="49" charset="-122"/>
                          <a:cs typeface="+mn-cs"/>
                        </a:rPr>
                        <a:t>Inphi</a:t>
                      </a:r>
                      <a:endParaRPr lang="zh-CN" altLang="en-US" sz="900" kern="1200" dirty="0">
                        <a:solidFill>
                          <a:schemeClr val="dk1"/>
                        </a:solidFill>
                        <a:latin typeface="黑体" pitchFamily="49" charset="-122"/>
                        <a:ea typeface="黑体" pitchFamily="49" charset="-122"/>
                        <a:cs typeface="+mn-cs"/>
                      </a:endParaRPr>
                    </a:p>
                  </a:txBody>
                  <a:tcPr marL="68580" marR="68580" marT="34290" marB="34290" anchor="ctr"/>
                </a:tc>
                <a:tc>
                  <a:txBody>
                    <a:bodyPr/>
                    <a:lstStyle/>
                    <a:p>
                      <a:pPr algn="l"/>
                      <a:r>
                        <a:rPr lang="en-US" altLang="zh-CN" sz="900" kern="1200" dirty="0" smtClean="0">
                          <a:solidFill>
                            <a:schemeClr val="dk1"/>
                          </a:solidFill>
                          <a:latin typeface="黑体" pitchFamily="49" charset="-122"/>
                          <a:ea typeface="黑体" pitchFamily="49" charset="-122"/>
                          <a:cs typeface="+mn-cs"/>
                        </a:rPr>
                        <a:t>100G</a:t>
                      </a:r>
                      <a:r>
                        <a:rPr lang="zh-CN" altLang="en-US" sz="900" kern="1200" dirty="0" smtClean="0">
                          <a:solidFill>
                            <a:schemeClr val="dk1"/>
                          </a:solidFill>
                          <a:latin typeface="黑体" pitchFamily="49" charset="-122"/>
                          <a:ea typeface="黑体" pitchFamily="49" charset="-122"/>
                          <a:cs typeface="+mn-cs"/>
                        </a:rPr>
                        <a:t>光模块</a:t>
                      </a:r>
                      <a:endParaRPr lang="zh-CN" altLang="en-US" sz="900" kern="1200" dirty="0">
                        <a:solidFill>
                          <a:schemeClr val="dk1"/>
                        </a:solidFill>
                        <a:latin typeface="黑体" pitchFamily="49" charset="-122"/>
                        <a:ea typeface="黑体" pitchFamily="49" charset="-122"/>
                        <a:cs typeface="+mn-cs"/>
                      </a:endParaRPr>
                    </a:p>
                  </a:txBody>
                  <a:tcPr marL="68580" marR="68580" marT="34290" marB="34290"/>
                </a:tc>
              </a:tr>
              <a:tr h="205740">
                <a:tc vMerge="1">
                  <a:txBody>
                    <a:bodyPr/>
                    <a:lstStyle/>
                    <a:p>
                      <a:endParaRPr lang="zh-CN" altLang="en-US"/>
                    </a:p>
                  </a:txBody>
                  <a:tcPr/>
                </a:tc>
                <a:tc>
                  <a:txBody>
                    <a:bodyPr/>
                    <a:lstStyle/>
                    <a:p>
                      <a:pPr algn="ctr"/>
                      <a:r>
                        <a:rPr lang="en-US" altLang="zh-CN" sz="900" kern="1200" dirty="0" err="1" smtClean="0">
                          <a:solidFill>
                            <a:schemeClr val="dk1"/>
                          </a:solidFill>
                          <a:latin typeface="黑体" pitchFamily="49" charset="-122"/>
                          <a:ea typeface="黑体" pitchFamily="49" charset="-122"/>
                          <a:cs typeface="+mn-cs"/>
                        </a:rPr>
                        <a:t>neophotoics</a:t>
                      </a:r>
                      <a:endParaRPr lang="zh-CN" altLang="en-US" sz="900" kern="1200" dirty="0">
                        <a:solidFill>
                          <a:schemeClr val="dk1"/>
                        </a:solidFill>
                        <a:latin typeface="黑体" pitchFamily="49" charset="-122"/>
                        <a:ea typeface="黑体" pitchFamily="49" charset="-122"/>
                        <a:cs typeface="+mn-cs"/>
                      </a:endParaRPr>
                    </a:p>
                  </a:txBody>
                  <a:tcPr marL="68580" marR="68580" marT="34290" marB="34290" anchor="ctr"/>
                </a:tc>
                <a:tc>
                  <a:txBody>
                    <a:bodyPr/>
                    <a:lstStyle/>
                    <a:p>
                      <a:pPr algn="l"/>
                      <a:r>
                        <a:rPr lang="zh-CN" altLang="en-US" sz="900" kern="1200" dirty="0" smtClean="0">
                          <a:solidFill>
                            <a:schemeClr val="dk1"/>
                          </a:solidFill>
                          <a:latin typeface="黑体" pitchFamily="49" charset="-122"/>
                          <a:ea typeface="黑体" pitchFamily="49" charset="-122"/>
                          <a:cs typeface="+mn-cs"/>
                        </a:rPr>
                        <a:t>相干接收器、超窄带可调激光器等</a:t>
                      </a:r>
                      <a:endParaRPr lang="zh-CN" altLang="en-US" sz="900" kern="1200" dirty="0">
                        <a:solidFill>
                          <a:schemeClr val="dk1"/>
                        </a:solidFill>
                        <a:latin typeface="黑体" pitchFamily="49" charset="-122"/>
                        <a:ea typeface="黑体" pitchFamily="49" charset="-122"/>
                        <a:cs typeface="+mn-cs"/>
                      </a:endParaRPr>
                    </a:p>
                  </a:txBody>
                  <a:tcPr marL="68580" marR="68580" marT="34290" marB="34290"/>
                </a:tc>
              </a:tr>
              <a:tr h="205740">
                <a:tc vMerge="1">
                  <a:txBody>
                    <a:bodyPr/>
                    <a:lstStyle/>
                    <a:p>
                      <a:endParaRPr lang="zh-CN" altLang="en-US"/>
                    </a:p>
                  </a:txBody>
                  <a:tcPr/>
                </a:tc>
                <a:tc>
                  <a:txBody>
                    <a:bodyPr/>
                    <a:lstStyle/>
                    <a:p>
                      <a:pPr algn="ctr"/>
                      <a:r>
                        <a:rPr lang="en-US" altLang="zh-CN" sz="900" kern="1200" dirty="0" smtClean="0">
                          <a:solidFill>
                            <a:schemeClr val="dk1"/>
                          </a:solidFill>
                          <a:latin typeface="黑体" pitchFamily="49" charset="-122"/>
                          <a:ea typeface="黑体" pitchFamily="49" charset="-122"/>
                          <a:cs typeface="+mn-cs"/>
                        </a:rPr>
                        <a:t>AAOI</a:t>
                      </a:r>
                      <a:endParaRPr lang="zh-CN" altLang="en-US" sz="900" kern="1200" dirty="0">
                        <a:solidFill>
                          <a:schemeClr val="dk1"/>
                        </a:solidFill>
                        <a:latin typeface="黑体" pitchFamily="49" charset="-122"/>
                        <a:ea typeface="黑体" pitchFamily="49" charset="-122"/>
                        <a:cs typeface="+mn-cs"/>
                      </a:endParaRPr>
                    </a:p>
                  </a:txBody>
                  <a:tcPr marL="68580" marR="68580" marT="34290" marB="34290" anchor="ctr"/>
                </a:tc>
                <a:tc>
                  <a:txBody>
                    <a:bodyPr/>
                    <a:lstStyle/>
                    <a:p>
                      <a:pPr algn="l"/>
                      <a:r>
                        <a:rPr lang="en-US" altLang="zh-CN" sz="900" kern="1200" dirty="0" smtClean="0">
                          <a:solidFill>
                            <a:schemeClr val="dk1"/>
                          </a:solidFill>
                          <a:latin typeface="黑体" pitchFamily="49" charset="-122"/>
                          <a:ea typeface="黑体" pitchFamily="49" charset="-122"/>
                          <a:cs typeface="+mn-cs"/>
                        </a:rPr>
                        <a:t>1.25G SFF</a:t>
                      </a:r>
                      <a:r>
                        <a:rPr lang="zh-CN" altLang="en-US" sz="900" kern="1200" dirty="0" smtClean="0">
                          <a:solidFill>
                            <a:schemeClr val="dk1"/>
                          </a:solidFill>
                          <a:latin typeface="黑体" pitchFamily="49" charset="-122"/>
                          <a:ea typeface="黑体" pitchFamily="49" charset="-122"/>
                          <a:cs typeface="+mn-cs"/>
                        </a:rPr>
                        <a:t>、</a:t>
                      </a:r>
                      <a:r>
                        <a:rPr lang="en-US" altLang="zh-CN" sz="900" kern="1200" dirty="0" smtClean="0">
                          <a:solidFill>
                            <a:schemeClr val="dk1"/>
                          </a:solidFill>
                          <a:latin typeface="黑体" pitchFamily="49" charset="-122"/>
                          <a:ea typeface="黑体" pitchFamily="49" charset="-122"/>
                          <a:cs typeface="+mn-cs"/>
                        </a:rPr>
                        <a:t>40-100G</a:t>
                      </a:r>
                      <a:r>
                        <a:rPr lang="zh-CN" altLang="en-US" sz="900" kern="1200" dirty="0" smtClean="0">
                          <a:solidFill>
                            <a:schemeClr val="dk1"/>
                          </a:solidFill>
                          <a:latin typeface="黑体" pitchFamily="49" charset="-122"/>
                          <a:ea typeface="黑体" pitchFamily="49" charset="-122"/>
                          <a:cs typeface="+mn-cs"/>
                        </a:rPr>
                        <a:t>光模块</a:t>
                      </a:r>
                      <a:endParaRPr lang="zh-CN" altLang="en-US" sz="900" kern="1200" dirty="0">
                        <a:solidFill>
                          <a:schemeClr val="dk1"/>
                        </a:solidFill>
                        <a:latin typeface="黑体" pitchFamily="49" charset="-122"/>
                        <a:ea typeface="黑体" pitchFamily="49" charset="-122"/>
                        <a:cs typeface="+mn-cs"/>
                      </a:endParaRPr>
                    </a:p>
                  </a:txBody>
                  <a:tcPr marL="68580" marR="68580" marT="34290" marB="34290"/>
                </a:tc>
              </a:tr>
            </a:tbl>
          </a:graphicData>
        </a:graphic>
      </p:graphicFrame>
      <p:sp>
        <p:nvSpPr>
          <p:cNvPr id="82" name="矩形 81"/>
          <p:cNvSpPr/>
          <p:nvPr/>
        </p:nvSpPr>
        <p:spPr>
          <a:xfrm>
            <a:off x="1493745" y="5772558"/>
            <a:ext cx="5965855" cy="646331"/>
          </a:xfrm>
          <a:prstGeom prst="rect">
            <a:avLst/>
          </a:prstGeom>
          <a:solidFill>
            <a:srgbClr val="FFFF00"/>
          </a:solidFill>
          <a:ln w="15875">
            <a:solidFill>
              <a:schemeClr val="tx1"/>
            </a:solidFill>
            <a:miter lim="800000"/>
          </a:ln>
        </p:spPr>
        <p:txBody>
          <a:bodyPr wrap="square">
            <a:spAutoFit/>
          </a:bodyPr>
          <a:lstStyle/>
          <a:p>
            <a:pPr algn="ctr" eaLnBrk="0" hangingPunct="0"/>
            <a:r>
              <a:rPr lang="zh-CN" altLang="en-US" b="1" dirty="0">
                <a:latin typeface="黑体" panose="02010609060101010101" pitchFamily="49" charset="-122"/>
                <a:ea typeface="黑体" panose="02010609060101010101" pitchFamily="49" charset="-122"/>
              </a:rPr>
              <a:t>大量工业核心</a:t>
            </a:r>
            <a:r>
              <a:rPr lang="zh-CN" altLang="en-US" b="1" dirty="0">
                <a:solidFill>
                  <a:srgbClr val="FF0000"/>
                </a:solidFill>
                <a:latin typeface="黑体" panose="02010609060101010101" pitchFamily="49" charset="-122"/>
                <a:ea typeface="黑体" panose="02010609060101010101" pitchFamily="49" charset="-122"/>
              </a:rPr>
              <a:t>设备依赖进口</a:t>
            </a:r>
            <a:r>
              <a:rPr lang="zh-CN" altLang="en-US" b="1" dirty="0">
                <a:latin typeface="黑体" panose="02010609060101010101" pitchFamily="49" charset="-122"/>
                <a:ea typeface="黑体" panose="02010609060101010101" pitchFamily="49" charset="-122"/>
              </a:rPr>
              <a:t>，核心</a:t>
            </a:r>
            <a:r>
              <a:rPr lang="zh-CN" altLang="en-US" b="1" dirty="0">
                <a:solidFill>
                  <a:srgbClr val="FF0000"/>
                </a:solidFill>
                <a:latin typeface="黑体" panose="02010609060101010101" pitchFamily="49" charset="-122"/>
                <a:ea typeface="黑体" panose="02010609060101010101" pitchFamily="49" charset="-122"/>
              </a:rPr>
              <a:t>技术受制于人</a:t>
            </a:r>
            <a:r>
              <a:rPr lang="zh-CN" altLang="en-US" b="1" dirty="0">
                <a:latin typeface="黑体" panose="02010609060101010101" pitchFamily="49" charset="-122"/>
                <a:ea typeface="黑体" panose="02010609060101010101" pitchFamily="49" charset="-122"/>
              </a:rPr>
              <a:t>，急需建立全产业链安全体系</a:t>
            </a:r>
          </a:p>
        </p:txBody>
      </p:sp>
    </p:spTree>
    <p:extLst>
      <p:ext uri="{BB962C8B-B14F-4D97-AF65-F5344CB8AC3E}">
        <p14:creationId xmlns:p14="http://schemas.microsoft.com/office/powerpoint/2010/main" xmlns="" val="177220178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3"/>
          <p:cNvSpPr>
            <a:spLocks noChangeArrowheads="1"/>
          </p:cNvSpPr>
          <p:nvPr/>
        </p:nvSpPr>
        <p:spPr bwMode="auto">
          <a:xfrm>
            <a:off x="369888" y="693738"/>
            <a:ext cx="8594725"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marL="914400" indent="-914400" defTabSz="457200">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defTabSz="45720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defTabSz="4572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defTabSz="4572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defTabSz="4572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eaLnBrk="1" hangingPunct="1">
              <a:lnSpc>
                <a:spcPct val="120000"/>
              </a:lnSpc>
              <a:spcBef>
                <a:spcPct val="0"/>
              </a:spcBef>
              <a:buClr>
                <a:srgbClr val="FF0000"/>
              </a:buClr>
              <a:buSzPct val="120000"/>
              <a:buFont typeface="Wingdings" panose="05000000000000000000" pitchFamily="2" charset="2"/>
              <a:buNone/>
            </a:pPr>
            <a:r>
              <a:rPr lang="en-US" altLang="zh-CN" sz="3200">
                <a:solidFill>
                  <a:srgbClr val="000000"/>
                </a:solidFill>
              </a:rPr>
              <a:t>3</a:t>
            </a:r>
            <a:r>
              <a:rPr lang="zh-CN" altLang="en-US" sz="3200">
                <a:solidFill>
                  <a:srgbClr val="000000"/>
                </a:solidFill>
              </a:rPr>
              <a:t>）强化工业连接体系：可靠高效的工业互联网</a:t>
            </a:r>
          </a:p>
        </p:txBody>
      </p:sp>
      <p:pic>
        <p:nvPicPr>
          <p:cNvPr id="450563" name="图片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7950" y="1341438"/>
            <a:ext cx="8905875" cy="4746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564" name="图片 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0" y="0"/>
            <a:ext cx="9144000" cy="59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2474789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1" name="Rectangle 3"/>
          <p:cNvSpPr>
            <a:spLocks noChangeArrowheads="1"/>
          </p:cNvSpPr>
          <p:nvPr/>
        </p:nvSpPr>
        <p:spPr bwMode="auto">
          <a:xfrm>
            <a:off x="142875" y="550148"/>
            <a:ext cx="9001125"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a:spcBef>
                <a:spcPct val="0"/>
              </a:spcBef>
              <a:buClr>
                <a:srgbClr val="990033"/>
              </a:buClr>
              <a:buSzPct val="120000"/>
              <a:buFontTx/>
              <a:buNone/>
            </a:pPr>
            <a:r>
              <a:rPr lang="zh-CN" altLang="en-US" sz="3200" dirty="0">
                <a:solidFill>
                  <a:srgbClr val="000000"/>
                </a:solidFill>
              </a:rPr>
              <a:t>自动化企业掌控网络标准、技术和产品市场</a:t>
            </a:r>
          </a:p>
        </p:txBody>
      </p:sp>
      <p:graphicFrame>
        <p:nvGraphicFramePr>
          <p:cNvPr id="452613" name="Object 2"/>
          <p:cNvGraphicFramePr>
            <a:graphicFrameLocks/>
          </p:cNvGraphicFramePr>
          <p:nvPr/>
        </p:nvGraphicFramePr>
        <p:xfrm>
          <a:off x="1423988" y="2303463"/>
          <a:ext cx="6778625" cy="4110037"/>
        </p:xfrm>
        <a:graphic>
          <a:graphicData uri="http://schemas.openxmlformats.org/presentationml/2006/ole">
            <p:oleObj spid="_x0000_s2056" r:id="rId4" imgW="6779340" imgH="4109060" progId="">
              <p:embed/>
            </p:oleObj>
          </a:graphicData>
        </a:graphic>
      </p:graphicFrame>
      <p:cxnSp>
        <p:nvCxnSpPr>
          <p:cNvPr id="452614" name="直接连接符 21"/>
          <p:cNvCxnSpPr>
            <a:cxnSpLocks noChangeShapeType="1"/>
          </p:cNvCxnSpPr>
          <p:nvPr/>
        </p:nvCxnSpPr>
        <p:spPr bwMode="auto">
          <a:xfrm>
            <a:off x="4819650" y="2563813"/>
            <a:ext cx="0" cy="1685925"/>
          </a:xfrm>
          <a:prstGeom prst="line">
            <a:avLst/>
          </a:prstGeom>
          <a:noFill/>
          <a:ln w="28575" algn="ctr">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452615" name="直接连接符 23"/>
          <p:cNvCxnSpPr>
            <a:cxnSpLocks noChangeShapeType="1"/>
          </p:cNvCxnSpPr>
          <p:nvPr/>
        </p:nvCxnSpPr>
        <p:spPr bwMode="auto">
          <a:xfrm flipH="1">
            <a:off x="4508500" y="4249738"/>
            <a:ext cx="304800" cy="2214562"/>
          </a:xfrm>
          <a:prstGeom prst="line">
            <a:avLst/>
          </a:prstGeom>
          <a:noFill/>
          <a:ln w="28575" algn="ctr">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452616" name="直接连接符 24"/>
          <p:cNvCxnSpPr>
            <a:cxnSpLocks noChangeShapeType="1"/>
          </p:cNvCxnSpPr>
          <p:nvPr/>
        </p:nvCxnSpPr>
        <p:spPr bwMode="auto">
          <a:xfrm flipH="1">
            <a:off x="1581150" y="4297363"/>
            <a:ext cx="3232150" cy="1535112"/>
          </a:xfrm>
          <a:prstGeom prst="line">
            <a:avLst/>
          </a:prstGeom>
          <a:noFill/>
          <a:ln w="28575" algn="ctr">
            <a:solidFill>
              <a:srgbClr val="000000"/>
            </a:solidFill>
            <a:prstDash val="dash"/>
            <a:round/>
            <a:headEnd/>
            <a:tailEnd/>
          </a:ln>
          <a:extLst>
            <a:ext uri="{909E8E84-426E-40DD-AFC4-6F175D3DCCD1}">
              <a14:hiddenFill xmlns:a14="http://schemas.microsoft.com/office/drawing/2010/main" xmlns="">
                <a:noFill/>
              </a14:hiddenFill>
            </a:ext>
          </a:extLst>
        </p:spPr>
      </p:cxnSp>
      <p:cxnSp>
        <p:nvCxnSpPr>
          <p:cNvPr id="452617" name="直接连接符 25"/>
          <p:cNvCxnSpPr>
            <a:cxnSpLocks noChangeShapeType="1"/>
          </p:cNvCxnSpPr>
          <p:nvPr/>
        </p:nvCxnSpPr>
        <p:spPr bwMode="auto">
          <a:xfrm>
            <a:off x="1763713" y="3481388"/>
            <a:ext cx="3049587" cy="768350"/>
          </a:xfrm>
          <a:prstGeom prst="line">
            <a:avLst/>
          </a:prstGeom>
          <a:noFill/>
          <a:ln w="28575" algn="ctr">
            <a:solidFill>
              <a:srgbClr val="000000"/>
            </a:solidFill>
            <a:prstDash val="dash"/>
            <a:round/>
            <a:headEnd/>
            <a:tailEnd/>
          </a:ln>
          <a:extLst>
            <a:ext uri="{909E8E84-426E-40DD-AFC4-6F175D3DCCD1}">
              <a14:hiddenFill xmlns:a14="http://schemas.microsoft.com/office/drawing/2010/main" xmlns="">
                <a:noFill/>
              </a14:hiddenFill>
            </a:ext>
          </a:extLst>
        </p:spPr>
      </p:cxnSp>
      <p:sp>
        <p:nvSpPr>
          <p:cNvPr id="27" name="TextBox 30"/>
          <p:cNvSpPr txBox="1">
            <a:spLocks noChangeArrowheads="1"/>
          </p:cNvSpPr>
          <p:nvPr/>
        </p:nvSpPr>
        <p:spPr bwMode="auto">
          <a:xfrm>
            <a:off x="7072313" y="2827338"/>
            <a:ext cx="1677987" cy="584200"/>
          </a:xfrm>
          <a:prstGeom prst="rect">
            <a:avLst/>
          </a:prstGeom>
          <a:noFill/>
          <a:ln>
            <a:noFill/>
          </a:ln>
          <a:extLst/>
        </p:spPr>
        <p:txBody>
          <a:bodyPr>
            <a:spAutoFit/>
          </a:bodyPr>
          <a:lstStyle>
            <a:lvl1pPr>
              <a:spcBef>
                <a:spcPct val="20000"/>
              </a:spcBef>
              <a:buChar char="•"/>
              <a:defRPr sz="28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24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defRPr/>
            </a:pPr>
            <a:r>
              <a:rPr lang="zh-CN" altLang="en-US" sz="1600" kern="0" dirty="0" smtClean="0">
                <a:solidFill>
                  <a:srgbClr val="FF0000"/>
                </a:solidFill>
              </a:rPr>
              <a:t>自动化企业</a:t>
            </a:r>
            <a:r>
              <a:rPr lang="zh-CN" altLang="en-US" sz="1600" kern="0" dirty="0">
                <a:solidFill>
                  <a:srgbClr val="FF0000"/>
                </a:solidFill>
              </a:rPr>
              <a:t>主导</a:t>
            </a:r>
            <a:endParaRPr lang="en-US" altLang="zh-CN" sz="1600" kern="0" dirty="0">
              <a:solidFill>
                <a:srgbClr val="FF0000"/>
              </a:solidFill>
            </a:endParaRPr>
          </a:p>
          <a:p>
            <a:pPr algn="ctr" eaLnBrk="1" hangingPunct="1">
              <a:spcBef>
                <a:spcPct val="0"/>
              </a:spcBef>
              <a:buFontTx/>
              <a:buNone/>
              <a:defRPr/>
            </a:pPr>
            <a:r>
              <a:rPr lang="en-US" altLang="zh-CN" sz="1600" kern="0" dirty="0">
                <a:solidFill>
                  <a:srgbClr val="FF0000"/>
                </a:solidFill>
              </a:rPr>
              <a:t>52%</a:t>
            </a:r>
            <a:endParaRPr lang="zh-CN" altLang="en-US" sz="1600" kern="0" dirty="0">
              <a:solidFill>
                <a:srgbClr val="FF0000"/>
              </a:solidFill>
            </a:endParaRPr>
          </a:p>
        </p:txBody>
      </p:sp>
      <p:sp>
        <p:nvSpPr>
          <p:cNvPr id="28" name="TextBox 31"/>
          <p:cNvSpPr txBox="1">
            <a:spLocks noChangeArrowheads="1"/>
          </p:cNvSpPr>
          <p:nvPr/>
        </p:nvSpPr>
        <p:spPr bwMode="auto">
          <a:xfrm>
            <a:off x="265113" y="4211638"/>
            <a:ext cx="1492250" cy="585787"/>
          </a:xfrm>
          <a:prstGeom prst="rect">
            <a:avLst/>
          </a:prstGeom>
          <a:noFill/>
          <a:ln>
            <a:noFill/>
          </a:ln>
          <a:extLst/>
        </p:spPr>
        <p:txBody>
          <a:bodyPr>
            <a:spAutoFit/>
          </a:bodyPr>
          <a:lstStyle>
            <a:lvl1pPr>
              <a:spcBef>
                <a:spcPct val="20000"/>
              </a:spcBef>
              <a:buChar char="•"/>
              <a:defRPr sz="28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24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defRPr/>
            </a:pPr>
            <a:r>
              <a:rPr lang="zh-CN" altLang="en-US" sz="1600" kern="0">
                <a:solidFill>
                  <a:srgbClr val="FF0000"/>
                </a:solidFill>
              </a:rPr>
              <a:t>使用企业主导</a:t>
            </a:r>
            <a:endParaRPr lang="en-US" altLang="zh-CN" sz="1600" kern="0">
              <a:solidFill>
                <a:srgbClr val="FF0000"/>
              </a:solidFill>
            </a:endParaRPr>
          </a:p>
          <a:p>
            <a:pPr algn="ctr" eaLnBrk="1" hangingPunct="1">
              <a:spcBef>
                <a:spcPct val="0"/>
              </a:spcBef>
              <a:buFontTx/>
              <a:buNone/>
              <a:defRPr/>
            </a:pPr>
            <a:r>
              <a:rPr lang="en-US" altLang="zh-CN" sz="1600" kern="0">
                <a:solidFill>
                  <a:srgbClr val="FF0000"/>
                </a:solidFill>
              </a:rPr>
              <a:t>11%</a:t>
            </a:r>
            <a:endParaRPr lang="zh-CN" altLang="en-US" sz="1600" kern="0">
              <a:solidFill>
                <a:srgbClr val="FF0000"/>
              </a:solidFill>
            </a:endParaRPr>
          </a:p>
        </p:txBody>
      </p:sp>
      <p:sp>
        <p:nvSpPr>
          <p:cNvPr id="29" name="TextBox 32"/>
          <p:cNvSpPr txBox="1">
            <a:spLocks noChangeArrowheads="1"/>
          </p:cNvSpPr>
          <p:nvPr/>
        </p:nvSpPr>
        <p:spPr bwMode="auto">
          <a:xfrm>
            <a:off x="1714500" y="6156325"/>
            <a:ext cx="2065338" cy="585788"/>
          </a:xfrm>
          <a:prstGeom prst="rect">
            <a:avLst/>
          </a:prstGeom>
          <a:noFill/>
          <a:ln>
            <a:noFill/>
          </a:ln>
          <a:extLst/>
        </p:spPr>
        <p:txBody>
          <a:bodyPr>
            <a:spAutoFit/>
          </a:bodyPr>
          <a:lstStyle>
            <a:lvl1pPr>
              <a:spcBef>
                <a:spcPct val="20000"/>
              </a:spcBef>
              <a:buChar char="•"/>
              <a:defRPr sz="28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24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9pPr>
          </a:lstStyle>
          <a:p>
            <a:pPr algn="ctr" eaLnBrk="1" hangingPunct="1">
              <a:spcBef>
                <a:spcPct val="0"/>
              </a:spcBef>
              <a:buFontTx/>
              <a:buNone/>
              <a:defRPr/>
            </a:pPr>
            <a:r>
              <a:rPr lang="zh-CN" altLang="en-US" sz="1600" kern="0">
                <a:solidFill>
                  <a:srgbClr val="FF0000"/>
                </a:solidFill>
              </a:rPr>
              <a:t>行业协会主导</a:t>
            </a:r>
            <a:endParaRPr lang="en-US" altLang="zh-CN" sz="1600" kern="0">
              <a:solidFill>
                <a:srgbClr val="FF0000"/>
              </a:solidFill>
            </a:endParaRPr>
          </a:p>
          <a:p>
            <a:pPr algn="ctr" eaLnBrk="1" hangingPunct="1">
              <a:spcBef>
                <a:spcPct val="0"/>
              </a:spcBef>
              <a:buFontTx/>
              <a:buNone/>
              <a:defRPr/>
            </a:pPr>
            <a:r>
              <a:rPr lang="en-US" altLang="zh-CN" sz="1600" kern="0">
                <a:solidFill>
                  <a:srgbClr val="FF0000"/>
                </a:solidFill>
              </a:rPr>
              <a:t>16%</a:t>
            </a:r>
            <a:endParaRPr lang="zh-CN" altLang="en-US" sz="1600" kern="0">
              <a:solidFill>
                <a:srgbClr val="FF0000"/>
              </a:solidFill>
            </a:endParaRPr>
          </a:p>
        </p:txBody>
      </p:sp>
      <p:sp>
        <p:nvSpPr>
          <p:cNvPr id="30" name="文本框 7"/>
          <p:cNvSpPr txBox="1">
            <a:spLocks noChangeArrowheads="1"/>
          </p:cNvSpPr>
          <p:nvPr/>
        </p:nvSpPr>
        <p:spPr bwMode="auto">
          <a:xfrm>
            <a:off x="468313" y="2414588"/>
            <a:ext cx="3057525" cy="338137"/>
          </a:xfrm>
          <a:prstGeom prst="rect">
            <a:avLst/>
          </a:prstGeom>
          <a:noFill/>
          <a:ln>
            <a:noFill/>
          </a:ln>
          <a:extLst/>
        </p:spPr>
        <p:txBody>
          <a:bodyPr wrap="none">
            <a:spAutoFit/>
          </a:bodyPr>
          <a:lstStyle>
            <a:lvl1pPr>
              <a:spcBef>
                <a:spcPct val="20000"/>
              </a:spcBef>
              <a:buChar char="•"/>
              <a:defRPr sz="2800" b="1">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Char char="–"/>
              <a:defRPr sz="2400" b="1">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Char char="•"/>
              <a:defRPr sz="2000" b="1">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Char char="–"/>
              <a:defRPr b="1">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Char char="»"/>
              <a:defRPr b="1">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Char char="»"/>
              <a:defRPr b="1">
                <a:solidFill>
                  <a:schemeClr val="tx1"/>
                </a:solidFill>
                <a:latin typeface="微软雅黑" panose="020B0503020204020204" pitchFamily="34" charset="-122"/>
                <a:ea typeface="微软雅黑" panose="020B0503020204020204" pitchFamily="34" charset="-122"/>
              </a:defRPr>
            </a:lvl9pPr>
          </a:lstStyle>
          <a:p>
            <a:pPr eaLnBrk="1" hangingPunct="1">
              <a:spcBef>
                <a:spcPct val="0"/>
              </a:spcBef>
              <a:buFontTx/>
              <a:buNone/>
              <a:defRPr/>
            </a:pPr>
            <a:r>
              <a:rPr lang="zh-CN" altLang="en-US" sz="1600" kern="0">
                <a:solidFill>
                  <a:srgbClr val="000000"/>
                </a:solidFill>
              </a:rPr>
              <a:t>工控网络产业份额及主导者类型</a:t>
            </a:r>
          </a:p>
        </p:txBody>
      </p:sp>
      <p:sp>
        <p:nvSpPr>
          <p:cNvPr id="31" name="矩形 30"/>
          <p:cNvSpPr/>
          <p:nvPr/>
        </p:nvSpPr>
        <p:spPr>
          <a:xfrm>
            <a:off x="269875" y="2276475"/>
            <a:ext cx="8480425" cy="4465638"/>
          </a:xfrm>
          <a:prstGeom prst="rect">
            <a:avLst/>
          </a:prstGeom>
          <a:noFill/>
          <a:ln w="12700" cap="flat" cmpd="sng" algn="ctr">
            <a:solidFill>
              <a:sysClr val="windowText" lastClr="000000"/>
            </a:solidFill>
            <a:prstDash val="solid"/>
          </a:ln>
          <a:effectLst/>
        </p:spPr>
        <p:txBody>
          <a:bodyPr anchor="ctr"/>
          <a:lstStyle/>
          <a:p>
            <a:pPr algn="ctr" eaLnBrk="1" hangingPunct="1">
              <a:defRPr/>
            </a:pPr>
            <a:endParaRPr lang="zh-CN" altLang="en-US" sz="1400" kern="0" dirty="0">
              <a:solidFill>
                <a:prstClr val="black"/>
              </a:solidFill>
              <a:latin typeface="黑体" pitchFamily="49" charset="-122"/>
              <a:ea typeface="宋体"/>
            </a:endParaRPr>
          </a:p>
        </p:txBody>
      </p:sp>
      <p:sp>
        <p:nvSpPr>
          <p:cNvPr id="452623" name="矩形 25"/>
          <p:cNvSpPr>
            <a:spLocks noChangeArrowheads="1"/>
          </p:cNvSpPr>
          <p:nvPr/>
        </p:nvSpPr>
        <p:spPr bwMode="auto">
          <a:xfrm>
            <a:off x="290513" y="1281113"/>
            <a:ext cx="8459787"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2000">
                <a:solidFill>
                  <a:srgbClr val="000000"/>
                </a:solidFill>
                <a:cs typeface="Times New Roman" panose="02020603050405020304" pitchFamily="18" charset="0"/>
              </a:rPr>
              <a:t>网络产品</a:t>
            </a:r>
            <a:r>
              <a:rPr lang="zh-CN" altLang="en-US" sz="2000">
                <a:solidFill>
                  <a:srgbClr val="FF0000"/>
                </a:solidFill>
                <a:cs typeface="Times New Roman" panose="02020603050405020304" pitchFamily="18" charset="0"/>
              </a:rPr>
              <a:t>主导者以自动化企业为主</a:t>
            </a:r>
            <a:r>
              <a:rPr lang="zh-CN" altLang="en-US" sz="2000">
                <a:solidFill>
                  <a:srgbClr val="000000"/>
                </a:solidFill>
                <a:cs typeface="Times New Roman" panose="02020603050405020304" pitchFamily="18" charset="0"/>
              </a:rPr>
              <a:t>：将工控网络产品与制造装备捆绑销售，形成</a:t>
            </a:r>
            <a:r>
              <a:rPr lang="zh-CN" altLang="en-US" sz="2000">
                <a:solidFill>
                  <a:srgbClr val="FF0000"/>
                </a:solidFill>
                <a:cs typeface="Times New Roman" panose="02020603050405020304" pitchFamily="18" charset="0"/>
              </a:rPr>
              <a:t>事实上的标准</a:t>
            </a:r>
            <a:r>
              <a:rPr lang="en-US" altLang="zh-CN" sz="2000">
                <a:solidFill>
                  <a:srgbClr val="FF0000"/>
                </a:solidFill>
                <a:cs typeface="Times New Roman" panose="02020603050405020304" pitchFamily="18" charset="0"/>
              </a:rPr>
              <a:t>/</a:t>
            </a:r>
            <a:r>
              <a:rPr lang="zh-CN" altLang="en-US" sz="2000">
                <a:solidFill>
                  <a:srgbClr val="FF0000"/>
                </a:solidFill>
                <a:cs typeface="Times New Roman" panose="02020603050405020304" pitchFamily="18" charset="0"/>
              </a:rPr>
              <a:t>市场垄断</a:t>
            </a:r>
            <a:r>
              <a:rPr lang="zh-CN" altLang="en-US" sz="2000">
                <a:solidFill>
                  <a:srgbClr val="000000"/>
                </a:solidFill>
                <a:cs typeface="Times New Roman" panose="02020603050405020304" pitchFamily="18" charset="0"/>
              </a:rPr>
              <a:t>，长期以来工业网络呈现封闭化状态</a:t>
            </a:r>
            <a:endParaRPr lang="en-US" altLang="zh-CN" sz="2000">
              <a:solidFill>
                <a:srgbClr val="000000"/>
              </a:solidFill>
              <a:cs typeface="Times New Roman" panose="02020603050405020304" pitchFamily="18" charset="0"/>
            </a:endParaRPr>
          </a:p>
        </p:txBody>
      </p:sp>
      <p:sp>
        <p:nvSpPr>
          <p:cNvPr id="34" name="矩形 33"/>
          <p:cNvSpPr>
            <a:spLocks noChangeArrowheads="1"/>
          </p:cNvSpPr>
          <p:nvPr/>
        </p:nvSpPr>
        <p:spPr bwMode="auto">
          <a:xfrm>
            <a:off x="215900" y="4772025"/>
            <a:ext cx="8893175" cy="1825625"/>
          </a:xfrm>
          <a:prstGeom prst="rect">
            <a:avLst/>
          </a:prstGeom>
          <a:solidFill>
            <a:srgbClr val="FFFFFF"/>
          </a:solidFill>
          <a:ln w="25400" algn="ctr">
            <a:solidFill>
              <a:srgbClr val="4F81BD"/>
            </a:solidFill>
            <a:miter lim="800000"/>
            <a:headEnd/>
            <a:tailEnd/>
          </a:ln>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a:solidFill>
                  <a:srgbClr val="000000"/>
                </a:solidFill>
              </a:rPr>
              <a:t>工控网络协议背后</a:t>
            </a:r>
            <a:r>
              <a:rPr lang="en-US" altLang="zh-CN">
                <a:solidFill>
                  <a:srgbClr val="000000"/>
                </a:solidFill>
              </a:rPr>
              <a:t>:</a:t>
            </a:r>
            <a:r>
              <a:rPr lang="zh-CN" altLang="en-US">
                <a:solidFill>
                  <a:srgbClr val="000000"/>
                </a:solidFill>
              </a:rPr>
              <a:t>都是一个装备制造业的领导企业，如</a:t>
            </a:r>
            <a:r>
              <a:rPr lang="en-US" altLang="zh-CN" b="0">
                <a:solidFill>
                  <a:srgbClr val="000000"/>
                </a:solidFill>
                <a:latin typeface="Arial" panose="020B0604020202020204" pitchFamily="34" charset="0"/>
              </a:rPr>
              <a:t>PROFINET</a:t>
            </a:r>
            <a:r>
              <a:rPr lang="zh-CN" altLang="en-US">
                <a:solidFill>
                  <a:srgbClr val="000000"/>
                </a:solidFill>
              </a:rPr>
              <a:t>西门子</a:t>
            </a:r>
            <a:r>
              <a:rPr lang="zh-CN" altLang="en-US" b="0">
                <a:solidFill>
                  <a:srgbClr val="000000"/>
                </a:solidFill>
                <a:latin typeface="Arial" panose="020B0604020202020204" pitchFamily="34" charset="0"/>
              </a:rPr>
              <a:t>、</a:t>
            </a:r>
            <a:r>
              <a:rPr lang="en-US" altLang="zh-CN" b="0">
                <a:solidFill>
                  <a:srgbClr val="000000"/>
                </a:solidFill>
                <a:latin typeface="Arial" panose="020B0604020202020204" pitchFamily="34" charset="0"/>
              </a:rPr>
              <a:t>EtherCAT</a:t>
            </a:r>
            <a:r>
              <a:rPr lang="zh-CN" altLang="en-US">
                <a:solidFill>
                  <a:srgbClr val="000000"/>
                </a:solidFill>
              </a:rPr>
              <a:t>贝福、</a:t>
            </a:r>
            <a:r>
              <a:rPr lang="en-US" altLang="zh-CN" b="0">
                <a:solidFill>
                  <a:srgbClr val="000000"/>
                </a:solidFill>
                <a:latin typeface="Arial" panose="020B0604020202020204" pitchFamily="34" charset="0"/>
              </a:rPr>
              <a:t>POWERLINK</a:t>
            </a:r>
            <a:r>
              <a:rPr lang="zh-CN" altLang="en-US">
                <a:solidFill>
                  <a:srgbClr val="000000"/>
                </a:solidFill>
              </a:rPr>
              <a:t>贝加莱、</a:t>
            </a:r>
            <a:r>
              <a:rPr lang="en-US" altLang="zh-CN" b="0">
                <a:solidFill>
                  <a:srgbClr val="000000"/>
                </a:solidFill>
                <a:latin typeface="Arial" panose="020B0604020202020204" pitchFamily="34" charset="0"/>
              </a:rPr>
              <a:t>Ethernet/IP</a:t>
            </a:r>
            <a:r>
              <a:rPr lang="zh-CN" altLang="en-US">
                <a:solidFill>
                  <a:srgbClr val="000000"/>
                </a:solidFill>
              </a:rPr>
              <a:t>罗克韦尔、</a:t>
            </a:r>
            <a:r>
              <a:rPr lang="en-US" altLang="zh-CN" b="0">
                <a:solidFill>
                  <a:srgbClr val="000000"/>
                </a:solidFill>
                <a:latin typeface="Arial" panose="020B0604020202020204" pitchFamily="34" charset="0"/>
              </a:rPr>
              <a:t>CC-Link/IE</a:t>
            </a:r>
            <a:r>
              <a:rPr lang="zh-CN" altLang="en-US">
                <a:solidFill>
                  <a:srgbClr val="000000"/>
                </a:solidFill>
              </a:rPr>
              <a:t>三菱、</a:t>
            </a:r>
            <a:r>
              <a:rPr lang="en-US" altLang="zh-CN" b="0">
                <a:solidFill>
                  <a:srgbClr val="000000"/>
                </a:solidFill>
                <a:latin typeface="Arial" panose="020B0604020202020204" pitchFamily="34" charset="0"/>
              </a:rPr>
              <a:t>FF HSE</a:t>
            </a:r>
            <a:r>
              <a:rPr lang="zh-CN" altLang="en-US">
                <a:solidFill>
                  <a:srgbClr val="000000"/>
                </a:solidFill>
              </a:rPr>
              <a:t>施耐德、</a:t>
            </a:r>
            <a:r>
              <a:rPr lang="en-US" altLang="zh-CN" b="0">
                <a:solidFill>
                  <a:srgbClr val="000000"/>
                </a:solidFill>
                <a:latin typeface="Arial" panose="020B0604020202020204" pitchFamily="34" charset="0"/>
              </a:rPr>
              <a:t>Modbus TCP/IP</a:t>
            </a:r>
            <a:r>
              <a:rPr lang="zh-CN" altLang="en-US">
                <a:solidFill>
                  <a:srgbClr val="000000"/>
                </a:solidFill>
              </a:rPr>
              <a:t>（施耐德） </a:t>
            </a:r>
            <a:r>
              <a:rPr lang="en-US" altLang="zh-CN">
                <a:solidFill>
                  <a:srgbClr val="000000"/>
                </a:solidFill>
              </a:rPr>
              <a:t>……</a:t>
            </a:r>
            <a:endParaRPr lang="zh-CN" altLang="en-US">
              <a:solidFill>
                <a:srgbClr val="000000"/>
              </a:solidFill>
            </a:endParaRPr>
          </a:p>
        </p:txBody>
      </p:sp>
    </p:spTree>
    <p:extLst>
      <p:ext uri="{BB962C8B-B14F-4D97-AF65-F5344CB8AC3E}">
        <p14:creationId xmlns:p14="http://schemas.microsoft.com/office/powerpoint/2010/main" xmlns="" val="117184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edge">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3"/>
          <p:cNvSpPr>
            <a:spLocks noChangeArrowheads="1"/>
          </p:cNvSpPr>
          <p:nvPr/>
        </p:nvSpPr>
        <p:spPr bwMode="auto">
          <a:xfrm>
            <a:off x="107950" y="693738"/>
            <a:ext cx="9001125" cy="603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marL="914400" indent="-914400" defTabSz="457200">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defTabSz="45720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defTabSz="4572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defTabSz="4572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defTabSz="4572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defTabSz="4572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eaLnBrk="1" hangingPunct="1">
              <a:lnSpc>
                <a:spcPct val="120000"/>
              </a:lnSpc>
              <a:spcBef>
                <a:spcPct val="0"/>
              </a:spcBef>
              <a:buClr>
                <a:srgbClr val="FF0000"/>
              </a:buClr>
              <a:buSzPct val="120000"/>
              <a:buFont typeface="Wingdings" panose="05000000000000000000" pitchFamily="2" charset="2"/>
              <a:buNone/>
            </a:pPr>
            <a:r>
              <a:rPr lang="en-US" altLang="zh-CN" sz="3200">
                <a:solidFill>
                  <a:srgbClr val="000000"/>
                </a:solidFill>
              </a:rPr>
              <a:t>4</a:t>
            </a:r>
            <a:r>
              <a:rPr lang="zh-CN" altLang="en-US" sz="3200">
                <a:solidFill>
                  <a:srgbClr val="000000"/>
                </a:solidFill>
              </a:rPr>
              <a:t>）提升工业云与智能服务水平</a:t>
            </a:r>
          </a:p>
        </p:txBody>
      </p:sp>
      <p:sp>
        <p:nvSpPr>
          <p:cNvPr id="454659" name="矩形 10"/>
          <p:cNvSpPr>
            <a:spLocks noChangeArrowheads="1"/>
          </p:cNvSpPr>
          <p:nvPr/>
        </p:nvSpPr>
        <p:spPr bwMode="auto">
          <a:xfrm>
            <a:off x="250825" y="1830388"/>
            <a:ext cx="3313113" cy="735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nSpc>
                <a:spcPct val="120000"/>
              </a:lnSpc>
              <a:spcBef>
                <a:spcPct val="0"/>
              </a:spcBef>
              <a:buClr>
                <a:srgbClr val="FF0000"/>
              </a:buClr>
              <a:buFont typeface="Wingdings" panose="05000000000000000000" pitchFamily="2" charset="2"/>
              <a:buNone/>
            </a:pPr>
            <a:r>
              <a:rPr lang="zh-CN" altLang="en-US" sz="2400">
                <a:solidFill>
                  <a:srgbClr val="000000"/>
                </a:solidFill>
              </a:rPr>
              <a:t>工业云成为制造业服务化的重要载体</a:t>
            </a:r>
          </a:p>
        </p:txBody>
      </p:sp>
      <p:pic>
        <p:nvPicPr>
          <p:cNvPr id="454660" name="图片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98875" y="1681163"/>
            <a:ext cx="5337175" cy="2324100"/>
          </a:xfrm>
          <a:prstGeom prst="rect">
            <a:avLst/>
          </a:prstGeom>
          <a:noFill/>
          <a:ln w="9525">
            <a:solidFill>
              <a:srgbClr val="7F7F7F"/>
            </a:solidFill>
            <a:round/>
            <a:headEnd/>
            <a:tailEnd/>
          </a:ln>
          <a:extLst>
            <a:ext uri="{909E8E84-426E-40DD-AFC4-6F175D3DCCD1}">
              <a14:hiddenFill xmlns:a14="http://schemas.microsoft.com/office/drawing/2010/main" xmlns="">
                <a:solidFill>
                  <a:srgbClr val="FFFFFF"/>
                </a:solidFill>
              </a14:hiddenFill>
            </a:ext>
          </a:extLst>
        </p:spPr>
      </p:pic>
      <p:sp>
        <p:nvSpPr>
          <p:cNvPr id="454661" name="右箭头 3"/>
          <p:cNvSpPr>
            <a:spLocks noChangeArrowheads="1"/>
          </p:cNvSpPr>
          <p:nvPr/>
        </p:nvSpPr>
        <p:spPr bwMode="auto">
          <a:xfrm>
            <a:off x="323850" y="2389188"/>
            <a:ext cx="3168650" cy="1544637"/>
          </a:xfrm>
          <a:prstGeom prst="rightArrow">
            <a:avLst>
              <a:gd name="adj1" fmla="val 50000"/>
              <a:gd name="adj2" fmla="val 49993"/>
            </a:avLst>
          </a:prstGeom>
          <a:solidFill>
            <a:srgbClr val="215968"/>
          </a:solidFill>
          <a:ln>
            <a:noFill/>
          </a:ln>
          <a:effectLst>
            <a:outerShdw dist="53882" dir="13500000" algn="ctr" rotWithShape="0">
              <a:schemeClr val="bg2">
                <a:alpha val="50000"/>
              </a:schemeClr>
            </a:outerShdw>
          </a:effectLst>
          <a:extLs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r>
              <a:rPr lang="zh-CN" altLang="en-US" sz="2000">
                <a:solidFill>
                  <a:srgbClr val="FFFFFF"/>
                </a:solidFill>
              </a:rPr>
              <a:t>云化，意味着资源共享、工具共享</a:t>
            </a:r>
          </a:p>
        </p:txBody>
      </p:sp>
      <p:pic>
        <p:nvPicPr>
          <p:cNvPr id="454662" name="图片 5"/>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250825" y="4021138"/>
            <a:ext cx="5329238" cy="27924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9337" name="矩形 6"/>
          <p:cNvSpPr>
            <a:spLocks noChangeArrowheads="1"/>
          </p:cNvSpPr>
          <p:nvPr/>
        </p:nvSpPr>
        <p:spPr bwMode="auto">
          <a:xfrm>
            <a:off x="5724525" y="4289425"/>
            <a:ext cx="3240088" cy="2308225"/>
          </a:xfrm>
          <a:prstGeom prst="rect">
            <a:avLst/>
          </a:prstGeom>
          <a:solidFill>
            <a:schemeClr val="bg1">
              <a:lumMod val="95000"/>
            </a:schemeClr>
          </a:solidFill>
          <a:ln>
            <a:noFill/>
          </a:ln>
        </p:spPr>
        <p:txBody>
          <a:bodyPr>
            <a:spAutoFit/>
          </a:bodyPr>
          <a:lstStyle>
            <a:lvl1pPr marL="225425" indent="-225425">
              <a:spcBef>
                <a:spcPct val="20000"/>
              </a:spcBef>
              <a:buChar char="•"/>
              <a:defRPr sz="2800" b="1">
                <a:solidFill>
                  <a:schemeClr val="tx1"/>
                </a:solidFill>
                <a:latin typeface="黑体" pitchFamily="49" charset="-122"/>
                <a:ea typeface="黑体" pitchFamily="49" charset="-122"/>
              </a:defRPr>
            </a:lvl1pPr>
            <a:lvl2pPr marL="742950" indent="-285750">
              <a:spcBef>
                <a:spcPct val="20000"/>
              </a:spcBef>
              <a:buChar char="–"/>
              <a:defRPr sz="2400" b="1">
                <a:solidFill>
                  <a:schemeClr val="tx1"/>
                </a:solidFill>
                <a:latin typeface="黑体" pitchFamily="49" charset="-122"/>
                <a:ea typeface="黑体" pitchFamily="49" charset="-122"/>
              </a:defRPr>
            </a:lvl2pPr>
            <a:lvl3pPr marL="1143000" indent="-228600">
              <a:spcBef>
                <a:spcPct val="20000"/>
              </a:spcBef>
              <a:buChar char="•"/>
              <a:defRPr sz="2000" b="1">
                <a:solidFill>
                  <a:schemeClr val="tx1"/>
                </a:solidFill>
                <a:latin typeface="黑体" pitchFamily="49" charset="-122"/>
                <a:ea typeface="黑体" pitchFamily="49" charset="-122"/>
              </a:defRPr>
            </a:lvl3pPr>
            <a:lvl4pPr marL="1600200" indent="-228600">
              <a:spcBef>
                <a:spcPct val="20000"/>
              </a:spcBef>
              <a:buChar char="–"/>
              <a:defRPr sz="2000" b="1">
                <a:solidFill>
                  <a:schemeClr val="tx1"/>
                </a:solidFill>
                <a:latin typeface="黑体" pitchFamily="49" charset="-122"/>
                <a:ea typeface="黑体" pitchFamily="49" charset="-122"/>
              </a:defRPr>
            </a:lvl4pPr>
            <a:lvl5pPr marL="2057400" indent="-228600">
              <a:spcBef>
                <a:spcPct val="20000"/>
              </a:spcBef>
              <a:buChar char="»"/>
              <a:defRPr sz="2000" b="1">
                <a:solidFill>
                  <a:schemeClr val="tx1"/>
                </a:solidFill>
                <a:latin typeface="黑体" pitchFamily="49" charset="-122"/>
                <a:ea typeface="黑体" pitchFamily="49" charset="-122"/>
              </a:defRPr>
            </a:lvl5pPr>
            <a:lvl6pPr marL="2514600" indent="-228600" eaLnBrk="0" fontAlgn="base" hangingPunct="0">
              <a:spcBef>
                <a:spcPct val="20000"/>
              </a:spcBef>
              <a:spcAft>
                <a:spcPct val="0"/>
              </a:spcAft>
              <a:buChar char="»"/>
              <a:defRPr sz="2000" b="1">
                <a:solidFill>
                  <a:schemeClr val="tx1"/>
                </a:solidFill>
                <a:latin typeface="黑体" pitchFamily="49" charset="-122"/>
                <a:ea typeface="黑体" pitchFamily="49" charset="-122"/>
              </a:defRPr>
            </a:lvl6pPr>
            <a:lvl7pPr marL="2971800" indent="-228600" eaLnBrk="0" fontAlgn="base" hangingPunct="0">
              <a:spcBef>
                <a:spcPct val="20000"/>
              </a:spcBef>
              <a:spcAft>
                <a:spcPct val="0"/>
              </a:spcAft>
              <a:buChar char="»"/>
              <a:defRPr sz="2000" b="1">
                <a:solidFill>
                  <a:schemeClr val="tx1"/>
                </a:solidFill>
                <a:latin typeface="黑体" pitchFamily="49" charset="-122"/>
                <a:ea typeface="黑体" pitchFamily="49" charset="-122"/>
              </a:defRPr>
            </a:lvl7pPr>
            <a:lvl8pPr marL="3429000" indent="-228600" eaLnBrk="0" fontAlgn="base" hangingPunct="0">
              <a:spcBef>
                <a:spcPct val="20000"/>
              </a:spcBef>
              <a:spcAft>
                <a:spcPct val="0"/>
              </a:spcAft>
              <a:buChar char="»"/>
              <a:defRPr sz="2000" b="1">
                <a:solidFill>
                  <a:schemeClr val="tx1"/>
                </a:solidFill>
                <a:latin typeface="黑体" pitchFamily="49" charset="-122"/>
                <a:ea typeface="黑体" pitchFamily="49" charset="-122"/>
              </a:defRPr>
            </a:lvl8pPr>
            <a:lvl9pPr marL="3886200" indent="-228600" eaLnBrk="0" fontAlgn="base" hangingPunct="0">
              <a:spcBef>
                <a:spcPct val="20000"/>
              </a:spcBef>
              <a:spcAft>
                <a:spcPct val="0"/>
              </a:spcAft>
              <a:buChar char="»"/>
              <a:defRPr sz="2000" b="1">
                <a:solidFill>
                  <a:schemeClr val="tx1"/>
                </a:solidFill>
                <a:latin typeface="黑体" pitchFamily="49" charset="-122"/>
                <a:ea typeface="黑体" pitchFamily="49" charset="-122"/>
              </a:defRPr>
            </a:lvl9pPr>
          </a:lstStyle>
          <a:p>
            <a:pPr>
              <a:lnSpc>
                <a:spcPct val="120000"/>
              </a:lnSpc>
              <a:spcBef>
                <a:spcPts val="600"/>
              </a:spcBef>
              <a:buClr>
                <a:srgbClr val="000000"/>
              </a:buClr>
              <a:defRPr/>
            </a:pPr>
            <a:r>
              <a:rPr lang="zh-CN" altLang="en-US" sz="2000" dirty="0" smtClean="0">
                <a:solidFill>
                  <a:srgbClr val="000000"/>
                </a:solidFill>
              </a:rPr>
              <a:t>企业无需招聘员工、购买昂贵的专业软件和制造设备，只要通过平台终端就能完成产品的设计、工艺、制造、采购、营销等各个环节</a:t>
            </a:r>
            <a:endParaRPr lang="en-US" altLang="zh-CN" sz="2000" dirty="0" smtClean="0">
              <a:solidFill>
                <a:srgbClr val="000000"/>
              </a:solidFill>
            </a:endParaRPr>
          </a:p>
        </p:txBody>
      </p:sp>
      <p:pic>
        <p:nvPicPr>
          <p:cNvPr id="454664" name="图片 6"/>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0" y="0"/>
            <a:ext cx="9144000" cy="590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xmlns="" val="33297656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timg (1)"/>
          <p:cNvPicPr>
            <a:picLocks noChangeAspect="1"/>
          </p:cNvPicPr>
          <p:nvPr/>
        </p:nvPicPr>
        <p:blipFill>
          <a:blip r:embed="rId2"/>
          <a:stretch>
            <a:fillRect/>
          </a:stretch>
        </p:blipFill>
        <p:spPr>
          <a:xfrm>
            <a:off x="6411396" y="4527515"/>
            <a:ext cx="1476375" cy="845648"/>
          </a:xfrm>
          <a:prstGeom prst="rect">
            <a:avLst/>
          </a:prstGeom>
        </p:spPr>
      </p:pic>
      <p:sp>
        <p:nvSpPr>
          <p:cNvPr id="5" name="标题 1"/>
          <p:cNvSpPr>
            <a:spLocks noGrp="1"/>
          </p:cNvSpPr>
          <p:nvPr>
            <p:ph type="title"/>
          </p:nvPr>
        </p:nvSpPr>
        <p:spPr>
          <a:xfrm>
            <a:off x="-36384" y="243824"/>
            <a:ext cx="6712245" cy="857250"/>
          </a:xfrm>
          <a:noFill/>
          <a:ln w="9525">
            <a:noFill/>
            <a:miter lim="800000"/>
          </a:ln>
        </p:spPr>
        <p:txBody>
          <a:bodyPr vert="horz" wrap="square" lIns="68580" tIns="34290" rIns="68580" bIns="34290" numCol="1" anchor="ctr" anchorCtr="0" compatLnSpc="1"/>
          <a:lstStyle/>
          <a:p>
            <a:pPr>
              <a:buClr>
                <a:srgbClr val="990033"/>
              </a:buClr>
              <a:buSzPct val="120000"/>
            </a:pPr>
            <a:r>
              <a:rPr lang="zh-CN" altLang="en-US" sz="3000" b="1" dirty="0" smtClean="0">
                <a:latin typeface="Calibri" pitchFamily="34" charset="0"/>
                <a:cs typeface="Calibri" pitchFamily="34" charset="0"/>
              </a:rPr>
              <a:t>挑战</a:t>
            </a:r>
            <a:r>
              <a:rPr lang="en-US" altLang="zh-CN" sz="3000" b="1" dirty="0" smtClean="0">
                <a:latin typeface="Calibri" pitchFamily="34" charset="0"/>
                <a:cs typeface="Calibri" pitchFamily="34" charset="0"/>
              </a:rPr>
              <a:t>3</a:t>
            </a:r>
            <a:r>
              <a:rPr lang="zh-CN" altLang="en-US" sz="3000" b="1" dirty="0" smtClean="0">
                <a:latin typeface="Calibri" pitchFamily="34" charset="0"/>
                <a:cs typeface="Calibri" pitchFamily="34" charset="0"/>
              </a:rPr>
              <a:t>：</a:t>
            </a:r>
            <a:r>
              <a:rPr lang="zh-CN" altLang="en-US" sz="3000" b="1" dirty="0">
                <a:latin typeface="Calibri" pitchFamily="34" charset="0"/>
                <a:cs typeface="Calibri" pitchFamily="34" charset="0"/>
              </a:rPr>
              <a:t>监管</a:t>
            </a:r>
            <a:r>
              <a:rPr lang="zh-CN" altLang="en-US" sz="3000" b="1" dirty="0" smtClean="0">
                <a:latin typeface="Calibri" pitchFamily="34" charset="0"/>
                <a:cs typeface="Calibri" pitchFamily="34" charset="0"/>
              </a:rPr>
              <a:t>能力与可行制度政策薄弱</a:t>
            </a:r>
            <a:endParaRPr lang="zh-CN" altLang="en-US" sz="3000" b="1" dirty="0">
              <a:latin typeface="Calibri" pitchFamily="34" charset="0"/>
              <a:cs typeface="Calibri" pitchFamily="34" charset="0"/>
            </a:endParaRPr>
          </a:p>
        </p:txBody>
      </p:sp>
      <p:pic>
        <p:nvPicPr>
          <p:cNvPr id="7" name="Picture 8" descr="http://news.mypharma.com/uploadfile/2014/0707/20140707093627371.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6213631" y="2139820"/>
            <a:ext cx="1080269" cy="845816"/>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组合 7"/>
          <p:cNvGrpSpPr/>
          <p:nvPr/>
        </p:nvGrpSpPr>
        <p:grpSpPr>
          <a:xfrm>
            <a:off x="7347726" y="2132983"/>
            <a:ext cx="1560042" cy="1035225"/>
            <a:chOff x="5220551" y="3456158"/>
            <a:chExt cx="2754446" cy="1872451"/>
          </a:xfrm>
        </p:grpSpPr>
        <p:pic>
          <p:nvPicPr>
            <p:cNvPr id="9"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5292060" y="3456158"/>
              <a:ext cx="2487578" cy="152986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 name="TextBox 2"/>
            <p:cNvSpPr txBox="1"/>
            <p:nvPr/>
          </p:nvSpPr>
          <p:spPr>
            <a:xfrm>
              <a:off x="5220551" y="4931969"/>
              <a:ext cx="2754446" cy="396640"/>
            </a:xfrm>
            <a:prstGeom prst="rect">
              <a:avLst/>
            </a:prstGeom>
            <a:noFill/>
          </p:spPr>
          <p:txBody>
            <a:bodyPr wrap="none" rtlCol="0">
              <a:spAutoFit/>
            </a:bodyPr>
            <a:lstStyle/>
            <a:p>
              <a:r>
                <a:rPr lang="zh-CN" altLang="en-US" sz="825" dirty="0">
                  <a:latin typeface="黑体" pitchFamily="49" charset="-122"/>
                  <a:ea typeface="黑体" pitchFamily="49" charset="-122"/>
                </a:rPr>
                <a:t>美国</a:t>
              </a:r>
              <a:r>
                <a:rPr lang="en-US" altLang="zh-CN" sz="825" dirty="0">
                  <a:latin typeface="黑体" pitchFamily="49" charset="-122"/>
                  <a:ea typeface="黑体" pitchFamily="49" charset="-122"/>
                </a:rPr>
                <a:t>Shodan</a:t>
              </a:r>
              <a:r>
                <a:rPr lang="zh-CN" altLang="en-US" sz="825" dirty="0">
                  <a:latin typeface="黑体" pitchFamily="49" charset="-122"/>
                  <a:ea typeface="黑体" pitchFamily="49" charset="-122"/>
                </a:rPr>
                <a:t>探测我国工控系统</a:t>
              </a:r>
            </a:p>
          </p:txBody>
        </p:sp>
      </p:grpSp>
      <p:sp>
        <p:nvSpPr>
          <p:cNvPr id="11" name="矩形 1"/>
          <p:cNvSpPr>
            <a:spLocks noChangeArrowheads="1"/>
          </p:cNvSpPr>
          <p:nvPr/>
        </p:nvSpPr>
        <p:spPr bwMode="auto">
          <a:xfrm>
            <a:off x="395652" y="2027468"/>
            <a:ext cx="648057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57175" indent="-257175">
              <a:buFont typeface="Arial" pitchFamily="34" charset="0"/>
              <a:buChar char="•"/>
            </a:pPr>
            <a:r>
              <a:rPr lang="zh-CN" altLang="en-US" dirty="0">
                <a:latin typeface="黑体" pitchFamily="49" charset="-122"/>
                <a:ea typeface="黑体" pitchFamily="49" charset="-122"/>
              </a:rPr>
              <a:t>感知和监测能力缺失</a:t>
            </a:r>
            <a:endParaRPr lang="en-US" altLang="zh-CN" dirty="0">
              <a:latin typeface="黑体" pitchFamily="49" charset="-122"/>
              <a:ea typeface="黑体" pitchFamily="49" charset="-122"/>
            </a:endParaRPr>
          </a:p>
          <a:p>
            <a:pPr marL="600075" lvl="1" indent="-257175">
              <a:buFont typeface="Arial" pitchFamily="34" charset="0"/>
              <a:buChar char="•"/>
            </a:pPr>
            <a:r>
              <a:rPr lang="zh-CN" altLang="en-US" dirty="0">
                <a:latin typeface="黑体" pitchFamily="49" charset="-122"/>
                <a:ea typeface="黑体" pitchFamily="49" charset="-122"/>
              </a:rPr>
              <a:t>底数不清：工控系统数量，风险情况等</a:t>
            </a:r>
            <a:endParaRPr lang="en-US" altLang="zh-CN" dirty="0">
              <a:latin typeface="黑体" pitchFamily="49" charset="-122"/>
              <a:ea typeface="黑体" pitchFamily="49" charset="-122"/>
            </a:endParaRPr>
          </a:p>
          <a:p>
            <a:pPr marL="600075" lvl="1" indent="-257175">
              <a:buFont typeface="Arial" pitchFamily="34" charset="0"/>
              <a:buChar char="•"/>
            </a:pPr>
            <a:r>
              <a:rPr lang="zh-CN" altLang="en-US" dirty="0">
                <a:latin typeface="黑体" pitchFamily="49" charset="-122"/>
                <a:ea typeface="黑体" pitchFamily="49" charset="-122"/>
              </a:rPr>
              <a:t>态势不明：谁在探测？谁在攻击？危害如何？</a:t>
            </a:r>
            <a:endParaRPr lang="en-US" altLang="zh-CN" dirty="0">
              <a:latin typeface="黑体" pitchFamily="49" charset="-122"/>
              <a:ea typeface="黑体" pitchFamily="49" charset="-122"/>
            </a:endParaRPr>
          </a:p>
          <a:p>
            <a:pPr marL="600075" lvl="1" indent="-257175">
              <a:buFont typeface="Arial" pitchFamily="34" charset="0"/>
              <a:buChar char="•"/>
            </a:pPr>
            <a:r>
              <a:rPr lang="zh-CN" altLang="en-US" dirty="0">
                <a:latin typeface="黑体" pitchFamily="49" charset="-122"/>
                <a:ea typeface="黑体" pitchFamily="49" charset="-122"/>
              </a:rPr>
              <a:t>分辨不出：</a:t>
            </a:r>
            <a:r>
              <a:rPr lang="zh-CN" altLang="en-US" dirty="0">
                <a:solidFill>
                  <a:srgbClr val="FF0000"/>
                </a:solidFill>
                <a:latin typeface="黑体" pitchFamily="49" charset="-122"/>
                <a:ea typeface="黑体" pitchFamily="49" charset="-122"/>
              </a:rPr>
              <a:t>难以识别未知攻击</a:t>
            </a:r>
            <a:endParaRPr lang="en-US" altLang="zh-CN" dirty="0">
              <a:latin typeface="黑体" pitchFamily="49" charset="-122"/>
              <a:ea typeface="黑体" pitchFamily="49" charset="-122"/>
            </a:endParaRPr>
          </a:p>
        </p:txBody>
      </p:sp>
      <p:sp>
        <p:nvSpPr>
          <p:cNvPr id="12" name="矩形 1"/>
          <p:cNvSpPr>
            <a:spLocks noChangeArrowheads="1"/>
          </p:cNvSpPr>
          <p:nvPr/>
        </p:nvSpPr>
        <p:spPr bwMode="auto">
          <a:xfrm>
            <a:off x="406529" y="4347077"/>
            <a:ext cx="648057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57175" indent="-257175">
              <a:buFont typeface="Arial" pitchFamily="34" charset="0"/>
              <a:buChar char="•"/>
            </a:pPr>
            <a:r>
              <a:rPr lang="zh-CN" altLang="en-US" dirty="0">
                <a:latin typeface="黑体" pitchFamily="49" charset="-122"/>
                <a:ea typeface="黑体" pitchFamily="49" charset="-122"/>
              </a:rPr>
              <a:t>应急响应能力不足</a:t>
            </a:r>
            <a:endParaRPr lang="en-US" altLang="zh-CN" dirty="0">
              <a:latin typeface="黑体" pitchFamily="49" charset="-122"/>
              <a:ea typeface="黑体" pitchFamily="49" charset="-122"/>
            </a:endParaRPr>
          </a:p>
          <a:p>
            <a:pPr marL="600075" lvl="1" indent="-257175">
              <a:buFont typeface="Arial" pitchFamily="34" charset="0"/>
              <a:buChar char="•"/>
            </a:pPr>
            <a:r>
              <a:rPr lang="zh-CN" altLang="en-US" dirty="0">
                <a:latin typeface="黑体" pitchFamily="49" charset="-122"/>
                <a:ea typeface="黑体" pitchFamily="49" charset="-122"/>
              </a:rPr>
              <a:t>缺乏信息通报和协同应急能力</a:t>
            </a:r>
            <a:endParaRPr lang="en-US" altLang="zh-CN" dirty="0">
              <a:latin typeface="黑体" pitchFamily="49" charset="-122"/>
              <a:ea typeface="黑体" pitchFamily="49" charset="-122"/>
            </a:endParaRPr>
          </a:p>
          <a:p>
            <a:pPr marL="600075" lvl="1" indent="-257175">
              <a:buFont typeface="Arial" pitchFamily="34" charset="0"/>
              <a:buChar char="•"/>
            </a:pPr>
            <a:r>
              <a:rPr lang="zh-CN" altLang="en-US" dirty="0">
                <a:latin typeface="黑体" pitchFamily="49" charset="-122"/>
                <a:ea typeface="黑体" pitchFamily="49" charset="-122"/>
              </a:rPr>
              <a:t>缺乏快速响应和恢复能力</a:t>
            </a:r>
            <a:endParaRPr lang="en-US" altLang="zh-CN" dirty="0">
              <a:latin typeface="黑体" pitchFamily="49" charset="-122"/>
              <a:ea typeface="黑体" pitchFamily="49" charset="-122"/>
            </a:endParaRPr>
          </a:p>
          <a:p>
            <a:pPr marL="600075" lvl="1" indent="-257175">
              <a:buFont typeface="Arial" pitchFamily="34" charset="0"/>
              <a:buChar char="•"/>
            </a:pPr>
            <a:r>
              <a:rPr lang="zh-CN" altLang="en-US" dirty="0">
                <a:latin typeface="黑体" pitchFamily="49" charset="-122"/>
                <a:ea typeface="黑体" pitchFamily="49" charset="-122"/>
              </a:rPr>
              <a:t>缺乏高仿真攻防演练环境</a:t>
            </a:r>
          </a:p>
        </p:txBody>
      </p:sp>
      <p:sp>
        <p:nvSpPr>
          <p:cNvPr id="13" name="TextBox 38"/>
          <p:cNvSpPr txBox="1"/>
          <p:nvPr/>
        </p:nvSpPr>
        <p:spPr>
          <a:xfrm>
            <a:off x="6267636" y="1754860"/>
            <a:ext cx="2268189" cy="577081"/>
          </a:xfrm>
          <a:prstGeom prst="rect">
            <a:avLst/>
          </a:prstGeom>
          <a:noFill/>
        </p:spPr>
        <p:txBody>
          <a:bodyPr wrap="square" rtlCol="0">
            <a:spAutoFit/>
          </a:bodyPr>
          <a:lstStyle/>
          <a:p>
            <a:pPr algn="ctr"/>
            <a:r>
              <a:rPr lang="zh-CN" altLang="en-US" sz="1050" b="1" spc="-4" dirty="0">
                <a:solidFill>
                  <a:srgbClr val="0000FF"/>
                </a:solidFill>
                <a:latin typeface="Microsoft YaHei"/>
                <a:cs typeface="Microsoft YaHei"/>
              </a:rPr>
              <a:t>我方：大量工控系统无备案、无监管</a:t>
            </a:r>
            <a:endParaRPr lang="en-US" altLang="zh-CN" sz="1050" b="1" spc="-4" dirty="0">
              <a:solidFill>
                <a:srgbClr val="0000FF"/>
              </a:solidFill>
              <a:latin typeface="Microsoft YaHei"/>
              <a:cs typeface="Microsoft YaHei"/>
            </a:endParaRPr>
          </a:p>
          <a:p>
            <a:r>
              <a:rPr lang="zh-CN" altLang="en-US" sz="1050" b="1" spc="-4" dirty="0">
                <a:solidFill>
                  <a:srgbClr val="0000FF"/>
                </a:solidFill>
                <a:latin typeface="Microsoft YaHei"/>
                <a:cs typeface="Microsoft YaHei"/>
              </a:rPr>
              <a:t>对方：攻击态势不明</a:t>
            </a:r>
          </a:p>
        </p:txBody>
      </p:sp>
      <p:sp>
        <p:nvSpPr>
          <p:cNvPr id="14" name="object 4"/>
          <p:cNvSpPr txBox="1"/>
          <p:nvPr/>
        </p:nvSpPr>
        <p:spPr>
          <a:xfrm>
            <a:off x="6304061" y="3224815"/>
            <a:ext cx="2339774" cy="161583"/>
          </a:xfrm>
          <a:prstGeom prst="rect">
            <a:avLst/>
          </a:prstGeom>
        </p:spPr>
        <p:txBody>
          <a:bodyPr vert="horz" wrap="square" lIns="0" tIns="0" rIns="0" bIns="0" rtlCol="0">
            <a:spAutoFit/>
          </a:bodyPr>
          <a:lstStyle/>
          <a:p>
            <a:pPr marL="9525"/>
            <a:r>
              <a:rPr lang="zh-CN" altLang="en-US" sz="1050" b="1" spc="-4" dirty="0">
                <a:solidFill>
                  <a:srgbClr val="0000FF"/>
                </a:solidFill>
                <a:latin typeface="Microsoft YaHei"/>
                <a:cs typeface="Microsoft YaHei"/>
              </a:rPr>
              <a:t>无明确管理</a:t>
            </a:r>
            <a:r>
              <a:rPr sz="1050" b="1" spc="-4" dirty="0">
                <a:solidFill>
                  <a:srgbClr val="0000FF"/>
                </a:solidFill>
                <a:latin typeface="Microsoft YaHei"/>
                <a:cs typeface="Microsoft YaHei"/>
              </a:rPr>
              <a:t>，检查评估无依据</a:t>
            </a:r>
            <a:endParaRPr sz="1050" dirty="0">
              <a:latin typeface="Microsoft YaHei"/>
              <a:cs typeface="Microsoft YaHei"/>
            </a:endParaRPr>
          </a:p>
        </p:txBody>
      </p:sp>
      <p:sp>
        <p:nvSpPr>
          <p:cNvPr id="15" name="object 6"/>
          <p:cNvSpPr txBox="1"/>
          <p:nvPr/>
        </p:nvSpPr>
        <p:spPr>
          <a:xfrm>
            <a:off x="5810361" y="3410552"/>
            <a:ext cx="1508760" cy="187552"/>
          </a:xfrm>
          <a:prstGeom prst="rect">
            <a:avLst/>
          </a:prstGeom>
          <a:solidFill>
            <a:srgbClr val="99CCFF"/>
          </a:solidFill>
        </p:spPr>
        <p:txBody>
          <a:bodyPr vert="horz" wrap="square" lIns="0" tIns="25718" rIns="0" bIns="0" rtlCol="0">
            <a:spAutoFit/>
          </a:bodyPr>
          <a:lstStyle/>
          <a:p>
            <a:pPr marL="296704">
              <a:spcBef>
                <a:spcPts val="203"/>
              </a:spcBef>
            </a:pPr>
            <a:r>
              <a:rPr sz="1050" b="1" dirty="0">
                <a:solidFill>
                  <a:srgbClr val="FF0000"/>
                </a:solidFill>
                <a:latin typeface="Microsoft YaHei"/>
                <a:cs typeface="Microsoft YaHei"/>
              </a:rPr>
              <a:t>主管部门</a:t>
            </a:r>
            <a:endParaRPr sz="1050">
              <a:latin typeface="Microsoft YaHei"/>
              <a:cs typeface="Microsoft YaHei"/>
            </a:endParaRPr>
          </a:p>
        </p:txBody>
      </p:sp>
      <p:sp>
        <p:nvSpPr>
          <p:cNvPr id="16" name="object 7"/>
          <p:cNvSpPr txBox="1"/>
          <p:nvPr/>
        </p:nvSpPr>
        <p:spPr>
          <a:xfrm>
            <a:off x="7481136" y="3411513"/>
            <a:ext cx="1270708" cy="186590"/>
          </a:xfrm>
          <a:prstGeom prst="rect">
            <a:avLst/>
          </a:prstGeom>
          <a:solidFill>
            <a:srgbClr val="99CCFF"/>
          </a:solidFill>
        </p:spPr>
        <p:txBody>
          <a:bodyPr vert="horz" wrap="square" lIns="0" tIns="24765" rIns="0" bIns="0" rtlCol="0">
            <a:spAutoFit/>
          </a:bodyPr>
          <a:lstStyle/>
          <a:p>
            <a:pPr marL="434816">
              <a:spcBef>
                <a:spcPts val="195"/>
              </a:spcBef>
            </a:pPr>
            <a:r>
              <a:rPr sz="1050" b="1" dirty="0">
                <a:solidFill>
                  <a:srgbClr val="FF0000"/>
                </a:solidFill>
                <a:latin typeface="Microsoft YaHei"/>
                <a:cs typeface="Microsoft YaHei"/>
              </a:rPr>
              <a:t>工业企业</a:t>
            </a:r>
            <a:endParaRPr sz="1050" dirty="0">
              <a:latin typeface="Microsoft YaHei"/>
              <a:cs typeface="Microsoft YaHei"/>
            </a:endParaRPr>
          </a:p>
        </p:txBody>
      </p:sp>
      <p:sp>
        <p:nvSpPr>
          <p:cNvPr id="17" name="object 5"/>
          <p:cNvSpPr/>
          <p:nvPr/>
        </p:nvSpPr>
        <p:spPr>
          <a:xfrm>
            <a:off x="5796102" y="3653401"/>
            <a:ext cx="1541231" cy="585668"/>
          </a:xfrm>
          <a:prstGeom prst="rect">
            <a:avLst/>
          </a:prstGeom>
          <a:blipFill>
            <a:blip r:embed="rId5" cstate="print"/>
            <a:stretch>
              <a:fillRect/>
            </a:stretch>
          </a:blipFill>
        </p:spPr>
        <p:txBody>
          <a:bodyPr wrap="square" lIns="0" tIns="0" rIns="0" bIns="0" rtlCol="0"/>
          <a:lstStyle/>
          <a:p>
            <a:endParaRPr/>
          </a:p>
        </p:txBody>
      </p:sp>
      <p:sp>
        <p:nvSpPr>
          <p:cNvPr id="18" name="object 8"/>
          <p:cNvSpPr/>
          <p:nvPr/>
        </p:nvSpPr>
        <p:spPr>
          <a:xfrm>
            <a:off x="7481136" y="3660055"/>
            <a:ext cx="1270708" cy="572357"/>
          </a:xfrm>
          <a:prstGeom prst="rect">
            <a:avLst/>
          </a:prstGeom>
          <a:blipFill>
            <a:blip r:embed="rId6" cstate="print"/>
            <a:stretch>
              <a:fillRect/>
            </a:stretch>
          </a:blipFill>
        </p:spPr>
        <p:txBody>
          <a:bodyPr wrap="square" lIns="0" tIns="0" rIns="0" bIns="0" rtlCol="0"/>
          <a:lstStyle/>
          <a:p>
            <a:endParaRPr/>
          </a:p>
        </p:txBody>
      </p:sp>
      <p:sp>
        <p:nvSpPr>
          <p:cNvPr id="19" name="矩形 1"/>
          <p:cNvSpPr>
            <a:spLocks noChangeArrowheads="1"/>
          </p:cNvSpPr>
          <p:nvPr/>
        </p:nvSpPr>
        <p:spPr bwMode="auto">
          <a:xfrm>
            <a:off x="406529" y="3158978"/>
            <a:ext cx="6480572" cy="12003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marL="257175" indent="-257175">
              <a:buFont typeface="Arial" pitchFamily="34" charset="0"/>
              <a:buChar char="•"/>
            </a:pPr>
            <a:r>
              <a:rPr lang="zh-CN" altLang="en-US" dirty="0">
                <a:latin typeface="黑体" pitchFamily="49" charset="-122"/>
                <a:ea typeface="黑体" pitchFamily="49" charset="-122"/>
              </a:rPr>
              <a:t>统筹管理能力不足</a:t>
            </a:r>
          </a:p>
          <a:p>
            <a:pPr marL="600075" lvl="1" indent="-257175">
              <a:buFont typeface="Arial" pitchFamily="34" charset="0"/>
              <a:buChar char="•"/>
            </a:pPr>
            <a:r>
              <a:rPr lang="zh-CN" altLang="en-US" dirty="0">
                <a:latin typeface="黑体" pitchFamily="49" charset="-122"/>
                <a:ea typeface="黑体" pitchFamily="49" charset="-122"/>
              </a:rPr>
              <a:t>管理职能分散</a:t>
            </a:r>
            <a:endParaRPr lang="en-US" altLang="zh-CN" dirty="0">
              <a:latin typeface="黑体" pitchFamily="49" charset="-122"/>
              <a:ea typeface="黑体" pitchFamily="49" charset="-122"/>
            </a:endParaRPr>
          </a:p>
          <a:p>
            <a:pPr marL="600075" lvl="1" indent="-257175">
              <a:buFont typeface="Arial" pitchFamily="34" charset="0"/>
              <a:buChar char="•"/>
            </a:pPr>
            <a:r>
              <a:rPr lang="zh-CN" altLang="en-US" dirty="0">
                <a:latin typeface="黑体" pitchFamily="49" charset="-122"/>
                <a:ea typeface="黑体" pitchFamily="49" charset="-122"/>
              </a:rPr>
              <a:t>无明确检查评估依据</a:t>
            </a:r>
            <a:endParaRPr lang="en-US" altLang="zh-CN" dirty="0">
              <a:latin typeface="黑体" pitchFamily="49" charset="-122"/>
              <a:ea typeface="黑体" pitchFamily="49" charset="-122"/>
            </a:endParaRPr>
          </a:p>
          <a:p>
            <a:pPr marL="600075" lvl="1" indent="-257175">
              <a:buFont typeface="Arial" pitchFamily="34" charset="0"/>
              <a:buChar char="•"/>
            </a:pPr>
            <a:r>
              <a:rPr lang="zh-CN" altLang="en-US" dirty="0">
                <a:latin typeface="黑体" pitchFamily="49" charset="-122"/>
                <a:ea typeface="黑体" pitchFamily="49" charset="-122"/>
              </a:rPr>
              <a:t>管理体系不健全</a:t>
            </a:r>
          </a:p>
        </p:txBody>
      </p:sp>
      <p:sp>
        <p:nvSpPr>
          <p:cNvPr id="20" name="矩形 19"/>
          <p:cNvSpPr/>
          <p:nvPr/>
        </p:nvSpPr>
        <p:spPr>
          <a:xfrm>
            <a:off x="676584" y="5181952"/>
            <a:ext cx="5965855" cy="646331"/>
          </a:xfrm>
          <a:prstGeom prst="rect">
            <a:avLst/>
          </a:prstGeom>
          <a:solidFill>
            <a:srgbClr val="FFFF00"/>
          </a:solidFill>
          <a:ln w="15875">
            <a:solidFill>
              <a:schemeClr val="tx1"/>
            </a:solidFill>
            <a:miter lim="800000"/>
          </a:ln>
        </p:spPr>
        <p:txBody>
          <a:bodyPr wrap="square">
            <a:spAutoFit/>
          </a:bodyPr>
          <a:lstStyle/>
          <a:p>
            <a:pPr algn="ctr" eaLnBrk="0" hangingPunct="0"/>
            <a:r>
              <a:rPr lang="zh-CN" altLang="en-US" b="1" dirty="0">
                <a:latin typeface="黑体" panose="02010609060101010101" pitchFamily="49" charset="-122"/>
                <a:ea typeface="黑体" panose="02010609060101010101" pitchFamily="49" charset="-122"/>
              </a:rPr>
              <a:t>急需构建</a:t>
            </a:r>
            <a:r>
              <a:rPr lang="zh-CN" altLang="en-US" b="1" dirty="0">
                <a:solidFill>
                  <a:srgbClr val="FF0000"/>
                </a:solidFill>
                <a:latin typeface="黑体" panose="02010609060101010101" pitchFamily="49" charset="-122"/>
                <a:ea typeface="黑体" panose="02010609060101010101" pitchFamily="49" charset="-122"/>
              </a:rPr>
              <a:t>国家级工控安全保障及服务</a:t>
            </a:r>
            <a:r>
              <a:rPr lang="zh-CN" altLang="en-US" b="1" dirty="0">
                <a:latin typeface="黑体" panose="02010609060101010101" pitchFamily="49" charset="-122"/>
                <a:ea typeface="黑体" panose="02010609060101010101" pitchFamily="49" charset="-122"/>
              </a:rPr>
              <a:t>平台，解决当前</a:t>
            </a:r>
            <a:r>
              <a:rPr lang="zh-CN" altLang="en-US" b="1" dirty="0">
                <a:solidFill>
                  <a:srgbClr val="FF0000"/>
                </a:solidFill>
                <a:latin typeface="黑体" panose="02010609060101010101" pitchFamily="49" charset="-122"/>
                <a:ea typeface="黑体" panose="02010609060101010101" pitchFamily="49" charset="-122"/>
              </a:rPr>
              <a:t>监测预警、安全管理、应急响应</a:t>
            </a:r>
            <a:r>
              <a:rPr lang="zh-CN" altLang="en-US" b="1" dirty="0">
                <a:latin typeface="黑体" panose="02010609060101010101" pitchFamily="49" charset="-122"/>
                <a:ea typeface="黑体" panose="02010609060101010101" pitchFamily="49" charset="-122"/>
              </a:rPr>
              <a:t>能力缺失的问题</a:t>
            </a:r>
          </a:p>
        </p:txBody>
      </p:sp>
      <p:sp>
        <p:nvSpPr>
          <p:cNvPr id="21" name="object 4"/>
          <p:cNvSpPr txBox="1"/>
          <p:nvPr/>
        </p:nvSpPr>
        <p:spPr>
          <a:xfrm>
            <a:off x="6321641" y="4347077"/>
            <a:ext cx="2339774" cy="161583"/>
          </a:xfrm>
          <a:prstGeom prst="rect">
            <a:avLst/>
          </a:prstGeom>
        </p:spPr>
        <p:txBody>
          <a:bodyPr vert="horz" wrap="square" lIns="0" tIns="0" rIns="0" bIns="0" rtlCol="0">
            <a:spAutoFit/>
          </a:bodyPr>
          <a:lstStyle/>
          <a:p>
            <a:pPr marL="9525"/>
            <a:r>
              <a:rPr lang="zh-CN" altLang="en-US" sz="1050" b="1" spc="-4" dirty="0">
                <a:solidFill>
                  <a:srgbClr val="0000FF"/>
                </a:solidFill>
                <a:latin typeface="Microsoft YaHei"/>
                <a:cs typeface="Microsoft YaHei"/>
              </a:rPr>
              <a:t>缺乏可联动的应急响应能力</a:t>
            </a:r>
            <a:endParaRPr sz="1050" dirty="0">
              <a:latin typeface="Microsoft YaHei"/>
              <a:cs typeface="Microsoft YaHei"/>
            </a:endParaRPr>
          </a:p>
        </p:txBody>
      </p:sp>
    </p:spTree>
    <p:extLst>
      <p:ext uri="{BB962C8B-B14F-4D97-AF65-F5344CB8AC3E}">
        <p14:creationId xmlns:p14="http://schemas.microsoft.com/office/powerpoint/2010/main" xmlns="" val="343785200"/>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2850" name="图表 14"/>
          <p:cNvGraphicFramePr>
            <a:graphicFrameLocks/>
          </p:cNvGraphicFramePr>
          <p:nvPr/>
        </p:nvGraphicFramePr>
        <p:xfrm>
          <a:off x="4284663" y="1052513"/>
          <a:ext cx="4419600" cy="1625600"/>
        </p:xfrm>
        <a:graphic>
          <a:graphicData uri="http://schemas.openxmlformats.org/presentationml/2006/ole">
            <p:oleObj spid="_x0000_s3079" r:id="rId4" imgW="8277398" imgH="3375082" progId="">
              <p:embed/>
            </p:oleObj>
          </a:graphicData>
        </a:graphic>
      </p:graphicFrame>
      <p:sp>
        <p:nvSpPr>
          <p:cNvPr id="462851" name="标题 1"/>
          <p:cNvSpPr txBox="1">
            <a:spLocks noChangeArrowheads="1"/>
          </p:cNvSpPr>
          <p:nvPr/>
        </p:nvSpPr>
        <p:spPr bwMode="auto">
          <a:xfrm>
            <a:off x="35622" y="286839"/>
            <a:ext cx="9144000" cy="1052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en-US" altLang="zh-CN" dirty="0" smtClean="0">
                <a:solidFill>
                  <a:srgbClr val="000000"/>
                </a:solidFill>
                <a:latin typeface="微软雅黑" panose="020B0503020204020204" pitchFamily="34" charset="-122"/>
                <a:ea typeface="微软雅黑" panose="020B0503020204020204" pitchFamily="34" charset="-122"/>
                <a:sym typeface="方正中等线简体"/>
              </a:rPr>
              <a:t>5</a:t>
            </a:r>
            <a:r>
              <a:rPr lang="zh-CN" altLang="en-US" dirty="0" smtClean="0">
                <a:solidFill>
                  <a:srgbClr val="000000"/>
                </a:solidFill>
                <a:latin typeface="微软雅黑" panose="020B0503020204020204" pitchFamily="34" charset="-122"/>
                <a:ea typeface="微软雅黑" panose="020B0503020204020204" pitchFamily="34" charset="-122"/>
                <a:sym typeface="方正中等线简体"/>
              </a:rPr>
              <a:t>）能力问题：工</a:t>
            </a:r>
            <a:r>
              <a:rPr lang="zh-CN" altLang="en-US" dirty="0">
                <a:solidFill>
                  <a:srgbClr val="000000"/>
                </a:solidFill>
                <a:latin typeface="微软雅黑" panose="020B0503020204020204" pitchFamily="34" charset="-122"/>
                <a:ea typeface="微软雅黑" panose="020B0503020204020204" pitchFamily="34" charset="-122"/>
                <a:sym typeface="方正中等线简体"/>
              </a:rPr>
              <a:t>控</a:t>
            </a:r>
            <a:r>
              <a:rPr lang="zh-CN" altLang="en-US" dirty="0" smtClean="0">
                <a:solidFill>
                  <a:srgbClr val="000000"/>
                </a:solidFill>
                <a:latin typeface="微软雅黑" panose="020B0503020204020204" pitchFamily="34" charset="-122"/>
                <a:ea typeface="微软雅黑" panose="020B0503020204020204" pitchFamily="34" charset="-122"/>
                <a:sym typeface="方正中等线简体"/>
              </a:rPr>
              <a:t>系统缺乏</a:t>
            </a:r>
            <a:r>
              <a:rPr lang="zh-CN" altLang="en-US" dirty="0">
                <a:solidFill>
                  <a:srgbClr val="000000"/>
                </a:solidFill>
                <a:latin typeface="微软雅黑" panose="020B0503020204020204" pitchFamily="34" charset="-122"/>
                <a:ea typeface="微软雅黑" panose="020B0503020204020204" pitchFamily="34" charset="-122"/>
                <a:sym typeface="方正中等线简体"/>
              </a:rPr>
              <a:t>信息安全保障机制</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462853" name="圆角矩形 10"/>
          <p:cNvSpPr>
            <a:spLocks noChangeArrowheads="1"/>
          </p:cNvSpPr>
          <p:nvPr/>
        </p:nvSpPr>
        <p:spPr bwMode="auto">
          <a:xfrm>
            <a:off x="179388" y="1412875"/>
            <a:ext cx="1800225" cy="792163"/>
          </a:xfrm>
          <a:prstGeom prst="roundRect">
            <a:avLst>
              <a:gd name="adj" fmla="val 16667"/>
            </a:avLst>
          </a:prstGeom>
          <a:gradFill rotWithShape="1">
            <a:gsLst>
              <a:gs pos="0">
                <a:srgbClr val="FECF40"/>
              </a:gs>
              <a:gs pos="100000">
                <a:srgbClr val="846C21"/>
              </a:gs>
            </a:gsLst>
            <a:lin ang="5400000"/>
          </a:gra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a:solidFill>
                  <a:srgbClr val="000000"/>
                </a:solidFill>
                <a:latin typeface="楷体_GB2312" pitchFamily="49" charset="-122"/>
                <a:ea typeface="楷体_GB2312" pitchFamily="49" charset="-122"/>
              </a:rPr>
              <a:t>工控系统缺乏信息安全设计</a:t>
            </a:r>
          </a:p>
        </p:txBody>
      </p:sp>
      <p:sp>
        <p:nvSpPr>
          <p:cNvPr id="462854" name="下箭头 11"/>
          <p:cNvSpPr>
            <a:spLocks noChangeArrowheads="1"/>
          </p:cNvSpPr>
          <p:nvPr/>
        </p:nvSpPr>
        <p:spPr bwMode="auto">
          <a:xfrm>
            <a:off x="901700" y="2206625"/>
            <a:ext cx="358775" cy="855663"/>
          </a:xfrm>
          <a:prstGeom prst="downArrow">
            <a:avLst>
              <a:gd name="adj1" fmla="val 50000"/>
              <a:gd name="adj2" fmla="val 50095"/>
            </a:avLst>
          </a:prstGeom>
          <a:gradFill rotWithShape="1">
            <a:gsLst>
              <a:gs pos="0">
                <a:srgbClr val="FECF40"/>
              </a:gs>
              <a:gs pos="100000">
                <a:srgbClr val="846C21"/>
              </a:gs>
            </a:gsLst>
            <a:lin ang="5400000"/>
          </a:gra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1800">
              <a:solidFill>
                <a:srgbClr val="000000"/>
              </a:solidFill>
              <a:latin typeface="楷体_GB2312" pitchFamily="49" charset="-122"/>
              <a:ea typeface="楷体_GB2312" pitchFamily="49" charset="-122"/>
            </a:endParaRPr>
          </a:p>
        </p:txBody>
      </p:sp>
      <p:sp>
        <p:nvSpPr>
          <p:cNvPr id="462855" name="圆角矩形 12"/>
          <p:cNvSpPr>
            <a:spLocks noChangeArrowheads="1"/>
          </p:cNvSpPr>
          <p:nvPr/>
        </p:nvSpPr>
        <p:spPr bwMode="auto">
          <a:xfrm>
            <a:off x="163513" y="3117850"/>
            <a:ext cx="1800225" cy="792163"/>
          </a:xfrm>
          <a:prstGeom prst="roundRect">
            <a:avLst>
              <a:gd name="adj" fmla="val 16667"/>
            </a:avLst>
          </a:prstGeom>
          <a:gradFill rotWithShape="1">
            <a:gsLst>
              <a:gs pos="0">
                <a:srgbClr val="FECF40"/>
              </a:gs>
              <a:gs pos="100000">
                <a:srgbClr val="846C21"/>
              </a:gs>
            </a:gsLst>
            <a:lin ang="5400000"/>
          </a:gra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en-US" altLang="zh-CN" sz="1800">
                <a:solidFill>
                  <a:srgbClr val="000000"/>
                </a:solidFill>
                <a:latin typeface="楷体_GB2312" pitchFamily="49" charset="-122"/>
                <a:ea typeface="楷体_GB2312" pitchFamily="49" charset="-122"/>
              </a:rPr>
              <a:t>IT</a:t>
            </a:r>
            <a:r>
              <a:rPr lang="zh-CN" altLang="en-US" sz="1800">
                <a:solidFill>
                  <a:srgbClr val="000000"/>
                </a:solidFill>
                <a:latin typeface="楷体_GB2312" pitchFamily="49" charset="-122"/>
                <a:ea typeface="楷体_GB2312" pitchFamily="49" charset="-122"/>
              </a:rPr>
              <a:t>产品引入更多安全漏洞</a:t>
            </a:r>
          </a:p>
        </p:txBody>
      </p:sp>
      <p:sp>
        <p:nvSpPr>
          <p:cNvPr id="462856" name="下箭头 15"/>
          <p:cNvSpPr>
            <a:spLocks noChangeArrowheads="1"/>
          </p:cNvSpPr>
          <p:nvPr/>
        </p:nvSpPr>
        <p:spPr bwMode="auto">
          <a:xfrm>
            <a:off x="884238" y="3910013"/>
            <a:ext cx="360362" cy="982662"/>
          </a:xfrm>
          <a:prstGeom prst="downArrow">
            <a:avLst>
              <a:gd name="adj1" fmla="val 50000"/>
              <a:gd name="adj2" fmla="val 49904"/>
            </a:avLst>
          </a:prstGeom>
          <a:gradFill rotWithShape="1">
            <a:gsLst>
              <a:gs pos="0">
                <a:srgbClr val="FECF40"/>
              </a:gs>
              <a:gs pos="100000">
                <a:srgbClr val="846C21"/>
              </a:gs>
            </a:gsLst>
            <a:lin ang="5400000"/>
          </a:gra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1800">
              <a:solidFill>
                <a:srgbClr val="000000"/>
              </a:solidFill>
              <a:latin typeface="楷体_GB2312" pitchFamily="49" charset="-122"/>
              <a:ea typeface="楷体_GB2312" pitchFamily="49" charset="-122"/>
            </a:endParaRPr>
          </a:p>
        </p:txBody>
      </p:sp>
      <p:sp>
        <p:nvSpPr>
          <p:cNvPr id="462857" name="圆角矩形 16"/>
          <p:cNvSpPr>
            <a:spLocks noChangeArrowheads="1"/>
          </p:cNvSpPr>
          <p:nvPr/>
        </p:nvSpPr>
        <p:spPr bwMode="auto">
          <a:xfrm>
            <a:off x="179388" y="4938713"/>
            <a:ext cx="1800225" cy="792162"/>
          </a:xfrm>
          <a:prstGeom prst="roundRect">
            <a:avLst>
              <a:gd name="adj" fmla="val 16667"/>
            </a:avLst>
          </a:prstGeom>
          <a:gradFill rotWithShape="1">
            <a:gsLst>
              <a:gs pos="0">
                <a:srgbClr val="FECF40"/>
              </a:gs>
              <a:gs pos="100000">
                <a:srgbClr val="846C21"/>
              </a:gs>
            </a:gsLst>
            <a:lin ang="5400000"/>
          </a:gra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a:solidFill>
                  <a:srgbClr val="000000"/>
                </a:solidFill>
                <a:latin typeface="楷体_GB2312" pitchFamily="49" charset="-122"/>
                <a:ea typeface="楷体_GB2312" pitchFamily="49" charset="-122"/>
              </a:rPr>
              <a:t>工控运维信息安全意识不足</a:t>
            </a:r>
          </a:p>
        </p:txBody>
      </p:sp>
      <p:sp>
        <p:nvSpPr>
          <p:cNvPr id="21" name="文本框 20"/>
          <p:cNvSpPr txBox="1"/>
          <p:nvPr/>
        </p:nvSpPr>
        <p:spPr>
          <a:xfrm>
            <a:off x="2051050" y="1196975"/>
            <a:ext cx="2157413" cy="1570038"/>
          </a:xfrm>
          <a:prstGeom prst="rect">
            <a:avLst/>
          </a:prstGeom>
          <a:noFill/>
        </p:spPr>
        <p:txBody>
          <a:bodyPr>
            <a:spAutoFit/>
          </a:bodyPr>
          <a:lstStyle/>
          <a:p>
            <a:pPr>
              <a:buFont typeface="Arial" panose="020B0604020202020204" pitchFamily="34" charset="0"/>
              <a:buNone/>
              <a:defRPr/>
            </a:pPr>
            <a:r>
              <a:rPr lang="zh-CN"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工控安全漏洞众多且增长迅速</a:t>
            </a:r>
          </a:p>
          <a:p>
            <a:pPr>
              <a:buFont typeface="Arial" panose="020B0604020202020204" pitchFamily="34" charset="0"/>
              <a:buNone/>
              <a:defRPr/>
            </a:pPr>
            <a:r>
              <a:rPr lang="zh-CN"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操作系统</a:t>
            </a:r>
            <a:r>
              <a:rPr lang="en-US"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a:t>
            </a:r>
            <a:r>
              <a:rPr lang="zh-CN" altLang="en-US"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陈旧</a:t>
            </a:r>
            <a:r>
              <a:rPr lang="en-US"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a:t>
            </a:r>
          </a:p>
          <a:p>
            <a:pPr>
              <a:buFont typeface="Arial" panose="020B0604020202020204" pitchFamily="34" charset="0"/>
              <a:buNone/>
              <a:defRPr/>
            </a:pPr>
            <a:r>
              <a:rPr lang="zh-CN" altLang="en-US"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通信协议</a:t>
            </a:r>
            <a:r>
              <a:rPr lang="en-US"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a:t>
            </a:r>
            <a:r>
              <a:rPr lang="zh-CN" altLang="en-US"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私有</a:t>
            </a:r>
            <a:r>
              <a:rPr lang="en-US"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a:t>
            </a:r>
          </a:p>
          <a:p>
            <a:pPr>
              <a:buFont typeface="Arial" panose="020B0604020202020204" pitchFamily="34" charset="0"/>
              <a:buNone/>
              <a:defRPr/>
            </a:pPr>
            <a:r>
              <a:rPr lang="zh-CN" altLang="en-US"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工控系统</a:t>
            </a:r>
            <a:r>
              <a:rPr lang="en-US"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a:t>
            </a:r>
            <a:r>
              <a:rPr lang="zh-CN" altLang="en-US"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封闭、多样</a:t>
            </a:r>
            <a:r>
              <a:rPr lang="en-US"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a:t>
            </a:r>
          </a:p>
        </p:txBody>
      </p:sp>
      <p:sp>
        <p:nvSpPr>
          <p:cNvPr id="28" name="文本框 27"/>
          <p:cNvSpPr txBox="1"/>
          <p:nvPr/>
        </p:nvSpPr>
        <p:spPr>
          <a:xfrm>
            <a:off x="2009775" y="2940050"/>
            <a:ext cx="1987550" cy="1077913"/>
          </a:xfrm>
          <a:prstGeom prst="rect">
            <a:avLst/>
          </a:prstGeom>
          <a:noFill/>
        </p:spPr>
        <p:txBody>
          <a:bodyPr>
            <a:spAutoFit/>
          </a:bodyPr>
          <a:lstStyle/>
          <a:p>
            <a:pPr algn="just">
              <a:buFont typeface="Arial" panose="020B0604020202020204" pitchFamily="34" charset="0"/>
              <a:buNone/>
              <a:defRPr/>
            </a:pPr>
            <a:r>
              <a:rPr lang="zh-CN"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sym typeface="+mn-ea"/>
              </a:rPr>
              <a:t>IT技术、产品、应用、服务、网络的漏洞成为攻击工控系统的路径</a:t>
            </a:r>
          </a:p>
        </p:txBody>
      </p:sp>
      <p:sp>
        <p:nvSpPr>
          <p:cNvPr id="462860" name="云形标注 29"/>
          <p:cNvSpPr>
            <a:spLocks noChangeArrowheads="1"/>
          </p:cNvSpPr>
          <p:nvPr/>
        </p:nvSpPr>
        <p:spPr bwMode="auto">
          <a:xfrm flipV="1">
            <a:off x="4429125" y="2781300"/>
            <a:ext cx="4438650" cy="1411288"/>
          </a:xfrm>
          <a:prstGeom prst="cloudCallout">
            <a:avLst>
              <a:gd name="adj1" fmla="val -63227"/>
              <a:gd name="adj2" fmla="val 5398"/>
            </a:avLst>
          </a:prstGeom>
          <a:solidFill>
            <a:schemeClr val="accent1"/>
          </a:soli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1800">
              <a:solidFill>
                <a:srgbClr val="000000"/>
              </a:solidFill>
              <a:latin typeface="楷体_GB2312" pitchFamily="49" charset="-122"/>
              <a:ea typeface="楷体_GB2312" pitchFamily="49" charset="-122"/>
            </a:endParaRPr>
          </a:p>
        </p:txBody>
      </p:sp>
      <p:pic>
        <p:nvPicPr>
          <p:cNvPr id="462861" name="图片 42"/>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rot="1500000">
            <a:off x="6227763" y="2889250"/>
            <a:ext cx="619125" cy="476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2862" name="图片 43"/>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rot="1200000">
            <a:off x="5489575" y="2989263"/>
            <a:ext cx="450850" cy="395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2863" name="图片 44"/>
          <p:cNvPicPr>
            <a:picLocks noChangeAspect="1" noChangeArrowheads="1"/>
          </p:cNvPicPr>
          <p:nvPr/>
        </p:nvPicPr>
        <p:blipFill>
          <a:blip r:embed="rId7">
            <a:extLst>
              <a:ext uri="{28A0092B-C50C-407E-A947-70E740481C1C}">
                <a14:useLocalDpi xmlns:a14="http://schemas.microsoft.com/office/drawing/2010/main" xmlns="" val="0"/>
              </a:ext>
            </a:extLst>
          </a:blip>
          <a:srcRect/>
          <a:stretch>
            <a:fillRect/>
          </a:stretch>
        </p:blipFill>
        <p:spPr bwMode="auto">
          <a:xfrm>
            <a:off x="7164388" y="3140075"/>
            <a:ext cx="5016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2864" name="图片 45"/>
          <p:cNvPicPr>
            <a:picLocks noChangeAspect="1" noChangeArrowheads="1"/>
          </p:cNvPicPr>
          <p:nvPr/>
        </p:nvPicPr>
        <p:blipFill>
          <a:blip r:embed="rId8">
            <a:extLst>
              <a:ext uri="{28A0092B-C50C-407E-A947-70E740481C1C}">
                <a14:useLocalDpi xmlns:a14="http://schemas.microsoft.com/office/drawing/2010/main" xmlns="" val="0"/>
              </a:ext>
            </a:extLst>
          </a:blip>
          <a:srcRect/>
          <a:stretch>
            <a:fillRect/>
          </a:stretch>
        </p:blipFill>
        <p:spPr bwMode="auto">
          <a:xfrm>
            <a:off x="7524750" y="3789363"/>
            <a:ext cx="450850" cy="287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2865" name="图片 46"/>
          <p:cNvPicPr>
            <a:picLocks noChangeAspect="1" noChangeArrowheads="1"/>
          </p:cNvPicPr>
          <p:nvPr/>
        </p:nvPicPr>
        <p:blipFill>
          <a:blip r:embed="rId9">
            <a:extLst>
              <a:ext uri="{28A0092B-C50C-407E-A947-70E740481C1C}">
                <a14:useLocalDpi xmlns:a14="http://schemas.microsoft.com/office/drawing/2010/main" xmlns="" val="0"/>
              </a:ext>
            </a:extLst>
          </a:blip>
          <a:srcRect/>
          <a:stretch>
            <a:fillRect/>
          </a:stretch>
        </p:blipFill>
        <p:spPr bwMode="auto">
          <a:xfrm>
            <a:off x="5724525" y="3500438"/>
            <a:ext cx="955675" cy="503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2866" name="图片 47"/>
          <p:cNvPicPr>
            <a:picLocks noChangeAspect="1" noChangeArrowheads="1"/>
          </p:cNvPicPr>
          <p:nvPr/>
        </p:nvPicPr>
        <p:blipFill>
          <a:blip r:embed="rId10">
            <a:extLst>
              <a:ext uri="{28A0092B-C50C-407E-A947-70E740481C1C}">
                <a14:useLocalDpi xmlns:a14="http://schemas.microsoft.com/office/drawing/2010/main" xmlns="" val="0"/>
              </a:ext>
            </a:extLst>
          </a:blip>
          <a:srcRect/>
          <a:stretch>
            <a:fillRect/>
          </a:stretch>
        </p:blipFill>
        <p:spPr bwMode="auto">
          <a:xfrm rot="-540000">
            <a:off x="4879975" y="3319463"/>
            <a:ext cx="469900" cy="30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62867" name="直接连接符 1"/>
          <p:cNvCxnSpPr>
            <a:cxnSpLocks noChangeShapeType="1"/>
          </p:cNvCxnSpPr>
          <p:nvPr/>
        </p:nvCxnSpPr>
        <p:spPr bwMode="auto">
          <a:xfrm flipV="1">
            <a:off x="2162175" y="2636838"/>
            <a:ext cx="6657975" cy="38100"/>
          </a:xfrm>
          <a:prstGeom prst="line">
            <a:avLst/>
          </a:prstGeom>
          <a:noFill/>
          <a:ln w="9525">
            <a:solidFill>
              <a:srgbClr val="3C8C93"/>
            </a:solidFill>
            <a:round/>
            <a:headEnd/>
            <a:tailEnd/>
          </a:ln>
          <a:effectLst>
            <a:outerShdw dist="53882" dir="13500000" algn="ctr" rotWithShape="0">
              <a:schemeClr val="bg2">
                <a:alpha val="50000"/>
              </a:schemeClr>
            </a:outerShdw>
          </a:effectLst>
          <a:extLst>
            <a:ext uri="{909E8E84-426E-40DD-AFC4-6F175D3DCCD1}">
              <a14:hiddenFill xmlns:a14="http://schemas.microsoft.com/office/drawing/2010/main" xmlns="">
                <a:noFill/>
              </a14:hiddenFill>
            </a:ext>
          </a:extLst>
        </p:spPr>
      </p:cxnSp>
      <p:cxnSp>
        <p:nvCxnSpPr>
          <p:cNvPr id="462868" name="直接连接符 2"/>
          <p:cNvCxnSpPr>
            <a:cxnSpLocks noChangeShapeType="1"/>
          </p:cNvCxnSpPr>
          <p:nvPr/>
        </p:nvCxnSpPr>
        <p:spPr bwMode="auto">
          <a:xfrm flipV="1">
            <a:off x="2146300" y="4486275"/>
            <a:ext cx="6657975" cy="38100"/>
          </a:xfrm>
          <a:prstGeom prst="line">
            <a:avLst/>
          </a:prstGeom>
          <a:noFill/>
          <a:ln w="9525">
            <a:solidFill>
              <a:srgbClr val="3C8C93"/>
            </a:solidFill>
            <a:round/>
            <a:headEnd/>
            <a:tailEnd/>
          </a:ln>
          <a:effectLst>
            <a:outerShdw dist="53882" dir="13500000" algn="ctr" rotWithShape="0">
              <a:schemeClr val="bg2">
                <a:alpha val="50000"/>
              </a:schemeClr>
            </a:outerShdw>
          </a:effectLst>
          <a:extLst>
            <a:ext uri="{909E8E84-426E-40DD-AFC4-6F175D3DCCD1}">
              <a14:hiddenFill xmlns:a14="http://schemas.microsoft.com/office/drawing/2010/main" xmlns="">
                <a:noFill/>
              </a14:hiddenFill>
            </a:ext>
          </a:extLst>
        </p:spPr>
      </p:cxnSp>
      <p:sp>
        <p:nvSpPr>
          <p:cNvPr id="4" name="文本框 3"/>
          <p:cNvSpPr txBox="1"/>
          <p:nvPr/>
        </p:nvSpPr>
        <p:spPr>
          <a:xfrm>
            <a:off x="2103438" y="5486400"/>
            <a:ext cx="2655887" cy="1570038"/>
          </a:xfrm>
          <a:prstGeom prst="rect">
            <a:avLst/>
          </a:prstGeom>
          <a:noFill/>
        </p:spPr>
        <p:txBody>
          <a:bodyPr>
            <a:spAutoFit/>
          </a:bodyPr>
          <a:lstStyle/>
          <a:p>
            <a:pPr algn="just">
              <a:buFont typeface="Arial" panose="020B0604020202020204" pitchFamily="34" charset="0"/>
              <a:buNone/>
              <a:defRPr/>
            </a:pPr>
            <a:r>
              <a:rPr lang="zh-CN"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rPr>
              <a:t>工业防火墙、网闸、访问控制等</a:t>
            </a:r>
            <a:r>
              <a:rPr lang="zh-CN" altLang="zh-CN" sz="1600" noProof="1">
                <a:solidFill>
                  <a:srgbClr val="C00000"/>
                </a:solidFill>
                <a:effectLst>
                  <a:outerShdw blurRad="38100" dist="19050" dir="2700000" algn="tl" rotWithShape="0">
                    <a:srgbClr val="000000">
                      <a:alpha val="40000"/>
                    </a:srgbClr>
                  </a:outerShdw>
                </a:effectLst>
                <a:latin typeface="Calibri" pitchFamily="34" charset="0"/>
                <a:ea typeface="宋体" pitchFamily="2" charset="-122"/>
                <a:cs typeface="+mn-ea"/>
              </a:rPr>
              <a:t>工业级信息安全</a:t>
            </a:r>
            <a:r>
              <a:rPr lang="zh-CN"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rPr>
              <a:t>技术产品缺乏</a:t>
            </a:r>
          </a:p>
          <a:p>
            <a:pPr algn="just">
              <a:buFont typeface="Arial" panose="020B0604020202020204" pitchFamily="34" charset="0"/>
              <a:buNone/>
              <a:defRPr/>
            </a:pPr>
            <a:r>
              <a:rPr lang="zh-CN"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rPr>
              <a:t>无线传输、移动介质、</a:t>
            </a:r>
            <a:r>
              <a:rPr lang="en-US"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rPr>
              <a:t>GPS</a:t>
            </a:r>
            <a:r>
              <a:rPr lang="zh-CN" altLang="en-US"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rPr>
              <a:t>、</a:t>
            </a:r>
          </a:p>
          <a:p>
            <a:pPr algn="just">
              <a:buFont typeface="Arial" panose="020B0604020202020204" pitchFamily="34" charset="0"/>
              <a:buNone/>
              <a:defRPr/>
            </a:pPr>
            <a:r>
              <a:rPr lang="zh-CN" altLang="en-US"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rPr>
              <a:t>维护升级</a:t>
            </a:r>
          </a:p>
        </p:txBody>
      </p:sp>
      <p:sp>
        <p:nvSpPr>
          <p:cNvPr id="6" name="文本框 5"/>
          <p:cNvSpPr txBox="1"/>
          <p:nvPr/>
        </p:nvSpPr>
        <p:spPr>
          <a:xfrm>
            <a:off x="2087563" y="4608513"/>
            <a:ext cx="2655887" cy="584200"/>
          </a:xfrm>
          <a:prstGeom prst="rect">
            <a:avLst/>
          </a:prstGeom>
          <a:noFill/>
        </p:spPr>
        <p:txBody>
          <a:bodyPr>
            <a:spAutoFit/>
          </a:bodyPr>
          <a:lstStyle/>
          <a:p>
            <a:pPr algn="just">
              <a:buFont typeface="Arial" panose="020B0604020202020204" pitchFamily="34" charset="0"/>
              <a:buNone/>
              <a:defRPr/>
            </a:pPr>
            <a:r>
              <a:rPr lang="zh-CN"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rPr>
              <a:t>安全预算、安全规划、安全培训等工作滞后</a:t>
            </a:r>
          </a:p>
        </p:txBody>
      </p:sp>
      <p:sp>
        <p:nvSpPr>
          <p:cNvPr id="7" name="文本框 6"/>
          <p:cNvSpPr txBox="1"/>
          <p:nvPr/>
        </p:nvSpPr>
        <p:spPr>
          <a:xfrm>
            <a:off x="2124075" y="5160963"/>
            <a:ext cx="2714625" cy="338137"/>
          </a:xfrm>
          <a:prstGeom prst="rect">
            <a:avLst/>
          </a:prstGeom>
          <a:noFill/>
        </p:spPr>
        <p:txBody>
          <a:bodyPr>
            <a:spAutoFit/>
          </a:bodyPr>
          <a:lstStyle/>
          <a:p>
            <a:pPr algn="just">
              <a:buFont typeface="Arial" panose="020B0604020202020204" pitchFamily="34" charset="0"/>
              <a:buNone/>
              <a:defRPr/>
            </a:pPr>
            <a:r>
              <a:rPr lang="zh-CN" altLang="zh-CN" sz="1600" noProof="1">
                <a:solidFill>
                  <a:srgbClr val="000000"/>
                </a:solidFill>
                <a:effectLst>
                  <a:outerShdw blurRad="38100" dist="19050" dir="2700000" algn="tl" rotWithShape="0">
                    <a:srgbClr val="000000">
                      <a:alpha val="40000"/>
                    </a:srgbClr>
                  </a:outerShdw>
                </a:effectLst>
                <a:latin typeface="Calibri" pitchFamily="34" charset="0"/>
                <a:ea typeface="宋体" pitchFamily="2" charset="-122"/>
                <a:cs typeface="+mn-ea"/>
              </a:rPr>
              <a:t>信息安全管理制度不健全</a:t>
            </a:r>
          </a:p>
        </p:txBody>
      </p:sp>
      <p:sp>
        <p:nvSpPr>
          <p:cNvPr id="462872" name="左大括号 7"/>
          <p:cNvSpPr>
            <a:spLocks/>
          </p:cNvSpPr>
          <p:nvPr/>
        </p:nvSpPr>
        <p:spPr bwMode="auto">
          <a:xfrm>
            <a:off x="4860925" y="4652963"/>
            <a:ext cx="574675" cy="1800225"/>
          </a:xfrm>
          <a:prstGeom prst="leftBrace">
            <a:avLst>
              <a:gd name="adj1" fmla="val 8325"/>
              <a:gd name="adj2" fmla="val 50000"/>
            </a:avLst>
          </a:prstGeom>
          <a:solidFill>
            <a:schemeClr val="accent1"/>
          </a:soli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1800">
              <a:solidFill>
                <a:srgbClr val="000000"/>
              </a:solidFill>
              <a:latin typeface="楷体_GB2312" pitchFamily="49" charset="-122"/>
              <a:ea typeface="楷体_GB2312" pitchFamily="49" charset="-122"/>
            </a:endParaRPr>
          </a:p>
        </p:txBody>
      </p:sp>
      <p:sp>
        <p:nvSpPr>
          <p:cNvPr id="462873" name="文本框 8"/>
          <p:cNvSpPr txBox="1">
            <a:spLocks noChangeArrowheads="1"/>
          </p:cNvSpPr>
          <p:nvPr/>
        </p:nvSpPr>
        <p:spPr bwMode="auto">
          <a:xfrm>
            <a:off x="5610225" y="4645025"/>
            <a:ext cx="1122363"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a:solidFill>
                  <a:srgbClr val="000000"/>
                </a:solidFill>
                <a:latin typeface="楷体_GB2312" pitchFamily="49" charset="-122"/>
                <a:ea typeface="楷体_GB2312" pitchFamily="49" charset="-122"/>
              </a:rPr>
              <a:t>安全配置未启用</a:t>
            </a:r>
          </a:p>
        </p:txBody>
      </p:sp>
      <p:sp>
        <p:nvSpPr>
          <p:cNvPr id="462874" name="文本框 9"/>
          <p:cNvSpPr txBox="1">
            <a:spLocks noChangeArrowheads="1"/>
          </p:cNvSpPr>
          <p:nvPr/>
        </p:nvSpPr>
        <p:spPr bwMode="auto">
          <a:xfrm>
            <a:off x="5665788" y="5416550"/>
            <a:ext cx="1122362"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a:solidFill>
                  <a:srgbClr val="000000"/>
                </a:solidFill>
                <a:latin typeface="楷体_GB2312" pitchFamily="49" charset="-122"/>
                <a:ea typeface="楷体_GB2312" pitchFamily="49" charset="-122"/>
              </a:rPr>
              <a:t>空密码、默认密码、弱密码</a:t>
            </a:r>
          </a:p>
        </p:txBody>
      </p:sp>
      <p:sp>
        <p:nvSpPr>
          <p:cNvPr id="11" name="圆角矩形 10"/>
          <p:cNvSpPr/>
          <p:nvPr/>
        </p:nvSpPr>
        <p:spPr>
          <a:xfrm>
            <a:off x="7236473" y="4725037"/>
            <a:ext cx="1727835" cy="2088515"/>
          </a:xfrm>
          <a:prstGeom prst="roundRect">
            <a:avLst/>
          </a:prstGeom>
          <a:gradFill>
            <a:gsLst>
              <a:gs pos="98000">
                <a:srgbClr val="C19E31">
                  <a:alpha val="100000"/>
                </a:srgbClr>
              </a:gs>
              <a:gs pos="48000">
                <a:srgbClr val="FECF40"/>
              </a:gs>
              <a:gs pos="100000">
                <a:srgbClr val="846C21"/>
              </a:gs>
            </a:gsLst>
            <a:path path="circle">
              <a:fillToRect l="50000" t="50000" r="50000" b="50000"/>
            </a:path>
            <a:tileRect/>
          </a:gradFill>
          <a:ln w="9525" cap="flat" cmpd="sng" algn="ctr">
            <a:solidFill>
              <a:schemeClr val="tx1"/>
            </a:solidFill>
            <a:prstDash val="solid"/>
            <a:round/>
            <a:headEnd type="none" w="med" len="med"/>
            <a:tailEnd type="none" w="med" len="med"/>
          </a:ln>
          <a:effectLst>
            <a:outerShdw dist="53882" dir="13500000" algn="ctr" rotWithShape="0">
              <a:schemeClr val="bg2">
                <a:alpha val="50000"/>
              </a:schemeClr>
            </a:outerShdw>
          </a:effectLst>
        </p:spPr>
        <p:txBody>
          <a:bodyPr anchor="ctr"/>
          <a:lstStyle/>
          <a:p>
            <a:pPr>
              <a:buFont typeface="Arial" panose="020B0604020202020204" pitchFamily="34" charset="0"/>
              <a:buNone/>
              <a:defRPr/>
            </a:pPr>
            <a:r>
              <a:rPr lang="en-US" altLang="zh-CN" sz="1400" dirty="0">
                <a:solidFill>
                  <a:srgbClr val="000000"/>
                </a:solidFill>
                <a:latin typeface="Arial" charset="0"/>
                <a:ea typeface="微软雅黑"/>
                <a:sym typeface="+mn-ea"/>
              </a:rPr>
              <a:t>2016</a:t>
            </a:r>
            <a:r>
              <a:rPr lang="zh-CN" altLang="en-US" sz="1400" dirty="0">
                <a:solidFill>
                  <a:srgbClr val="000000"/>
                </a:solidFill>
                <a:latin typeface="Arial" charset="0"/>
                <a:ea typeface="微软雅黑"/>
                <a:sym typeface="+mn-ea"/>
              </a:rPr>
              <a:t>年</a:t>
            </a:r>
            <a:r>
              <a:rPr lang="en-US" altLang="zh-CN" sz="1400" dirty="0">
                <a:solidFill>
                  <a:srgbClr val="000000"/>
                </a:solidFill>
                <a:latin typeface="Arial" charset="0"/>
                <a:ea typeface="微软雅黑"/>
                <a:sym typeface="+mn-ea"/>
              </a:rPr>
              <a:t>2</a:t>
            </a:r>
            <a:r>
              <a:rPr lang="zh-CN" altLang="en-US" sz="1400" dirty="0">
                <a:solidFill>
                  <a:srgbClr val="000000"/>
                </a:solidFill>
                <a:latin typeface="Arial" charset="0"/>
                <a:ea typeface="微软雅黑"/>
                <a:sym typeface="+mn-ea"/>
              </a:rPr>
              <a:t>月，俄罗斯研究机构发布</a:t>
            </a:r>
            <a:r>
              <a:rPr lang="en-US" altLang="zh-CN" sz="1400" dirty="0">
                <a:solidFill>
                  <a:srgbClr val="C00000"/>
                </a:solidFill>
                <a:latin typeface="Arial" charset="0"/>
                <a:ea typeface="微软雅黑"/>
                <a:sym typeface="+mn-ea"/>
              </a:rPr>
              <a:t>134</a:t>
            </a:r>
            <a:r>
              <a:rPr lang="zh-CN" altLang="en-US" sz="1400" dirty="0">
                <a:solidFill>
                  <a:srgbClr val="C00000"/>
                </a:solidFill>
                <a:latin typeface="Arial" charset="0"/>
                <a:ea typeface="微软雅黑"/>
                <a:sym typeface="+mn-ea"/>
              </a:rPr>
              <a:t>款</a:t>
            </a:r>
            <a:r>
              <a:rPr lang="zh-CN" altLang="en-US" sz="1400" dirty="0">
                <a:solidFill>
                  <a:srgbClr val="000000"/>
                </a:solidFill>
                <a:latin typeface="Arial" charset="0"/>
                <a:ea typeface="微软雅黑"/>
                <a:sym typeface="+mn-ea"/>
              </a:rPr>
              <a:t>工控产品默认密码清单，我国部分运营单位仍在使用默认密码，甚至有些未启用密码功能，可直接访问</a:t>
            </a:r>
          </a:p>
        </p:txBody>
      </p:sp>
    </p:spTree>
    <p:extLst>
      <p:ext uri="{BB962C8B-B14F-4D97-AF65-F5344CB8AC3E}">
        <p14:creationId xmlns:p14="http://schemas.microsoft.com/office/powerpoint/2010/main" xmlns="" val="68008593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898" name="标题 1"/>
          <p:cNvSpPr txBox="1">
            <a:spLocks noChangeArrowheads="1"/>
          </p:cNvSpPr>
          <p:nvPr/>
        </p:nvSpPr>
        <p:spPr bwMode="auto">
          <a:xfrm>
            <a:off x="107628" y="263524"/>
            <a:ext cx="9144000" cy="10525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en-US" altLang="zh-CN" dirty="0" smtClean="0">
                <a:solidFill>
                  <a:srgbClr val="000000"/>
                </a:solidFill>
                <a:sym typeface="方正中等线简体"/>
              </a:rPr>
              <a:t>5</a:t>
            </a:r>
            <a:r>
              <a:rPr lang="zh-CN" altLang="en-US" dirty="0" smtClean="0">
                <a:solidFill>
                  <a:srgbClr val="000000"/>
                </a:solidFill>
                <a:sym typeface="方正中等线简体"/>
              </a:rPr>
              <a:t>）工</a:t>
            </a:r>
            <a:r>
              <a:rPr lang="zh-CN" altLang="en-US" dirty="0">
                <a:solidFill>
                  <a:srgbClr val="000000"/>
                </a:solidFill>
                <a:sym typeface="方正中等线简体"/>
              </a:rPr>
              <a:t>控</a:t>
            </a:r>
            <a:r>
              <a:rPr lang="zh-CN" altLang="en-US" dirty="0" smtClean="0">
                <a:solidFill>
                  <a:srgbClr val="000000"/>
                </a:solidFill>
                <a:sym typeface="方正中等线简体"/>
              </a:rPr>
              <a:t>系统安全：认识挑战</a:t>
            </a:r>
            <a:endParaRPr lang="zh-CN" altLang="en-US" dirty="0">
              <a:solidFill>
                <a:srgbClr val="000000"/>
              </a:solidFill>
            </a:endParaRPr>
          </a:p>
        </p:txBody>
      </p:sp>
      <p:sp>
        <p:nvSpPr>
          <p:cNvPr id="464899" name="Rectangle 1"/>
          <p:cNvSpPr>
            <a:spLocks noChangeArrowheads="1"/>
          </p:cNvSpPr>
          <p:nvPr/>
        </p:nvSpPr>
        <p:spPr bwMode="auto">
          <a:xfrm>
            <a:off x="395288" y="1193800"/>
            <a:ext cx="8358187" cy="388938"/>
          </a:xfrm>
          <a:prstGeom prst="rect">
            <a:avLst/>
          </a:prstGeom>
          <a:noFill/>
          <a:ln>
            <a:noFill/>
          </a:ln>
          <a:effectLst>
            <a:prstShdw prst="shdw13" dist="53882" dir="13500000">
              <a:schemeClr val="bg2">
                <a:alpha val="50000"/>
              </a:schemeClr>
            </a:prst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nSpc>
                <a:spcPct val="120000"/>
              </a:lnSpc>
              <a:spcBef>
                <a:spcPct val="0"/>
              </a:spcBef>
              <a:buFont typeface="Wingdings" panose="05000000000000000000" pitchFamily="2" charset="2"/>
              <a:buChar char="u"/>
            </a:pPr>
            <a:r>
              <a:rPr lang="zh-CN" altLang="en-US" sz="1600">
                <a:solidFill>
                  <a:srgbClr val="000000"/>
                </a:solidFill>
                <a:latin typeface="楷体_GB2312" pitchFamily="49" charset="-122"/>
                <a:ea typeface="楷体_GB2312" pitchFamily="49" charset="-122"/>
              </a:rPr>
              <a:t>越来越多的工业控制系统及其设备曝露在互联网上，工控安全风险不断加大。</a:t>
            </a:r>
          </a:p>
        </p:txBody>
      </p:sp>
      <p:sp>
        <p:nvSpPr>
          <p:cNvPr id="464901" name="圆角矩形 1"/>
          <p:cNvSpPr>
            <a:spLocks noChangeArrowheads="1"/>
          </p:cNvSpPr>
          <p:nvPr/>
        </p:nvSpPr>
        <p:spPr bwMode="auto">
          <a:xfrm>
            <a:off x="3351213" y="2513013"/>
            <a:ext cx="2163762" cy="652462"/>
          </a:xfrm>
          <a:prstGeom prst="roundRect">
            <a:avLst>
              <a:gd name="adj" fmla="val 16667"/>
            </a:avLst>
          </a:prstGeom>
          <a:solidFill>
            <a:schemeClr val="accent1"/>
          </a:soli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a:spcBef>
                <a:spcPct val="0"/>
              </a:spcBef>
              <a:buFontTx/>
              <a:buNone/>
            </a:pPr>
            <a:r>
              <a:rPr lang="zh-CN" altLang="en-US" sz="1800">
                <a:solidFill>
                  <a:srgbClr val="000000"/>
                </a:solidFill>
                <a:latin typeface="楷体_GB2312" pitchFamily="49" charset="-122"/>
                <a:ea typeface="楷体_GB2312" pitchFamily="49" charset="-122"/>
              </a:rPr>
              <a:t>制造业与互联网融合发展不断深入</a:t>
            </a:r>
          </a:p>
        </p:txBody>
      </p:sp>
      <p:sp>
        <p:nvSpPr>
          <p:cNvPr id="464902" name="椭圆 2"/>
          <p:cNvSpPr>
            <a:spLocks noChangeArrowheads="1"/>
          </p:cNvSpPr>
          <p:nvPr/>
        </p:nvSpPr>
        <p:spPr bwMode="auto">
          <a:xfrm>
            <a:off x="2338388" y="1698625"/>
            <a:ext cx="1792287" cy="504825"/>
          </a:xfrm>
          <a:prstGeom prst="ellipse">
            <a:avLst/>
          </a:prstGeom>
          <a:solidFill>
            <a:schemeClr val="accent1"/>
          </a:soli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a:solidFill>
                  <a:srgbClr val="000000"/>
                </a:solidFill>
                <a:latin typeface="楷体_GB2312" pitchFamily="49" charset="-122"/>
                <a:ea typeface="楷体_GB2312" pitchFamily="49" charset="-122"/>
              </a:rPr>
              <a:t>工业</a:t>
            </a:r>
            <a:r>
              <a:rPr lang="en-US" altLang="zh-CN" sz="1800">
                <a:solidFill>
                  <a:srgbClr val="000000"/>
                </a:solidFill>
                <a:latin typeface="楷体_GB2312" pitchFamily="49" charset="-122"/>
                <a:ea typeface="楷体_GB2312" pitchFamily="49" charset="-122"/>
              </a:rPr>
              <a:t>4.0</a:t>
            </a:r>
          </a:p>
        </p:txBody>
      </p:sp>
      <p:sp>
        <p:nvSpPr>
          <p:cNvPr id="464903" name="椭圆 3"/>
          <p:cNvSpPr>
            <a:spLocks noChangeArrowheads="1"/>
          </p:cNvSpPr>
          <p:nvPr/>
        </p:nvSpPr>
        <p:spPr bwMode="auto">
          <a:xfrm>
            <a:off x="4356100" y="1700213"/>
            <a:ext cx="2025650" cy="503237"/>
          </a:xfrm>
          <a:prstGeom prst="ellipse">
            <a:avLst/>
          </a:prstGeom>
          <a:solidFill>
            <a:schemeClr val="accent1"/>
          </a:soli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a:solidFill>
                  <a:srgbClr val="000000"/>
                </a:solidFill>
                <a:latin typeface="楷体_GB2312" pitchFamily="49" charset="-122"/>
                <a:ea typeface="楷体_GB2312" pitchFamily="49" charset="-122"/>
              </a:rPr>
              <a:t>工业互联网</a:t>
            </a:r>
            <a:endParaRPr lang="en-US" altLang="zh-CN" sz="1800">
              <a:solidFill>
                <a:srgbClr val="000000"/>
              </a:solidFill>
              <a:latin typeface="楷体_GB2312" pitchFamily="49" charset="-122"/>
              <a:ea typeface="楷体_GB2312" pitchFamily="49" charset="-122"/>
            </a:endParaRPr>
          </a:p>
        </p:txBody>
      </p:sp>
      <p:sp>
        <p:nvSpPr>
          <p:cNvPr id="464904" name="椭圆 4"/>
          <p:cNvSpPr>
            <a:spLocks noChangeArrowheads="1"/>
          </p:cNvSpPr>
          <p:nvPr/>
        </p:nvSpPr>
        <p:spPr bwMode="auto">
          <a:xfrm>
            <a:off x="2249488" y="3405188"/>
            <a:ext cx="1792287" cy="503237"/>
          </a:xfrm>
          <a:prstGeom prst="ellipse">
            <a:avLst/>
          </a:prstGeom>
          <a:solidFill>
            <a:schemeClr val="accent1"/>
          </a:soli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a:solidFill>
                  <a:srgbClr val="000000"/>
                </a:solidFill>
                <a:latin typeface="楷体_GB2312" pitchFamily="49" charset="-122"/>
                <a:ea typeface="楷体_GB2312" pitchFamily="49" charset="-122"/>
              </a:rPr>
              <a:t>互联网</a:t>
            </a:r>
            <a:r>
              <a:rPr lang="en-US" altLang="zh-CN" sz="1800">
                <a:solidFill>
                  <a:srgbClr val="000000"/>
                </a:solidFill>
                <a:latin typeface="楷体_GB2312" pitchFamily="49" charset="-122"/>
                <a:ea typeface="楷体_GB2312" pitchFamily="49" charset="-122"/>
              </a:rPr>
              <a:t>+</a:t>
            </a:r>
          </a:p>
        </p:txBody>
      </p:sp>
      <p:sp>
        <p:nvSpPr>
          <p:cNvPr id="464905" name="椭圆 5"/>
          <p:cNvSpPr>
            <a:spLocks noChangeArrowheads="1"/>
          </p:cNvSpPr>
          <p:nvPr/>
        </p:nvSpPr>
        <p:spPr bwMode="auto">
          <a:xfrm>
            <a:off x="4283075" y="3427413"/>
            <a:ext cx="2268538" cy="503237"/>
          </a:xfrm>
          <a:prstGeom prst="ellipse">
            <a:avLst/>
          </a:prstGeom>
          <a:solidFill>
            <a:schemeClr val="accent1"/>
          </a:solidFill>
          <a:ln w="9525">
            <a:solidFill>
              <a:schemeClr val="tx1"/>
            </a:solidFill>
            <a:round/>
            <a:headEnd/>
            <a:tailEnd/>
          </a:ln>
          <a:effectLst>
            <a:outerShdw dist="53882" dir="13500000" algn="ctr" rotWithShape="0">
              <a:schemeClr val="bg2">
                <a:alpha val="50000"/>
              </a:schemeClr>
            </a:outerShdw>
          </a:effec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r>
              <a:rPr lang="zh-CN" altLang="en-US" sz="1800">
                <a:solidFill>
                  <a:srgbClr val="000000"/>
                </a:solidFill>
                <a:latin typeface="楷体_GB2312" pitchFamily="49" charset="-122"/>
                <a:ea typeface="楷体_GB2312" pitchFamily="49" charset="-122"/>
              </a:rPr>
              <a:t>中国制造</a:t>
            </a:r>
            <a:r>
              <a:rPr lang="en-US" altLang="zh-CN" sz="1800">
                <a:solidFill>
                  <a:srgbClr val="000000"/>
                </a:solidFill>
                <a:latin typeface="楷体_GB2312" pitchFamily="49" charset="-122"/>
                <a:ea typeface="楷体_GB2312" pitchFamily="49" charset="-122"/>
              </a:rPr>
              <a:t>2025</a:t>
            </a:r>
          </a:p>
        </p:txBody>
      </p:sp>
      <p:cxnSp>
        <p:nvCxnSpPr>
          <p:cNvPr id="7" name="直接连接符 6"/>
          <p:cNvCxnSpPr>
            <a:stCxn id="464902" idx="4"/>
            <a:endCxn id="464901" idx="0"/>
          </p:cNvCxnSpPr>
          <p:nvPr/>
        </p:nvCxnSpPr>
        <p:spPr>
          <a:xfrm>
            <a:off x="3233738" y="2203450"/>
            <a:ext cx="1200150" cy="309563"/>
          </a:xfrm>
          <a:prstGeom prst="line">
            <a:avLst/>
          </a:prstGeom>
          <a:ln w="47625" cmpd="sng">
            <a:solidFill>
              <a:srgbClr val="333399"/>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4907" name="直接连接符 7"/>
          <p:cNvCxnSpPr>
            <a:cxnSpLocks noChangeShapeType="1"/>
            <a:stCxn id="464901" idx="0"/>
            <a:endCxn id="464903" idx="4"/>
          </p:cNvCxnSpPr>
          <p:nvPr/>
        </p:nvCxnSpPr>
        <p:spPr bwMode="auto">
          <a:xfrm flipV="1">
            <a:off x="4433888" y="2203450"/>
            <a:ext cx="935037" cy="309563"/>
          </a:xfrm>
          <a:prstGeom prst="line">
            <a:avLst/>
          </a:prstGeom>
          <a:noFill/>
          <a:ln w="38100">
            <a:solidFill>
              <a:schemeClr val="accent2"/>
            </a:solidFill>
            <a:round/>
            <a:headEnd/>
            <a:tailEnd/>
          </a:ln>
          <a:effectLst>
            <a:outerShdw dist="53882" dir="13500000" algn="ctr" rotWithShape="0">
              <a:schemeClr val="bg2">
                <a:alpha val="50000"/>
              </a:schemeClr>
            </a:outerShdw>
          </a:effectLst>
          <a:extLst>
            <a:ext uri="{909E8E84-426E-40DD-AFC4-6F175D3DCCD1}">
              <a14:hiddenFill xmlns:a14="http://schemas.microsoft.com/office/drawing/2010/main" xmlns="">
                <a:noFill/>
              </a14:hiddenFill>
            </a:ext>
          </a:extLst>
        </p:spPr>
      </p:cxnSp>
      <p:cxnSp>
        <p:nvCxnSpPr>
          <p:cNvPr id="464908" name="直接连接符 8"/>
          <p:cNvCxnSpPr>
            <a:cxnSpLocks noChangeShapeType="1"/>
            <a:stCxn id="464901" idx="2"/>
            <a:endCxn id="464904" idx="0"/>
          </p:cNvCxnSpPr>
          <p:nvPr/>
        </p:nvCxnSpPr>
        <p:spPr bwMode="auto">
          <a:xfrm flipH="1">
            <a:off x="3146425" y="3165475"/>
            <a:ext cx="1287463" cy="239713"/>
          </a:xfrm>
          <a:prstGeom prst="line">
            <a:avLst/>
          </a:prstGeom>
          <a:noFill/>
          <a:ln w="38100">
            <a:solidFill>
              <a:schemeClr val="accent2"/>
            </a:solidFill>
            <a:round/>
            <a:headEnd/>
            <a:tailEnd/>
          </a:ln>
          <a:effectLst>
            <a:outerShdw dist="53882" dir="13500000" algn="ctr" rotWithShape="0">
              <a:schemeClr val="bg2">
                <a:alpha val="50000"/>
              </a:schemeClr>
            </a:outerShdw>
          </a:effectLst>
          <a:extLst>
            <a:ext uri="{909E8E84-426E-40DD-AFC4-6F175D3DCCD1}">
              <a14:hiddenFill xmlns:a14="http://schemas.microsoft.com/office/drawing/2010/main" xmlns="">
                <a:noFill/>
              </a14:hiddenFill>
            </a:ext>
          </a:extLst>
        </p:spPr>
      </p:cxnSp>
      <p:cxnSp>
        <p:nvCxnSpPr>
          <p:cNvPr id="464909" name="直接连接符 9"/>
          <p:cNvCxnSpPr>
            <a:cxnSpLocks noChangeShapeType="1"/>
            <a:stCxn id="464901" idx="2"/>
            <a:endCxn id="464905" idx="0"/>
          </p:cNvCxnSpPr>
          <p:nvPr/>
        </p:nvCxnSpPr>
        <p:spPr bwMode="auto">
          <a:xfrm>
            <a:off x="4433888" y="3165475"/>
            <a:ext cx="982662" cy="261938"/>
          </a:xfrm>
          <a:prstGeom prst="line">
            <a:avLst/>
          </a:prstGeom>
          <a:noFill/>
          <a:ln w="38100">
            <a:solidFill>
              <a:schemeClr val="accent2"/>
            </a:solidFill>
            <a:round/>
            <a:headEnd/>
            <a:tailEnd/>
          </a:ln>
          <a:effectLst>
            <a:outerShdw dist="53882" dir="13500000" algn="ctr" rotWithShape="0">
              <a:schemeClr val="bg2">
                <a:alpha val="50000"/>
              </a:schemeClr>
            </a:outerShdw>
          </a:effectLst>
          <a:extLst>
            <a:ext uri="{909E8E84-426E-40DD-AFC4-6F175D3DCCD1}">
              <a14:hiddenFill xmlns:a14="http://schemas.microsoft.com/office/drawing/2010/main" xmlns="">
                <a:noFill/>
              </a14:hiddenFill>
            </a:ext>
          </a:extLst>
        </p:spPr>
      </p:cxnSp>
      <p:pic>
        <p:nvPicPr>
          <p:cNvPr id="464910" name="Picture 4" descr="无标题"/>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406525" y="4227513"/>
            <a:ext cx="5105400" cy="2655887"/>
          </a:xfrm>
          <a:prstGeom prst="rect">
            <a:avLst/>
          </a:prstGeom>
          <a:noFill/>
          <a:ln w="9525">
            <a:solidFill>
              <a:srgbClr val="0000FF"/>
            </a:solidFill>
            <a:miter lim="800000"/>
            <a:headEnd/>
            <a:tailEnd/>
          </a:ln>
          <a:extLst>
            <a:ext uri="{909E8E84-426E-40DD-AFC4-6F175D3DCCD1}">
              <a14:hiddenFill xmlns:a14="http://schemas.microsoft.com/office/drawing/2010/main" xmlns="">
                <a:solidFill>
                  <a:srgbClr val="FFFFFF"/>
                </a:solidFill>
              </a14:hiddenFill>
            </a:ext>
          </a:extLst>
        </p:spPr>
      </p:pic>
      <p:sp>
        <p:nvSpPr>
          <p:cNvPr id="464911" name="标题 1"/>
          <p:cNvSpPr txBox="1">
            <a:spLocks noChangeArrowheads="1"/>
          </p:cNvSpPr>
          <p:nvPr/>
        </p:nvSpPr>
        <p:spPr bwMode="auto">
          <a:xfrm>
            <a:off x="34925" y="5156200"/>
            <a:ext cx="1341438" cy="1281113"/>
          </a:xfrm>
          <a:prstGeom prst="rect">
            <a:avLst/>
          </a:prstGeom>
          <a:solidFill>
            <a:srgbClr val="F8F8F8"/>
          </a:solidFill>
          <a:ln w="9525">
            <a:solidFill>
              <a:srgbClr val="0000FF"/>
            </a:solidFill>
            <a:prstDash val="dash"/>
            <a:miter lim="800000"/>
            <a:headEnd/>
            <a:tailEnd/>
          </a:ln>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just">
              <a:lnSpc>
                <a:spcPct val="120000"/>
              </a:lnSpc>
              <a:spcBef>
                <a:spcPct val="0"/>
              </a:spcBef>
              <a:buFont typeface="Wingdings" panose="05000000000000000000" pitchFamily="2" charset="2"/>
              <a:buNone/>
            </a:pPr>
            <a:r>
              <a:rPr lang="zh-CN" altLang="en-US" sz="1600">
                <a:solidFill>
                  <a:srgbClr val="FF0000"/>
                </a:solidFill>
                <a:sym typeface="宋体" panose="02010600030101010101" pitchFamily="2" charset="-122"/>
              </a:rPr>
              <a:t>有</a:t>
            </a:r>
            <a:r>
              <a:rPr lang="en-US" altLang="zh-CN" sz="1600">
                <a:solidFill>
                  <a:srgbClr val="FF0000"/>
                </a:solidFill>
                <a:sym typeface="宋体" panose="02010600030101010101" pitchFamily="2" charset="-122"/>
              </a:rPr>
              <a:t>87%</a:t>
            </a:r>
            <a:r>
              <a:rPr lang="zh-CN" altLang="en-US" sz="1600">
                <a:solidFill>
                  <a:srgbClr val="FF0000"/>
                </a:solidFill>
                <a:sym typeface="宋体" panose="02010600030101010101" pitchFamily="2" charset="-122"/>
              </a:rPr>
              <a:t>的工控系统安全漏洞可以被黑客远程利用</a:t>
            </a:r>
            <a:endParaRPr lang="zh-CN" altLang="en-US" sz="1600">
              <a:solidFill>
                <a:srgbClr val="0033CC"/>
              </a:solidFill>
              <a:sym typeface="宋体" panose="02010600030101010101" pitchFamily="2" charset="-122"/>
            </a:endParaRPr>
          </a:p>
        </p:txBody>
      </p:sp>
      <p:sp>
        <p:nvSpPr>
          <p:cNvPr id="464912" name="Text Box 3"/>
          <p:cNvSpPr txBox="1">
            <a:spLocks noChangeArrowheads="1"/>
          </p:cNvSpPr>
          <p:nvPr/>
        </p:nvSpPr>
        <p:spPr bwMode="auto">
          <a:xfrm>
            <a:off x="-36513" y="1700213"/>
            <a:ext cx="1897063" cy="1570037"/>
          </a:xfrm>
          <a:prstGeom prst="rect">
            <a:avLst/>
          </a:prstGeom>
          <a:solidFill>
            <a:srgbClr val="EAEAEA"/>
          </a:solidFill>
          <a:ln w="9525">
            <a:solidFill>
              <a:srgbClr val="0000FF"/>
            </a:solidFill>
            <a:prstDash val="dash"/>
            <a:miter lim="800000"/>
            <a:headEnd/>
            <a:tailEnd/>
          </a:ln>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just">
              <a:lnSpc>
                <a:spcPct val="120000"/>
              </a:lnSpc>
              <a:buFont typeface="Wingdings" panose="05000000000000000000" pitchFamily="2" charset="2"/>
              <a:buNone/>
            </a:pPr>
            <a:r>
              <a:rPr lang="zh-CN" altLang="en-US" sz="1600">
                <a:solidFill>
                  <a:srgbClr val="0000FF"/>
                </a:solidFill>
              </a:rPr>
              <a:t>美国</a:t>
            </a:r>
            <a:r>
              <a:rPr lang="en-US" altLang="zh-CN" sz="1600">
                <a:solidFill>
                  <a:srgbClr val="0000FF"/>
                </a:solidFill>
              </a:rPr>
              <a:t>ICS-CERT</a:t>
            </a:r>
            <a:r>
              <a:rPr lang="zh-CN" altLang="en-US" sz="1600">
                <a:solidFill>
                  <a:srgbClr val="0000FF"/>
                </a:solidFill>
              </a:rPr>
              <a:t>指出大量关键基础设施控制系统可通过互联网访问，网络安全风险严峻。</a:t>
            </a:r>
          </a:p>
        </p:txBody>
      </p:sp>
      <p:pic>
        <p:nvPicPr>
          <p:cNvPr id="464913" name="Picture 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513" y="3213100"/>
            <a:ext cx="1865313" cy="1163638"/>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464914" name="Rectangle 13"/>
          <p:cNvSpPr>
            <a:spLocks noChangeArrowheads="1"/>
          </p:cNvSpPr>
          <p:nvPr/>
        </p:nvSpPr>
        <p:spPr bwMode="auto">
          <a:xfrm>
            <a:off x="6661150" y="2417763"/>
            <a:ext cx="2352675" cy="1077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just">
              <a:spcBef>
                <a:spcPct val="0"/>
              </a:spcBef>
              <a:buFontTx/>
              <a:buNone/>
            </a:pPr>
            <a:r>
              <a:rPr lang="zh-CN" altLang="en-US" sz="1600">
                <a:solidFill>
                  <a:srgbClr val="FF0000"/>
                </a:solidFill>
                <a:latin typeface="Arial" panose="020B0604020202020204" pitchFamily="34" charset="0"/>
                <a:ea typeface="宋体" panose="02010600030101010101" pitchFamily="2" charset="-122"/>
              </a:rPr>
              <a:t>索契冬奥会的通风控制系统</a:t>
            </a:r>
            <a:r>
              <a:rPr lang="en-US" altLang="zh-CN" sz="1600">
                <a:solidFill>
                  <a:srgbClr val="FF0000"/>
                </a:solidFill>
                <a:latin typeface="Arial" panose="020B0604020202020204" pitchFamily="34" charset="0"/>
                <a:ea typeface="宋体" panose="02010600030101010101" pitchFamily="2" charset="-122"/>
              </a:rPr>
              <a:t>HVAC</a:t>
            </a:r>
            <a:r>
              <a:rPr lang="zh-CN" altLang="en-US" sz="1600">
                <a:solidFill>
                  <a:srgbClr val="FF0000"/>
                </a:solidFill>
                <a:latin typeface="Arial" panose="020B0604020202020204" pitchFamily="34" charset="0"/>
                <a:ea typeface="宋体" panose="02010600030101010101" pitchFamily="2" charset="-122"/>
              </a:rPr>
              <a:t>和能源管理系统</a:t>
            </a:r>
            <a:r>
              <a:rPr lang="en-US" altLang="zh-CN" sz="1600">
                <a:solidFill>
                  <a:srgbClr val="FF0000"/>
                </a:solidFill>
                <a:latin typeface="Arial" panose="020B0604020202020204" pitchFamily="34" charset="0"/>
                <a:ea typeface="宋体" panose="02010600030101010101" pitchFamily="2" charset="-122"/>
              </a:rPr>
              <a:t>EMS</a:t>
            </a:r>
            <a:r>
              <a:rPr lang="zh-CN" altLang="en-US" sz="1600">
                <a:solidFill>
                  <a:srgbClr val="FF0000"/>
                </a:solidFill>
                <a:latin typeface="Arial" panose="020B0604020202020204" pitchFamily="34" charset="0"/>
                <a:ea typeface="宋体" panose="02010600030101010101" pitchFamily="2" charset="-122"/>
              </a:rPr>
              <a:t>曝露在互联网上，可被黑客直接控制</a:t>
            </a:r>
          </a:p>
        </p:txBody>
      </p:sp>
      <p:grpSp>
        <p:nvGrpSpPr>
          <p:cNvPr id="464915" name="Group 6"/>
          <p:cNvGrpSpPr>
            <a:grpSpLocks/>
          </p:cNvGrpSpPr>
          <p:nvPr/>
        </p:nvGrpSpPr>
        <p:grpSpPr bwMode="auto">
          <a:xfrm>
            <a:off x="7596188" y="3716338"/>
            <a:ext cx="1414462" cy="2779712"/>
            <a:chOff x="340" y="935"/>
            <a:chExt cx="2022" cy="2571"/>
          </a:xfrm>
        </p:grpSpPr>
        <p:pic>
          <p:nvPicPr>
            <p:cNvPr id="464923" name="Picture 7" descr="[C9BF[B7%XBX3)CA2~1TXIJ"/>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40" y="935"/>
              <a:ext cx="2022" cy="2571"/>
            </a:xfrm>
            <a:prstGeom prst="rect">
              <a:avLst/>
            </a:prstGeom>
            <a:noFill/>
            <a:ln w="9525">
              <a:solidFill>
                <a:srgbClr val="FF0000"/>
              </a:solidFill>
              <a:miter lim="800000"/>
              <a:headEnd/>
              <a:tailEnd/>
            </a:ln>
            <a:extLst>
              <a:ext uri="{909E8E84-426E-40DD-AFC4-6F175D3DCCD1}">
                <a14:hiddenFill xmlns:a14="http://schemas.microsoft.com/office/drawing/2010/main" xmlns="">
                  <a:solidFill>
                    <a:srgbClr val="FFFFFF"/>
                  </a:solidFill>
                </a14:hiddenFill>
              </a:ext>
            </a:extLst>
          </p:spPr>
        </p:pic>
        <p:sp>
          <p:nvSpPr>
            <p:cNvPr id="464924" name="Rectangle 8"/>
            <p:cNvSpPr>
              <a:spLocks noChangeArrowheads="1"/>
            </p:cNvSpPr>
            <p:nvPr/>
          </p:nvSpPr>
          <p:spPr bwMode="auto">
            <a:xfrm>
              <a:off x="476" y="2296"/>
              <a:ext cx="454" cy="18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1800">
                <a:solidFill>
                  <a:srgbClr val="000000"/>
                </a:solidFill>
                <a:latin typeface="Arial" panose="020B0604020202020204" pitchFamily="34" charset="0"/>
                <a:ea typeface="宋体" panose="02010600030101010101" pitchFamily="2" charset="-122"/>
              </a:endParaRPr>
            </a:p>
          </p:txBody>
        </p:sp>
      </p:grpSp>
      <p:sp>
        <p:nvSpPr>
          <p:cNvPr id="464916" name="Oval 12"/>
          <p:cNvSpPr>
            <a:spLocks noChangeArrowheads="1"/>
          </p:cNvSpPr>
          <p:nvPr/>
        </p:nvSpPr>
        <p:spPr bwMode="auto">
          <a:xfrm>
            <a:off x="7375525" y="4578350"/>
            <a:ext cx="1016000" cy="476250"/>
          </a:xfrm>
          <a:prstGeom prst="ellipse">
            <a:avLst/>
          </a:prstGeom>
          <a:noFill/>
          <a:ln w="38100">
            <a:solidFill>
              <a:srgbClr val="008000"/>
            </a:solidFill>
            <a:round/>
            <a:headEnd/>
            <a:tailEnd/>
          </a:ln>
          <a:extLst>
            <a:ext uri="{909E8E84-426E-40DD-AFC4-6F175D3DCCD1}">
              <a14:hiddenFill xmlns:a14="http://schemas.microsoft.com/office/drawing/2010/main" xmlns="">
                <a:solidFill>
                  <a:srgbClr val="FFFFFF"/>
                </a:solidFill>
              </a14:hiddenFill>
            </a:ext>
          </a:extLst>
        </p:spPr>
        <p:txBody>
          <a:bodyPr wrap="none"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zh-CN" altLang="en-US" sz="1800">
              <a:solidFill>
                <a:srgbClr val="000000"/>
              </a:solidFill>
              <a:latin typeface="Arial" panose="020B0604020202020204" pitchFamily="34" charset="0"/>
              <a:ea typeface="宋体" panose="02010600030101010101" pitchFamily="2" charset="-122"/>
            </a:endParaRPr>
          </a:p>
        </p:txBody>
      </p:sp>
      <p:sp>
        <p:nvSpPr>
          <p:cNvPr id="464917" name="Line 13"/>
          <p:cNvSpPr>
            <a:spLocks noChangeShapeType="1"/>
          </p:cNvSpPr>
          <p:nvPr/>
        </p:nvSpPr>
        <p:spPr bwMode="auto">
          <a:xfrm flipH="1">
            <a:off x="7250113" y="5008563"/>
            <a:ext cx="341312" cy="760412"/>
          </a:xfrm>
          <a:prstGeom prst="line">
            <a:avLst/>
          </a:prstGeom>
          <a:noFill/>
          <a:ln w="28575">
            <a:solidFill>
              <a:srgbClr val="0000FF"/>
            </a:solidFill>
            <a:round/>
            <a:headEnd/>
            <a:tailEnd type="triangle" w="med" len="med"/>
          </a:ln>
          <a:extLst>
            <a:ext uri="{909E8E84-426E-40DD-AFC4-6F175D3DCCD1}">
              <a14:hiddenFill xmlns:a14="http://schemas.microsoft.com/office/drawing/2010/main" xmlns="">
                <a:noFill/>
              </a14:hiddenFill>
            </a:ext>
          </a:extLst>
        </p:spPr>
        <p:txBody>
          <a:bodyPr/>
          <a:lstStyle/>
          <a:p>
            <a:endParaRPr lang="zh-CN" altLang="en-US"/>
          </a:p>
        </p:txBody>
      </p:sp>
      <p:sp>
        <p:nvSpPr>
          <p:cNvPr id="464918" name="Rectangle 14"/>
          <p:cNvSpPr>
            <a:spLocks noChangeArrowheads="1"/>
          </p:cNvSpPr>
          <p:nvPr/>
        </p:nvSpPr>
        <p:spPr bwMode="auto">
          <a:xfrm>
            <a:off x="6613525" y="5516563"/>
            <a:ext cx="871538" cy="9794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just">
              <a:lnSpc>
                <a:spcPct val="120000"/>
              </a:lnSpc>
              <a:spcBef>
                <a:spcPct val="0"/>
              </a:spcBef>
              <a:buFont typeface="Wingdings" panose="05000000000000000000" pitchFamily="2" charset="2"/>
              <a:buNone/>
            </a:pPr>
            <a:r>
              <a:rPr lang="zh-CN" altLang="en-US" sz="1600">
                <a:solidFill>
                  <a:srgbClr val="FF0000"/>
                </a:solidFill>
                <a:latin typeface="Arial" panose="020B0604020202020204" pitchFamily="34" charset="0"/>
                <a:ea typeface="宋体" panose="02010600030101010101" pitchFamily="2" charset="-122"/>
              </a:rPr>
              <a:t>远程连接欧姆龙PL</a:t>
            </a:r>
            <a:r>
              <a:rPr lang="zh-CN" altLang="en-US" sz="1600">
                <a:solidFill>
                  <a:srgbClr val="FF0000"/>
                </a:solidFill>
              </a:rPr>
              <a:t>C</a:t>
            </a:r>
          </a:p>
        </p:txBody>
      </p:sp>
      <p:pic>
        <p:nvPicPr>
          <p:cNvPr id="464919" name="图片 17"/>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019925" y="1555750"/>
            <a:ext cx="2076450" cy="93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下弧形箭头 1"/>
          <p:cNvSpPr/>
          <p:nvPr/>
        </p:nvSpPr>
        <p:spPr>
          <a:xfrm>
            <a:off x="1907540" y="3068960"/>
            <a:ext cx="5184774" cy="1728471"/>
          </a:xfrm>
          <a:prstGeom prst="curvedUpArrow">
            <a:avLst/>
          </a:prstGeom>
          <a:gradFill>
            <a:gsLst>
              <a:gs pos="56000">
                <a:srgbClr val="9EE256">
                  <a:alpha val="0"/>
                </a:srgbClr>
              </a:gs>
              <a:gs pos="100000">
                <a:srgbClr val="52762D"/>
              </a:gs>
            </a:gsLst>
            <a:path path="circle">
              <a:fillToRect l="50000" t="50000" r="50000" b="50000"/>
            </a:path>
            <a:tileRect/>
          </a:gradFill>
          <a:ln w="28575" cap="flat" cmpd="dbl" algn="ctr">
            <a:solidFill>
              <a:schemeClr val="tx1"/>
            </a:solidFill>
            <a:prstDash val="sysDot"/>
            <a:round/>
            <a:headEnd type="none" w="med" len="med"/>
            <a:tailEnd type="none" w="med" len="med"/>
          </a:ln>
          <a:effectLst>
            <a:outerShdw dist="53882" dir="13500000" algn="ctr" rotWithShape="0">
              <a:schemeClr val="bg2">
                <a:alpha val="50000"/>
              </a:schemeClr>
            </a:outerShdw>
          </a:effectLst>
        </p:spPr>
        <p:txBody>
          <a:bodyPr anchor="ctr"/>
          <a:lstStyle/>
          <a:p>
            <a:pPr>
              <a:buFont typeface="Arial" panose="020B0604020202020204" pitchFamily="34" charset="0"/>
              <a:buNone/>
              <a:defRPr/>
            </a:pPr>
            <a:endParaRPr lang="zh-CN" altLang="en-US" sz="1800" noProof="1">
              <a:solidFill>
                <a:srgbClr val="000000"/>
              </a:solidFill>
              <a:ea typeface="楷体_GB2312" pitchFamily="49" charset="-122"/>
            </a:endParaRPr>
          </a:p>
        </p:txBody>
      </p:sp>
    </p:spTree>
    <p:extLst>
      <p:ext uri="{BB962C8B-B14F-4D97-AF65-F5344CB8AC3E}">
        <p14:creationId xmlns:p14="http://schemas.microsoft.com/office/powerpoint/2010/main" xmlns="" val="416199467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628" y="332742"/>
            <a:ext cx="8784732" cy="1143000"/>
          </a:xfrm>
        </p:spPr>
        <p:txBody>
          <a:bodyPr/>
          <a:lstStyle/>
          <a:p>
            <a:r>
              <a:rPr lang="zh-CN" altLang="en-US" sz="3600" b="1" dirty="0" smtClean="0">
                <a:latin typeface="黑体" panose="02010609060101010101" pitchFamily="49" charset="-122"/>
              </a:rPr>
              <a:t>挑战</a:t>
            </a:r>
            <a:r>
              <a:rPr lang="en-US" altLang="zh-CN" sz="3600" b="1" dirty="0" smtClean="0">
                <a:latin typeface="黑体" panose="02010609060101010101" pitchFamily="49" charset="-122"/>
              </a:rPr>
              <a:t>4</a:t>
            </a:r>
            <a:r>
              <a:rPr lang="zh-CN" altLang="en-US" sz="3600" b="1" dirty="0" smtClean="0">
                <a:latin typeface="黑体" panose="02010609060101010101" pitchFamily="49" charset="-122"/>
              </a:rPr>
              <a:t>：政策制度与人才：尚处于</a:t>
            </a:r>
            <a:r>
              <a:rPr lang="zh-CN" altLang="en-US" sz="3600" b="1" dirty="0">
                <a:latin typeface="黑体" panose="02010609060101010101" pitchFamily="49" charset="-122"/>
              </a:rPr>
              <a:t>起步阶段</a:t>
            </a:r>
          </a:p>
        </p:txBody>
      </p:sp>
      <p:sp>
        <p:nvSpPr>
          <p:cNvPr id="3" name="内容占位符 2"/>
          <p:cNvSpPr>
            <a:spLocks noGrp="1"/>
          </p:cNvSpPr>
          <p:nvPr>
            <p:ph idx="1"/>
          </p:nvPr>
        </p:nvSpPr>
        <p:spPr>
          <a:xfrm>
            <a:off x="251640" y="2060886"/>
            <a:ext cx="3744312" cy="2808234"/>
          </a:xfrm>
        </p:spPr>
        <p:style>
          <a:lnRef idx="1">
            <a:schemeClr val="accent3"/>
          </a:lnRef>
          <a:fillRef idx="2">
            <a:schemeClr val="accent3"/>
          </a:fillRef>
          <a:effectRef idx="1">
            <a:schemeClr val="accent3"/>
          </a:effectRef>
          <a:fontRef idx="minor">
            <a:schemeClr val="dk1"/>
          </a:fontRef>
        </p:style>
        <p:txBody>
          <a:bodyPr/>
          <a:lstStyle/>
          <a:p>
            <a:r>
              <a:rPr lang="zh-CN" altLang="en-US" sz="1800" dirty="0" smtClean="0">
                <a:latin typeface="黑体" pitchFamily="49" charset="-122"/>
                <a:ea typeface="黑体" pitchFamily="49" charset="-122"/>
              </a:rPr>
              <a:t>仍采用传统纵深防御体系</a:t>
            </a:r>
            <a:endParaRPr lang="en-US" altLang="zh-CN" sz="1800" dirty="0">
              <a:latin typeface="黑体" pitchFamily="49" charset="-122"/>
              <a:ea typeface="黑体" pitchFamily="49" charset="-122"/>
            </a:endParaRPr>
          </a:p>
          <a:p>
            <a:pPr lvl="1"/>
            <a:r>
              <a:rPr lang="zh-CN" altLang="en-US" sz="1800" dirty="0" smtClean="0">
                <a:latin typeface="黑体" pitchFamily="49" charset="-122"/>
                <a:ea typeface="黑体" pitchFamily="49" charset="-122"/>
              </a:rPr>
              <a:t>本质仍为“</a:t>
            </a:r>
            <a:r>
              <a:rPr lang="zh-CN" altLang="en-US" sz="1800" dirty="0">
                <a:latin typeface="黑体" pitchFamily="49" charset="-122"/>
                <a:ea typeface="黑体" pitchFamily="49" charset="-122"/>
              </a:rPr>
              <a:t>被动防御</a:t>
            </a:r>
            <a:r>
              <a:rPr lang="zh-CN" altLang="en-US" sz="1800" dirty="0" smtClean="0">
                <a:latin typeface="黑体" pitchFamily="49" charset="-122"/>
                <a:ea typeface="黑体" pitchFamily="49" charset="-122"/>
              </a:rPr>
              <a:t>”</a:t>
            </a:r>
            <a:endParaRPr lang="en-US" altLang="zh-CN" sz="1800" dirty="0" smtClean="0">
              <a:latin typeface="黑体" pitchFamily="49" charset="-122"/>
              <a:ea typeface="黑体" pitchFamily="49" charset="-122"/>
            </a:endParaRPr>
          </a:p>
          <a:p>
            <a:pPr lvl="1"/>
            <a:r>
              <a:rPr lang="zh-CN" altLang="en-US" sz="1800" dirty="0" smtClean="0">
                <a:latin typeface="黑体" pitchFamily="49" charset="-122"/>
                <a:ea typeface="黑体" pitchFamily="49" charset="-122"/>
              </a:rPr>
              <a:t>难以在安全</a:t>
            </a:r>
            <a:r>
              <a:rPr lang="zh-CN" altLang="en-US" sz="1800" dirty="0">
                <a:latin typeface="黑体" pitchFamily="49" charset="-122"/>
                <a:ea typeface="黑体" pitchFamily="49" charset="-122"/>
              </a:rPr>
              <a:t>对抗中占得先机</a:t>
            </a:r>
            <a:endParaRPr lang="en-US" altLang="zh-CN" sz="1800" dirty="0">
              <a:latin typeface="黑体" pitchFamily="49" charset="-122"/>
              <a:ea typeface="黑体" pitchFamily="49" charset="-122"/>
            </a:endParaRPr>
          </a:p>
          <a:p>
            <a:r>
              <a:rPr lang="zh-CN" altLang="en-US" sz="1800" dirty="0">
                <a:latin typeface="黑体" pitchFamily="49" charset="-122"/>
                <a:ea typeface="黑体" pitchFamily="49" charset="-122"/>
              </a:rPr>
              <a:t>“攻防不对称”问题突出</a:t>
            </a:r>
            <a:endParaRPr lang="en-US" altLang="zh-CN" sz="1800" dirty="0">
              <a:latin typeface="黑体" pitchFamily="49" charset="-122"/>
              <a:ea typeface="黑体" pitchFamily="49" charset="-122"/>
            </a:endParaRPr>
          </a:p>
          <a:p>
            <a:pPr lvl="1"/>
            <a:r>
              <a:rPr lang="zh-CN" altLang="en-US" sz="1800" dirty="0" smtClean="0">
                <a:latin typeface="黑体" pitchFamily="49" charset="-122"/>
                <a:ea typeface="黑体" pitchFamily="49" charset="-122"/>
              </a:rPr>
              <a:t>攻击成本低</a:t>
            </a:r>
            <a:endParaRPr lang="en-US" altLang="zh-CN" sz="1800" dirty="0" smtClean="0">
              <a:latin typeface="黑体" pitchFamily="49" charset="-122"/>
              <a:ea typeface="黑体" pitchFamily="49" charset="-122"/>
            </a:endParaRPr>
          </a:p>
          <a:p>
            <a:pPr lvl="1"/>
            <a:r>
              <a:rPr lang="zh-CN" altLang="en-US" sz="1800" dirty="0" smtClean="0">
                <a:latin typeface="黑体" pitchFamily="49" charset="-122"/>
                <a:ea typeface="黑体" pitchFamily="49" charset="-122"/>
              </a:rPr>
              <a:t>防御难度大</a:t>
            </a:r>
            <a:endParaRPr lang="en-US" altLang="zh-CN" sz="1800" dirty="0" smtClean="0">
              <a:latin typeface="黑体" pitchFamily="49" charset="-122"/>
              <a:ea typeface="黑体" pitchFamily="49" charset="-122"/>
            </a:endParaRPr>
          </a:p>
          <a:p>
            <a:pPr lvl="1"/>
            <a:r>
              <a:rPr lang="zh-CN" altLang="en-US" sz="1800" dirty="0" smtClean="0">
                <a:latin typeface="黑体" pitchFamily="49" charset="-122"/>
                <a:ea typeface="黑体" pitchFamily="49" charset="-122"/>
              </a:rPr>
              <a:t>缺乏颠覆性技术</a:t>
            </a:r>
            <a:endParaRPr lang="en-US" altLang="zh-CN" sz="1800" dirty="0">
              <a:latin typeface="黑体" pitchFamily="49" charset="-122"/>
              <a:ea typeface="黑体" pitchFamily="49" charset="-122"/>
            </a:endParaRPr>
          </a:p>
          <a:p>
            <a:r>
              <a:rPr lang="zh-CN" altLang="en-US" sz="1800" dirty="0" smtClean="0">
                <a:latin typeface="黑体" pitchFamily="49" charset="-122"/>
                <a:ea typeface="黑体" pitchFamily="49" charset="-122"/>
              </a:rPr>
              <a:t>缺乏高仿真安全仿真平台</a:t>
            </a:r>
            <a:endParaRPr lang="en-US" altLang="zh-CN" sz="1800" dirty="0" smtClean="0">
              <a:latin typeface="黑体" pitchFamily="49" charset="-122"/>
              <a:ea typeface="黑体" pitchFamily="49" charset="-122"/>
            </a:endParaRPr>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37</a:t>
            </a:fld>
            <a:endParaRPr lang="en-US" altLang="zh-CN"/>
          </a:p>
        </p:txBody>
      </p:sp>
      <p:sp>
        <p:nvSpPr>
          <p:cNvPr id="6" name="TextBox 5"/>
          <p:cNvSpPr txBox="1"/>
          <p:nvPr/>
        </p:nvSpPr>
        <p:spPr>
          <a:xfrm>
            <a:off x="1331730" y="1412832"/>
            <a:ext cx="1620957" cy="523220"/>
          </a:xfrm>
          <a:prstGeom prst="rect">
            <a:avLst/>
          </a:prstGeom>
          <a:noFill/>
        </p:spPr>
        <p:txBody>
          <a:bodyPr wrap="none" rtlCol="0">
            <a:spAutoFit/>
          </a:bodyPr>
          <a:lstStyle/>
          <a:p>
            <a:r>
              <a:rPr lang="zh-CN" altLang="en-US" sz="2800" dirty="0" smtClean="0">
                <a:latin typeface="黑体" pitchFamily="49" charset="-122"/>
                <a:ea typeface="黑体" pitchFamily="49" charset="-122"/>
              </a:rPr>
              <a:t>技术层面</a:t>
            </a:r>
            <a:endParaRPr lang="zh-CN" altLang="en-US" sz="2800" dirty="0">
              <a:latin typeface="黑体" pitchFamily="49" charset="-122"/>
              <a:ea typeface="黑体" pitchFamily="49" charset="-122"/>
            </a:endParaRPr>
          </a:p>
        </p:txBody>
      </p:sp>
      <p:sp>
        <p:nvSpPr>
          <p:cNvPr id="7" name="TextBox 6"/>
          <p:cNvSpPr txBox="1"/>
          <p:nvPr/>
        </p:nvSpPr>
        <p:spPr>
          <a:xfrm>
            <a:off x="5831283" y="1412832"/>
            <a:ext cx="1620957" cy="523220"/>
          </a:xfrm>
          <a:prstGeom prst="rect">
            <a:avLst/>
          </a:prstGeom>
          <a:noFill/>
        </p:spPr>
        <p:txBody>
          <a:bodyPr wrap="none" rtlCol="0">
            <a:spAutoFit/>
          </a:bodyPr>
          <a:lstStyle/>
          <a:p>
            <a:r>
              <a:rPr lang="zh-CN" altLang="en-US" sz="2800" dirty="0">
                <a:latin typeface="黑体" pitchFamily="49" charset="-122"/>
                <a:ea typeface="黑体" pitchFamily="49" charset="-122"/>
              </a:rPr>
              <a:t>产业</a:t>
            </a:r>
            <a:r>
              <a:rPr lang="zh-CN" altLang="en-US" sz="2800" dirty="0" smtClean="0">
                <a:latin typeface="黑体" pitchFamily="49" charset="-122"/>
                <a:ea typeface="黑体" pitchFamily="49" charset="-122"/>
              </a:rPr>
              <a:t>层面</a:t>
            </a:r>
            <a:endParaRPr lang="zh-CN" altLang="en-US" sz="2800" dirty="0">
              <a:latin typeface="黑体" pitchFamily="49" charset="-122"/>
              <a:ea typeface="黑体" pitchFamily="49" charset="-122"/>
            </a:endParaRPr>
          </a:p>
        </p:txBody>
      </p:sp>
      <p:sp>
        <p:nvSpPr>
          <p:cNvPr id="8" name="内容占位符 2"/>
          <p:cNvSpPr txBox="1">
            <a:spLocks/>
          </p:cNvSpPr>
          <p:nvPr/>
        </p:nvSpPr>
        <p:spPr bwMode="auto">
          <a:xfrm>
            <a:off x="4788018" y="2071301"/>
            <a:ext cx="3826776" cy="2797819"/>
          </a:xfrm>
          <a:prstGeom prst="rect">
            <a:avLst/>
          </a:prstGeom>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Rockwell" pitchFamily="18" charset="0"/>
                <a:ea typeface="黑体"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Rockwell" pitchFamily="18" charset="0"/>
                <a:ea typeface="黑体"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Rockwell" pitchFamily="18" charset="0"/>
                <a:ea typeface="黑体"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Rockwell" pitchFamily="18" charset="0"/>
                <a:ea typeface="黑体"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Rockwell" pitchFamily="18"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sz="1800" dirty="0" smtClean="0"/>
              <a:t>国家层面</a:t>
            </a:r>
            <a:endParaRPr lang="en-US" altLang="zh-CN" sz="1800" dirty="0" smtClean="0"/>
          </a:p>
          <a:p>
            <a:pPr lvl="1"/>
            <a:r>
              <a:rPr lang="zh-CN" altLang="en-US" sz="1400" dirty="0" smtClean="0"/>
              <a:t>缺乏统一监管和推动</a:t>
            </a:r>
            <a:endParaRPr lang="en-US" altLang="zh-CN" sz="1400" dirty="0" smtClean="0"/>
          </a:p>
          <a:p>
            <a:r>
              <a:rPr lang="zh-CN" altLang="en-US" sz="1800" dirty="0" smtClean="0"/>
              <a:t>工业企业</a:t>
            </a:r>
            <a:endParaRPr lang="en-US" altLang="zh-CN" sz="1800" dirty="0" smtClean="0"/>
          </a:p>
          <a:p>
            <a:pPr lvl="1"/>
            <a:r>
              <a:rPr lang="zh-CN" altLang="en-US" sz="1400" dirty="0" smtClean="0"/>
              <a:t>防护意识薄弱、投入较低</a:t>
            </a:r>
            <a:endParaRPr lang="en-US" altLang="zh-CN" sz="1400" dirty="0" smtClean="0"/>
          </a:p>
          <a:p>
            <a:pPr lvl="1"/>
            <a:r>
              <a:rPr lang="zh-CN" altLang="en-US" sz="1400" dirty="0" smtClean="0"/>
              <a:t>大量工业企业的控制系统仍处于“真空</a:t>
            </a:r>
            <a:r>
              <a:rPr lang="zh-CN" altLang="en-US" sz="1400" dirty="0"/>
              <a:t>”</a:t>
            </a:r>
            <a:r>
              <a:rPr lang="zh-CN" altLang="en-US" sz="1400" dirty="0" smtClean="0"/>
              <a:t>状态</a:t>
            </a:r>
            <a:endParaRPr lang="en-US" altLang="zh-CN" sz="1400" dirty="0" smtClean="0"/>
          </a:p>
          <a:p>
            <a:r>
              <a:rPr lang="zh-CN" altLang="en-US" sz="1800" dirty="0" smtClean="0"/>
              <a:t>产业</a:t>
            </a:r>
            <a:r>
              <a:rPr lang="zh-CN" altLang="en-US" sz="1800" dirty="0"/>
              <a:t>力量薄弱</a:t>
            </a:r>
            <a:endParaRPr lang="en-US" altLang="zh-CN" sz="1800" dirty="0" smtClean="0"/>
          </a:p>
          <a:p>
            <a:pPr lvl="1"/>
            <a:r>
              <a:rPr lang="zh-CN" altLang="en-US" sz="1400" dirty="0" smtClean="0"/>
              <a:t>工控安全厂商规模较小、力量分散</a:t>
            </a:r>
            <a:endParaRPr lang="en-US" altLang="zh-CN" sz="1400" dirty="0" smtClean="0"/>
          </a:p>
          <a:p>
            <a:pPr lvl="1"/>
            <a:r>
              <a:rPr lang="zh-CN" altLang="en-US" sz="1400" dirty="0" smtClean="0"/>
              <a:t>传统安全厂商在工控安全投入较少</a:t>
            </a:r>
            <a:endParaRPr lang="en-US" altLang="zh-CN" sz="1400" dirty="0" smtClean="0"/>
          </a:p>
          <a:p>
            <a:r>
              <a:rPr lang="zh-CN" altLang="en-US" sz="1800" dirty="0" smtClean="0"/>
              <a:t>人才储备不足与培养方式深入</a:t>
            </a:r>
            <a:endParaRPr lang="en-US" altLang="zh-CN" sz="1800" dirty="0" smtClean="0"/>
          </a:p>
        </p:txBody>
      </p:sp>
      <p:pic>
        <p:nvPicPr>
          <p:cNvPr id="9" name="Picture 2"/>
          <p:cNvPicPr>
            <a:picLocks noChangeAspect="1" noChangeArrowheads="1"/>
          </p:cNvPicPr>
          <p:nvPr/>
        </p:nvPicPr>
        <p:blipFill>
          <a:blip r:embed="rId2" cstate="print"/>
          <a:srcRect/>
          <a:stretch>
            <a:fillRect/>
          </a:stretch>
        </p:blipFill>
        <p:spPr bwMode="auto">
          <a:xfrm>
            <a:off x="539664" y="5013132"/>
            <a:ext cx="3240270" cy="1600103"/>
          </a:xfrm>
          <a:prstGeom prst="rect">
            <a:avLst/>
          </a:prstGeom>
          <a:noFill/>
          <a:ln>
            <a:noFill/>
          </a:ln>
          <a:effectLst>
            <a:outerShdw blurRad="292100" dist="139700" dir="2700000" algn="tl" rotWithShape="0">
              <a:srgbClr val="333333">
                <a:alpha val="64998"/>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31881" y="2800228"/>
            <a:ext cx="5904492" cy="39410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xmlns="" val="55075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ipe(down)">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838"/>
            <a:ext cx="8229600" cy="1143000"/>
          </a:xfrm>
        </p:spPr>
        <p:txBody>
          <a:bodyPr/>
          <a:lstStyle/>
          <a:p>
            <a:r>
              <a:rPr lang="en-US" altLang="zh-CN" sz="4000" dirty="0" smtClean="0">
                <a:latin typeface="黑体" pitchFamily="49" charset="-122"/>
              </a:rPr>
              <a:t>2</a:t>
            </a:r>
            <a:r>
              <a:rPr lang="zh-CN" altLang="en-US" sz="4000" dirty="0" smtClean="0">
                <a:latin typeface="黑体" pitchFamily="49" charset="-122"/>
              </a:rPr>
              <a:t>、工业互联网与</a:t>
            </a:r>
            <a:r>
              <a:rPr lang="zh-CN" altLang="en-US" sz="4000" dirty="0"/>
              <a:t>工控</a:t>
            </a:r>
            <a:r>
              <a:rPr lang="zh-CN" altLang="en-US" sz="4000" dirty="0" smtClean="0"/>
              <a:t>系统</a:t>
            </a:r>
            <a:r>
              <a:rPr lang="zh-CN" altLang="en-US" sz="4000" dirty="0" smtClean="0">
                <a:latin typeface="黑体" pitchFamily="49" charset="-122"/>
              </a:rPr>
              <a:t>安全特点？</a:t>
            </a:r>
            <a:endParaRPr lang="zh-CN" altLang="en-US" sz="4000" dirty="0">
              <a:latin typeface="黑体" pitchFamily="49" charset="-122"/>
            </a:endParaRPr>
          </a:p>
        </p:txBody>
      </p:sp>
      <p:sp>
        <p:nvSpPr>
          <p:cNvPr id="4" name="灯片编号占位符 3"/>
          <p:cNvSpPr>
            <a:spLocks noGrp="1"/>
          </p:cNvSpPr>
          <p:nvPr>
            <p:ph type="sldNum" sz="quarter" idx="12"/>
          </p:nvPr>
        </p:nvSpPr>
        <p:spPr/>
        <p:txBody>
          <a:bodyPr/>
          <a:lstStyle/>
          <a:p>
            <a:fld id="{84A9AAA9-EB10-4CCC-AC7A-68D4BA829E4A}" type="slidenum">
              <a:rPr lang="zh-CN" altLang="en-US" smtClean="0">
                <a:latin typeface="黑体" pitchFamily="49" charset="-122"/>
                <a:ea typeface="黑体" pitchFamily="49" charset="-122"/>
              </a:rPr>
              <a:pPr/>
              <a:t>38</a:t>
            </a:fld>
            <a:endParaRPr lang="en-US" altLang="zh-CN">
              <a:latin typeface="黑体" pitchFamily="49" charset="-122"/>
              <a:ea typeface="黑体" pitchFamily="49" charset="-122"/>
            </a:endParaRPr>
          </a:p>
        </p:txBody>
      </p:sp>
      <p:sp>
        <p:nvSpPr>
          <p:cNvPr id="5" name="幻灯片编号占位符 3"/>
          <p:cNvSpPr txBox="1">
            <a:spLocks/>
          </p:cNvSpPr>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898989"/>
                </a:solidFill>
                <a:effectLst/>
                <a:uLnTx/>
                <a:uFillTx/>
                <a:latin typeface="黑体" pitchFamily="49" charset="-122"/>
                <a:ea typeface="黑体" pitchFamily="49" charset="-122"/>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srgbClr val="898989"/>
              </a:solidFill>
              <a:effectLst/>
              <a:uLnTx/>
              <a:uFillTx/>
              <a:latin typeface="黑体" pitchFamily="49" charset="-122"/>
              <a:ea typeface="黑体" pitchFamily="49" charset="-122"/>
            </a:endParaRPr>
          </a:p>
        </p:txBody>
      </p:sp>
      <p:sp>
        <p:nvSpPr>
          <p:cNvPr id="165890" name="AutoShape 2" descr="http://img2.imgtn.bdimg.com/it/u=2009715038,41183290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黑体" pitchFamily="49" charset="-122"/>
              <a:ea typeface="黑体" pitchFamily="49" charset="-122"/>
            </a:endParaRPr>
          </a:p>
        </p:txBody>
      </p:sp>
      <p:sp>
        <p:nvSpPr>
          <p:cNvPr id="165892" name="AutoShape 4" descr="http://img2.imgtn.bdimg.com/it/u=2009715038,411832908&amp;fm=21&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黑体" pitchFamily="49" charset="-122"/>
              <a:ea typeface="黑体" pitchFamily="49" charset="-122"/>
            </a:endParaRPr>
          </a:p>
        </p:txBody>
      </p:sp>
      <p:sp>
        <p:nvSpPr>
          <p:cNvPr id="50" name="灯片编号占位符 3"/>
          <p:cNvSpPr txBox="1">
            <a:spLocks/>
          </p:cNvSpPr>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84A9AAA9-EB10-4CCC-AC7A-68D4BA829E4A}" type="slidenum">
              <a:rPr kumimoji="0" lang="zh-CN" altLang="en-US" sz="1200" b="0" i="0" u="none" strike="noStrike" kern="1200" cap="none" spc="0" normalizeH="0" baseline="0" noProof="0" smtClean="0">
                <a:ln>
                  <a:noFill/>
                </a:ln>
                <a:solidFill>
                  <a:srgbClr val="898989"/>
                </a:solidFill>
                <a:effectLst/>
                <a:uLnTx/>
                <a:uFillTx/>
                <a:latin typeface="黑体" pitchFamily="49" charset="-122"/>
                <a:ea typeface="黑体" pitchFamily="49"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altLang="zh-CN" sz="1200" b="0" i="0" u="none" strike="noStrike" kern="1200" cap="none" spc="0" normalizeH="0" baseline="0" noProof="0">
              <a:ln>
                <a:noFill/>
              </a:ln>
              <a:solidFill>
                <a:srgbClr val="898989"/>
              </a:solidFill>
              <a:effectLst/>
              <a:uLnTx/>
              <a:uFillTx/>
              <a:latin typeface="黑体" pitchFamily="49" charset="-122"/>
              <a:ea typeface="黑体" pitchFamily="49" charset="-122"/>
              <a:cs typeface="+mn-cs"/>
            </a:endParaRPr>
          </a:p>
        </p:txBody>
      </p:sp>
      <p:sp>
        <p:nvSpPr>
          <p:cNvPr id="51" name="幻灯片编号占位符 3"/>
          <p:cNvSpPr txBox="1">
            <a:spLocks/>
          </p:cNvSpPr>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fld id="{0C913308-F349-4B6D-A68A-DD1791B4A57B}" type="slidenum">
              <a:rPr kumimoji="0" lang="zh-CN" altLang="en-US" sz="1200" b="0" i="0" u="none" strike="noStrike" kern="1200" cap="none" spc="0" normalizeH="0" baseline="0" noProof="0" smtClean="0">
                <a:ln>
                  <a:noFill/>
                </a:ln>
                <a:solidFill>
                  <a:srgbClr val="898989"/>
                </a:solidFill>
                <a:effectLst/>
                <a:uLnTx/>
                <a:uFillTx/>
                <a:latin typeface="黑体" pitchFamily="49" charset="-122"/>
                <a:ea typeface="黑体" pitchFamily="49" charset="-122"/>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0">
              <a:ln>
                <a:noFill/>
              </a:ln>
              <a:solidFill>
                <a:srgbClr val="898989"/>
              </a:solidFill>
              <a:effectLst/>
              <a:uLnTx/>
              <a:uFillTx/>
              <a:latin typeface="黑体" pitchFamily="49" charset="-122"/>
              <a:ea typeface="黑体" pitchFamily="49" charset="-122"/>
            </a:endParaRPr>
          </a:p>
        </p:txBody>
      </p:sp>
      <p:pic>
        <p:nvPicPr>
          <p:cNvPr id="52" name="图片 51"/>
          <p:cNvPicPr>
            <a:picLocks noChangeAspect="1"/>
          </p:cNvPicPr>
          <p:nvPr/>
        </p:nvPicPr>
        <p:blipFill>
          <a:blip r:embed="rId3" cstate="print"/>
          <a:stretch>
            <a:fillRect/>
          </a:stretch>
        </p:blipFill>
        <p:spPr>
          <a:xfrm>
            <a:off x="1654889" y="2567353"/>
            <a:ext cx="6840662" cy="2939008"/>
          </a:xfrm>
          <a:prstGeom prst="rect">
            <a:avLst/>
          </a:prstGeom>
        </p:spPr>
      </p:pic>
      <p:cxnSp>
        <p:nvCxnSpPr>
          <p:cNvPr id="53" name="直线箭头连接符 7"/>
          <p:cNvCxnSpPr/>
          <p:nvPr/>
        </p:nvCxnSpPr>
        <p:spPr>
          <a:xfrm>
            <a:off x="1053952" y="6093222"/>
            <a:ext cx="763284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4" name="直线箭头连接符 9"/>
          <p:cNvCxnSpPr/>
          <p:nvPr/>
        </p:nvCxnSpPr>
        <p:spPr>
          <a:xfrm flipV="1">
            <a:off x="1438869" y="1845666"/>
            <a:ext cx="0" cy="45365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8" name="文本框 13"/>
          <p:cNvSpPr txBox="1"/>
          <p:nvPr/>
        </p:nvSpPr>
        <p:spPr>
          <a:xfrm>
            <a:off x="107628" y="2852952"/>
            <a:ext cx="1319235" cy="646331"/>
          </a:xfrm>
          <a:prstGeom prst="rect">
            <a:avLst/>
          </a:prstGeom>
          <a:noFill/>
        </p:spPr>
        <p:txBody>
          <a:bodyPr wrap="square" rtlCol="0">
            <a:spAutoFit/>
          </a:bodyPr>
          <a:lstStyle/>
          <a:p>
            <a:r>
              <a:rPr kumimoji="1" lang="zh-CN" altLang="en-US" dirty="0" smtClean="0">
                <a:latin typeface="黑体" pitchFamily="49" charset="-122"/>
                <a:ea typeface="黑体" pitchFamily="49" charset="-122"/>
              </a:rPr>
              <a:t>互联网</a:t>
            </a:r>
            <a:r>
              <a:rPr kumimoji="1" lang="en-US" altLang="zh-CN" dirty="0" smtClean="0">
                <a:latin typeface="黑体" pitchFamily="49" charset="-122"/>
                <a:ea typeface="黑体" pitchFamily="49" charset="-122"/>
              </a:rPr>
              <a:t>/Web/</a:t>
            </a:r>
            <a:r>
              <a:rPr kumimoji="1" lang="zh-CN" altLang="en-US" dirty="0" smtClean="0">
                <a:latin typeface="黑体" pitchFamily="49" charset="-122"/>
                <a:ea typeface="黑体" pitchFamily="49" charset="-122"/>
              </a:rPr>
              <a:t>移动</a:t>
            </a:r>
            <a:endParaRPr kumimoji="1" lang="zh-CN" altLang="en-US" dirty="0">
              <a:latin typeface="黑体" pitchFamily="49" charset="-122"/>
              <a:ea typeface="黑体" pitchFamily="49" charset="-122"/>
            </a:endParaRPr>
          </a:p>
        </p:txBody>
      </p:sp>
      <p:sp>
        <p:nvSpPr>
          <p:cNvPr id="59" name="文本框 14"/>
          <p:cNvSpPr txBox="1"/>
          <p:nvPr/>
        </p:nvSpPr>
        <p:spPr>
          <a:xfrm>
            <a:off x="107628" y="4150783"/>
            <a:ext cx="1284106" cy="646331"/>
          </a:xfrm>
          <a:prstGeom prst="rect">
            <a:avLst/>
          </a:prstGeom>
          <a:noFill/>
        </p:spPr>
        <p:txBody>
          <a:bodyPr wrap="square" rtlCol="0">
            <a:spAutoFit/>
          </a:bodyPr>
          <a:lstStyle/>
          <a:p>
            <a:r>
              <a:rPr kumimoji="1" lang="zh-CN" altLang="en-US" dirty="0" smtClean="0">
                <a:latin typeface="黑体" pitchFamily="49" charset="-122"/>
                <a:ea typeface="黑体" pitchFamily="49" charset="-122"/>
              </a:rPr>
              <a:t>单机</a:t>
            </a:r>
            <a:r>
              <a:rPr kumimoji="1" lang="en-US" altLang="zh-CN" dirty="0" smtClean="0">
                <a:latin typeface="黑体" pitchFamily="49" charset="-122"/>
                <a:ea typeface="黑体" pitchFamily="49" charset="-122"/>
              </a:rPr>
              <a:t>/</a:t>
            </a:r>
          </a:p>
          <a:p>
            <a:r>
              <a:rPr kumimoji="1" lang="zh-CN" altLang="en-US" dirty="0" smtClean="0">
                <a:latin typeface="黑体" pitchFamily="49" charset="-122"/>
                <a:ea typeface="黑体" pitchFamily="49" charset="-122"/>
              </a:rPr>
              <a:t>局域网</a:t>
            </a:r>
            <a:endParaRPr kumimoji="1" lang="zh-CN" altLang="en-US" dirty="0">
              <a:latin typeface="黑体" pitchFamily="49" charset="-122"/>
              <a:ea typeface="黑体" pitchFamily="49" charset="-122"/>
            </a:endParaRPr>
          </a:p>
        </p:txBody>
      </p:sp>
      <p:sp>
        <p:nvSpPr>
          <p:cNvPr id="60" name="矩形 59"/>
          <p:cNvSpPr/>
          <p:nvPr/>
        </p:nvSpPr>
        <p:spPr>
          <a:xfrm>
            <a:off x="1555069" y="4856336"/>
            <a:ext cx="1107996" cy="369332"/>
          </a:xfrm>
          <a:prstGeom prst="rect">
            <a:avLst/>
          </a:prstGeom>
        </p:spPr>
        <p:txBody>
          <a:bodyPr wrap="none">
            <a:spAutoFit/>
          </a:bodyPr>
          <a:lstStyle/>
          <a:p>
            <a:r>
              <a:rPr lang="zh-CN" altLang="en-US" dirty="0" smtClean="0">
                <a:latin typeface="黑体" pitchFamily="49" charset="-122"/>
                <a:ea typeface="黑体" pitchFamily="49" charset="-122"/>
              </a:rPr>
              <a:t>通信劫持</a:t>
            </a:r>
            <a:endParaRPr lang="zh-CN" altLang="en-US" dirty="0">
              <a:latin typeface="黑体" pitchFamily="49" charset="-122"/>
              <a:ea typeface="黑体" pitchFamily="49" charset="-122"/>
            </a:endParaRPr>
          </a:p>
        </p:txBody>
      </p:sp>
      <p:sp>
        <p:nvSpPr>
          <p:cNvPr id="61" name="矩形 60"/>
          <p:cNvSpPr/>
          <p:nvPr/>
        </p:nvSpPr>
        <p:spPr>
          <a:xfrm>
            <a:off x="1545642" y="5072354"/>
            <a:ext cx="1107996" cy="369332"/>
          </a:xfrm>
          <a:prstGeom prst="rect">
            <a:avLst/>
          </a:prstGeom>
        </p:spPr>
        <p:txBody>
          <a:bodyPr wrap="none">
            <a:spAutoFit/>
          </a:bodyPr>
          <a:lstStyle/>
          <a:p>
            <a:r>
              <a:rPr lang="zh-CN" altLang="en-US" dirty="0" smtClean="0">
                <a:latin typeface="黑体" pitchFamily="49" charset="-122"/>
                <a:ea typeface="黑体" pitchFamily="49" charset="-122"/>
              </a:rPr>
              <a:t>密码破译</a:t>
            </a:r>
            <a:endParaRPr lang="en-US" altLang="zh-CN" dirty="0">
              <a:latin typeface="黑体" pitchFamily="49" charset="-122"/>
              <a:ea typeface="黑体" pitchFamily="49" charset="-122"/>
            </a:endParaRPr>
          </a:p>
        </p:txBody>
      </p:sp>
      <p:sp>
        <p:nvSpPr>
          <p:cNvPr id="62" name="矩形 61"/>
          <p:cNvSpPr/>
          <p:nvPr/>
        </p:nvSpPr>
        <p:spPr>
          <a:xfrm>
            <a:off x="2675902" y="4361793"/>
            <a:ext cx="1107996" cy="646331"/>
          </a:xfrm>
          <a:prstGeom prst="rect">
            <a:avLst/>
          </a:prstGeom>
        </p:spPr>
        <p:txBody>
          <a:bodyPr wrap="none">
            <a:spAutoFit/>
          </a:bodyPr>
          <a:lstStyle/>
          <a:p>
            <a:r>
              <a:rPr lang="zh-CN" altLang="en-US" dirty="0" smtClean="0">
                <a:latin typeface="黑体" pitchFamily="49" charset="-122"/>
                <a:ea typeface="黑体" pitchFamily="49" charset="-122"/>
              </a:rPr>
              <a:t>办公软件</a:t>
            </a:r>
            <a:endParaRPr lang="en-US" altLang="zh-CN" dirty="0" smtClean="0">
              <a:latin typeface="黑体" pitchFamily="49" charset="-122"/>
              <a:ea typeface="黑体" pitchFamily="49" charset="-122"/>
            </a:endParaRPr>
          </a:p>
          <a:p>
            <a:r>
              <a:rPr lang="zh-CN" altLang="en-US" dirty="0">
                <a:latin typeface="黑体" pitchFamily="49" charset="-122"/>
                <a:ea typeface="黑体" pitchFamily="49" charset="-122"/>
              </a:rPr>
              <a:t>操作系统</a:t>
            </a:r>
          </a:p>
        </p:txBody>
      </p:sp>
      <p:sp>
        <p:nvSpPr>
          <p:cNvPr id="63" name="矩形 62"/>
          <p:cNvSpPr/>
          <p:nvPr/>
        </p:nvSpPr>
        <p:spPr>
          <a:xfrm>
            <a:off x="2659655" y="4045363"/>
            <a:ext cx="1107996" cy="369332"/>
          </a:xfrm>
          <a:prstGeom prst="rect">
            <a:avLst/>
          </a:prstGeom>
        </p:spPr>
        <p:txBody>
          <a:bodyPr wrap="none">
            <a:spAutoFit/>
          </a:bodyPr>
          <a:lstStyle/>
          <a:p>
            <a:r>
              <a:rPr lang="zh-CN" altLang="en-US" dirty="0" smtClean="0">
                <a:latin typeface="黑体" pitchFamily="49" charset="-122"/>
                <a:ea typeface="黑体" pitchFamily="49" charset="-122"/>
              </a:rPr>
              <a:t>事务处理</a:t>
            </a:r>
            <a:endParaRPr lang="zh-CN" altLang="en-US" dirty="0">
              <a:latin typeface="黑体" pitchFamily="49" charset="-122"/>
              <a:ea typeface="黑体" pitchFamily="49" charset="-122"/>
            </a:endParaRPr>
          </a:p>
        </p:txBody>
      </p:sp>
      <p:sp>
        <p:nvSpPr>
          <p:cNvPr id="64" name="矩形 63"/>
          <p:cNvSpPr/>
          <p:nvPr/>
        </p:nvSpPr>
        <p:spPr>
          <a:xfrm>
            <a:off x="4855739" y="2934438"/>
            <a:ext cx="1107996" cy="369332"/>
          </a:xfrm>
          <a:prstGeom prst="rect">
            <a:avLst/>
          </a:prstGeom>
        </p:spPr>
        <p:txBody>
          <a:bodyPr wrap="none">
            <a:spAutoFit/>
          </a:bodyPr>
          <a:lstStyle/>
          <a:p>
            <a:r>
              <a:rPr lang="zh-CN" altLang="en-US" dirty="0" smtClean="0">
                <a:latin typeface="黑体" pitchFamily="49" charset="-122"/>
                <a:ea typeface="黑体" pitchFamily="49" charset="-122"/>
              </a:rPr>
              <a:t>电子商务</a:t>
            </a:r>
            <a:endParaRPr lang="zh-CN" altLang="en-US" dirty="0">
              <a:latin typeface="黑体" pitchFamily="49" charset="-122"/>
              <a:ea typeface="黑体" pitchFamily="49" charset="-122"/>
            </a:endParaRPr>
          </a:p>
        </p:txBody>
      </p:sp>
      <p:sp>
        <p:nvSpPr>
          <p:cNvPr id="65" name="矩形 64"/>
          <p:cNvSpPr/>
          <p:nvPr/>
        </p:nvSpPr>
        <p:spPr>
          <a:xfrm>
            <a:off x="4852704" y="2619937"/>
            <a:ext cx="1107996" cy="369332"/>
          </a:xfrm>
          <a:prstGeom prst="rect">
            <a:avLst/>
          </a:prstGeom>
        </p:spPr>
        <p:txBody>
          <a:bodyPr wrap="none">
            <a:spAutoFit/>
          </a:bodyPr>
          <a:lstStyle/>
          <a:p>
            <a:r>
              <a:rPr lang="zh-CN" altLang="en-US" dirty="0" smtClean="0">
                <a:latin typeface="黑体" pitchFamily="49" charset="-122"/>
                <a:ea typeface="黑体" pitchFamily="49" charset="-122"/>
              </a:rPr>
              <a:t>移动社交</a:t>
            </a:r>
            <a:endParaRPr lang="zh-CN" altLang="en-US" dirty="0">
              <a:latin typeface="黑体" pitchFamily="49" charset="-122"/>
              <a:ea typeface="黑体" pitchFamily="49" charset="-122"/>
            </a:endParaRPr>
          </a:p>
        </p:txBody>
      </p:sp>
      <p:sp>
        <p:nvSpPr>
          <p:cNvPr id="66" name="矩形 65"/>
          <p:cNvSpPr/>
          <p:nvPr/>
        </p:nvSpPr>
        <p:spPr>
          <a:xfrm>
            <a:off x="4831243" y="3211429"/>
            <a:ext cx="1107996" cy="369332"/>
          </a:xfrm>
          <a:prstGeom prst="rect">
            <a:avLst/>
          </a:prstGeom>
        </p:spPr>
        <p:txBody>
          <a:bodyPr wrap="none">
            <a:spAutoFit/>
          </a:bodyPr>
          <a:lstStyle/>
          <a:p>
            <a:r>
              <a:rPr lang="zh-CN" altLang="en-US" dirty="0" smtClean="0">
                <a:latin typeface="黑体" pitchFamily="49" charset="-122"/>
                <a:ea typeface="黑体" pitchFamily="49" charset="-122"/>
              </a:rPr>
              <a:t>搜索引擎</a:t>
            </a:r>
            <a:endParaRPr lang="zh-CN" altLang="en-US" dirty="0">
              <a:latin typeface="黑体" pitchFamily="49" charset="-122"/>
              <a:ea typeface="黑体" pitchFamily="49" charset="-122"/>
            </a:endParaRPr>
          </a:p>
        </p:txBody>
      </p:sp>
      <p:sp>
        <p:nvSpPr>
          <p:cNvPr id="67" name="矩形 66"/>
          <p:cNvSpPr/>
          <p:nvPr/>
        </p:nvSpPr>
        <p:spPr>
          <a:xfrm>
            <a:off x="6029042" y="2562499"/>
            <a:ext cx="877163" cy="369332"/>
          </a:xfrm>
          <a:prstGeom prst="rect">
            <a:avLst/>
          </a:prstGeom>
        </p:spPr>
        <p:txBody>
          <a:bodyPr wrap="none">
            <a:spAutoFit/>
          </a:bodyPr>
          <a:lstStyle/>
          <a:p>
            <a:r>
              <a:rPr lang="zh-CN" altLang="en-US" dirty="0" smtClean="0">
                <a:latin typeface="黑体" pitchFamily="49" charset="-122"/>
                <a:ea typeface="黑体" pitchFamily="49" charset="-122"/>
              </a:rPr>
              <a:t>车联网</a:t>
            </a:r>
            <a:endParaRPr lang="zh-CN" altLang="en-US" dirty="0">
              <a:latin typeface="黑体" pitchFamily="49" charset="-122"/>
              <a:ea typeface="黑体" pitchFamily="49" charset="-122"/>
            </a:endParaRPr>
          </a:p>
        </p:txBody>
      </p:sp>
      <p:sp>
        <p:nvSpPr>
          <p:cNvPr id="68" name="矩形 67"/>
          <p:cNvSpPr/>
          <p:nvPr/>
        </p:nvSpPr>
        <p:spPr>
          <a:xfrm>
            <a:off x="5939239" y="2011197"/>
            <a:ext cx="1260025" cy="369332"/>
          </a:xfrm>
          <a:prstGeom prst="rect">
            <a:avLst/>
          </a:prstGeom>
        </p:spPr>
        <p:txBody>
          <a:bodyPr wrap="none">
            <a:spAutoFit/>
          </a:bodyPr>
          <a:lstStyle/>
          <a:p>
            <a:r>
              <a:rPr lang="en-US" altLang="zh-CN" dirty="0" smtClean="0">
                <a:latin typeface="Rockwell" pitchFamily="18" charset="0"/>
                <a:ea typeface="黑体" pitchFamily="49" charset="-122"/>
              </a:rPr>
              <a:t>GE </a:t>
            </a:r>
            <a:r>
              <a:rPr lang="en-US" altLang="zh-CN" dirty="0" err="1" smtClean="0">
                <a:latin typeface="Rockwell" pitchFamily="18" charset="0"/>
                <a:ea typeface="黑体" pitchFamily="49" charset="-122"/>
              </a:rPr>
              <a:t>Predix</a:t>
            </a:r>
            <a:endParaRPr lang="zh-CN" altLang="en-US" dirty="0">
              <a:latin typeface="Rockwell" pitchFamily="18" charset="0"/>
              <a:ea typeface="黑体" pitchFamily="49" charset="-122"/>
            </a:endParaRPr>
          </a:p>
        </p:txBody>
      </p:sp>
      <p:sp>
        <p:nvSpPr>
          <p:cNvPr id="69" name="矩形 68"/>
          <p:cNvSpPr/>
          <p:nvPr/>
        </p:nvSpPr>
        <p:spPr>
          <a:xfrm>
            <a:off x="5905946" y="2299346"/>
            <a:ext cx="1107996" cy="369332"/>
          </a:xfrm>
          <a:prstGeom prst="rect">
            <a:avLst/>
          </a:prstGeom>
        </p:spPr>
        <p:txBody>
          <a:bodyPr wrap="none">
            <a:spAutoFit/>
          </a:bodyPr>
          <a:lstStyle/>
          <a:p>
            <a:r>
              <a:rPr lang="zh-CN" altLang="en-US" dirty="0" smtClean="0">
                <a:latin typeface="黑体" pitchFamily="49" charset="-122"/>
                <a:ea typeface="黑体" pitchFamily="49" charset="-122"/>
              </a:rPr>
              <a:t>智能电网</a:t>
            </a:r>
            <a:endParaRPr lang="zh-CN" altLang="en-US" dirty="0">
              <a:latin typeface="黑体" pitchFamily="49" charset="-122"/>
              <a:ea typeface="黑体" pitchFamily="49" charset="-122"/>
            </a:endParaRPr>
          </a:p>
        </p:txBody>
      </p:sp>
      <p:sp>
        <p:nvSpPr>
          <p:cNvPr id="70" name="矩形 69"/>
          <p:cNvSpPr/>
          <p:nvPr/>
        </p:nvSpPr>
        <p:spPr>
          <a:xfrm>
            <a:off x="3865985" y="3647480"/>
            <a:ext cx="992579" cy="369332"/>
          </a:xfrm>
          <a:prstGeom prst="rect">
            <a:avLst/>
          </a:prstGeom>
        </p:spPr>
        <p:txBody>
          <a:bodyPr wrap="none">
            <a:spAutoFit/>
          </a:bodyPr>
          <a:lstStyle/>
          <a:p>
            <a:r>
              <a:rPr lang="en-US" altLang="zh-CN" dirty="0" smtClean="0">
                <a:latin typeface="黑体" pitchFamily="49" charset="-122"/>
                <a:ea typeface="黑体" pitchFamily="49" charset="-122"/>
              </a:rPr>
              <a:t>Web 2.0</a:t>
            </a:r>
            <a:endParaRPr lang="zh-CN" altLang="en-US" dirty="0">
              <a:latin typeface="黑体" pitchFamily="49" charset="-122"/>
              <a:ea typeface="黑体" pitchFamily="49" charset="-122"/>
            </a:endParaRPr>
          </a:p>
        </p:txBody>
      </p:sp>
      <p:sp>
        <p:nvSpPr>
          <p:cNvPr id="71" name="矩形 70"/>
          <p:cNvSpPr/>
          <p:nvPr/>
        </p:nvSpPr>
        <p:spPr>
          <a:xfrm>
            <a:off x="3865985" y="3933042"/>
            <a:ext cx="1107996" cy="369332"/>
          </a:xfrm>
          <a:prstGeom prst="rect">
            <a:avLst/>
          </a:prstGeom>
        </p:spPr>
        <p:txBody>
          <a:bodyPr wrap="none">
            <a:spAutoFit/>
          </a:bodyPr>
          <a:lstStyle/>
          <a:p>
            <a:r>
              <a:rPr lang="zh-CN" altLang="en-US" dirty="0" smtClean="0">
                <a:latin typeface="黑体" pitchFamily="49" charset="-122"/>
                <a:ea typeface="黑体" pitchFamily="49" charset="-122"/>
              </a:rPr>
              <a:t>静态网站</a:t>
            </a:r>
            <a:endParaRPr lang="zh-CN" altLang="en-US" dirty="0">
              <a:latin typeface="黑体" pitchFamily="49" charset="-122"/>
              <a:ea typeface="黑体" pitchFamily="49" charset="-122"/>
            </a:endParaRPr>
          </a:p>
        </p:txBody>
      </p:sp>
      <p:sp>
        <p:nvSpPr>
          <p:cNvPr id="72" name="矩形 71"/>
          <p:cNvSpPr/>
          <p:nvPr/>
        </p:nvSpPr>
        <p:spPr>
          <a:xfrm>
            <a:off x="3865985" y="3329569"/>
            <a:ext cx="1107996" cy="369332"/>
          </a:xfrm>
          <a:prstGeom prst="rect">
            <a:avLst/>
          </a:prstGeom>
        </p:spPr>
        <p:txBody>
          <a:bodyPr wrap="none">
            <a:spAutoFit/>
          </a:bodyPr>
          <a:lstStyle/>
          <a:p>
            <a:r>
              <a:rPr lang="zh-CN" altLang="en-US" dirty="0" smtClean="0">
                <a:latin typeface="黑体" pitchFamily="49" charset="-122"/>
                <a:ea typeface="黑体" pitchFamily="49" charset="-122"/>
              </a:rPr>
              <a:t>即时通信</a:t>
            </a:r>
            <a:endParaRPr lang="zh-CN" altLang="en-US" dirty="0">
              <a:latin typeface="黑体" pitchFamily="49" charset="-122"/>
              <a:ea typeface="黑体" pitchFamily="49" charset="-122"/>
            </a:endParaRPr>
          </a:p>
        </p:txBody>
      </p:sp>
      <p:sp>
        <p:nvSpPr>
          <p:cNvPr id="73" name="矩形 72"/>
          <p:cNvSpPr/>
          <p:nvPr/>
        </p:nvSpPr>
        <p:spPr>
          <a:xfrm>
            <a:off x="7164216" y="1497586"/>
            <a:ext cx="1133904" cy="923330"/>
          </a:xfrm>
          <a:prstGeom prst="rect">
            <a:avLst/>
          </a:prstGeom>
        </p:spPr>
        <p:txBody>
          <a:bodyPr wrap="square">
            <a:spAutoFit/>
          </a:bodyPr>
          <a:lstStyle/>
          <a:p>
            <a:pPr lvl="0">
              <a:spcAft>
                <a:spcPts val="0"/>
              </a:spcAft>
            </a:pPr>
            <a:r>
              <a:rPr lang="zh-CN" altLang="en-US" b="1" dirty="0">
                <a:solidFill>
                  <a:srgbClr val="FF0000"/>
                </a:solidFill>
                <a:latin typeface="黑体" pitchFamily="49" charset="-122"/>
                <a:ea typeface="黑体" pitchFamily="49" charset="-122"/>
              </a:rPr>
              <a:t>网络化</a:t>
            </a:r>
            <a:endParaRPr lang="en-US" altLang="zh-CN" b="1" dirty="0" smtClean="0">
              <a:solidFill>
                <a:srgbClr val="FF0000"/>
              </a:solidFill>
              <a:latin typeface="黑体" pitchFamily="49" charset="-122"/>
              <a:ea typeface="黑体" pitchFamily="49" charset="-122"/>
            </a:endParaRPr>
          </a:p>
          <a:p>
            <a:pPr lvl="0">
              <a:spcAft>
                <a:spcPts val="0"/>
              </a:spcAft>
            </a:pPr>
            <a:r>
              <a:rPr lang="zh-CN" altLang="en-US" b="1" dirty="0">
                <a:solidFill>
                  <a:srgbClr val="FF0000"/>
                </a:solidFill>
                <a:latin typeface="黑体" pitchFamily="49" charset="-122"/>
                <a:ea typeface="黑体" pitchFamily="49" charset="-122"/>
              </a:rPr>
              <a:t>自主化</a:t>
            </a:r>
            <a:endParaRPr lang="en-US" altLang="zh-CN" b="1" dirty="0" smtClean="0">
              <a:solidFill>
                <a:srgbClr val="FF0000"/>
              </a:solidFill>
              <a:latin typeface="黑体" pitchFamily="49" charset="-122"/>
              <a:ea typeface="黑体" pitchFamily="49" charset="-122"/>
            </a:endParaRPr>
          </a:p>
          <a:p>
            <a:pPr lvl="0">
              <a:spcAft>
                <a:spcPts val="0"/>
              </a:spcAft>
            </a:pPr>
            <a:r>
              <a:rPr lang="zh-CN" altLang="en-US" b="1" dirty="0" smtClean="0">
                <a:solidFill>
                  <a:srgbClr val="FF0000"/>
                </a:solidFill>
                <a:latin typeface="黑体" pitchFamily="49" charset="-122"/>
                <a:ea typeface="黑体" pitchFamily="49" charset="-122"/>
              </a:rPr>
              <a:t>智能化</a:t>
            </a:r>
            <a:endParaRPr lang="zh-CN" altLang="en-US" b="1" dirty="0">
              <a:solidFill>
                <a:srgbClr val="FF0000"/>
              </a:solidFill>
              <a:latin typeface="黑体" pitchFamily="49" charset="-122"/>
              <a:ea typeface="黑体" pitchFamily="49" charset="-122"/>
            </a:endParaRPr>
          </a:p>
        </p:txBody>
      </p:sp>
      <p:pic>
        <p:nvPicPr>
          <p:cNvPr id="74" name="Picture 2" descr="http://t1.gstatic.com/images?q=tbn:MS01g4Wil1gXVM:">
            <a:hlinkClick r:id="rId4"/>
          </p:cNvPr>
          <p:cNvPicPr>
            <a:picLocks noChangeAspect="1" noChangeArrowheads="1"/>
          </p:cNvPicPr>
          <p:nvPr/>
        </p:nvPicPr>
        <p:blipFill>
          <a:blip r:embed="rId5" cstate="print"/>
          <a:srcRect/>
          <a:stretch>
            <a:fillRect/>
          </a:stretch>
        </p:blipFill>
        <p:spPr bwMode="auto">
          <a:xfrm>
            <a:off x="4175191" y="4269057"/>
            <a:ext cx="411237" cy="411246"/>
          </a:xfrm>
          <a:prstGeom prst="rect">
            <a:avLst/>
          </a:prstGeom>
          <a:noFill/>
          <a:ln w="9525">
            <a:noFill/>
            <a:miter lim="800000"/>
            <a:headEnd/>
            <a:tailEnd/>
          </a:ln>
        </p:spPr>
      </p:pic>
      <p:pic>
        <p:nvPicPr>
          <p:cNvPr id="75" name="Picture 7"/>
          <p:cNvPicPr>
            <a:picLocks noChangeAspect="1" noChangeArrowheads="1"/>
          </p:cNvPicPr>
          <p:nvPr/>
        </p:nvPicPr>
        <p:blipFill>
          <a:blip r:embed="rId6" cstate="print"/>
          <a:srcRect/>
          <a:stretch>
            <a:fillRect/>
          </a:stretch>
        </p:blipFill>
        <p:spPr bwMode="auto">
          <a:xfrm>
            <a:off x="4031179" y="2900943"/>
            <a:ext cx="360030" cy="431022"/>
          </a:xfrm>
          <a:prstGeom prst="rect">
            <a:avLst/>
          </a:prstGeom>
          <a:noFill/>
          <a:ln w="9525">
            <a:noFill/>
            <a:miter lim="800000"/>
            <a:headEnd/>
            <a:tailEnd/>
          </a:ln>
        </p:spPr>
      </p:pic>
      <p:pic>
        <p:nvPicPr>
          <p:cNvPr id="76" name="Picture 9" descr="http://pic.baike.soso.com/p/20090630/bki-20090630085359-1322356249.jpg"/>
          <p:cNvPicPr>
            <a:picLocks noChangeAspect="1" noChangeArrowheads="1"/>
          </p:cNvPicPr>
          <p:nvPr/>
        </p:nvPicPr>
        <p:blipFill>
          <a:blip r:embed="rId7" cstate="print"/>
          <a:srcRect/>
          <a:stretch>
            <a:fillRect/>
          </a:stretch>
        </p:blipFill>
        <p:spPr bwMode="auto">
          <a:xfrm>
            <a:off x="4391210" y="2896411"/>
            <a:ext cx="432036" cy="406187"/>
          </a:xfrm>
          <a:prstGeom prst="rect">
            <a:avLst/>
          </a:prstGeom>
          <a:noFill/>
        </p:spPr>
      </p:pic>
      <p:pic>
        <p:nvPicPr>
          <p:cNvPr id="77" name="Picture 10" descr="http://t0.gstatic.cn/images?q=tbn:zJxMgbsojbq3jM:">
            <a:hlinkClick r:id="rId8"/>
          </p:cNvPr>
          <p:cNvPicPr>
            <a:picLocks noChangeAspect="1" noChangeArrowheads="1"/>
          </p:cNvPicPr>
          <p:nvPr/>
        </p:nvPicPr>
        <p:blipFill>
          <a:blip r:embed="rId9" cstate="print"/>
          <a:srcRect/>
          <a:stretch>
            <a:fillRect/>
          </a:stretch>
        </p:blipFill>
        <p:spPr bwMode="auto">
          <a:xfrm>
            <a:off x="5014392" y="2324894"/>
            <a:ext cx="709445" cy="267753"/>
          </a:xfrm>
          <a:prstGeom prst="rect">
            <a:avLst/>
          </a:prstGeom>
          <a:noFill/>
          <a:ln w="9525">
            <a:noFill/>
            <a:miter lim="800000"/>
            <a:headEnd/>
            <a:tailEnd/>
          </a:ln>
        </p:spPr>
      </p:pic>
      <p:pic>
        <p:nvPicPr>
          <p:cNvPr id="78" name="Picture 4"/>
          <p:cNvPicPr>
            <a:picLocks noChangeAspect="1" noChangeArrowheads="1"/>
          </p:cNvPicPr>
          <p:nvPr/>
        </p:nvPicPr>
        <p:blipFill>
          <a:blip r:embed="rId10" cstate="print"/>
          <a:srcRect/>
          <a:stretch>
            <a:fillRect/>
          </a:stretch>
        </p:blipFill>
        <p:spPr bwMode="auto">
          <a:xfrm>
            <a:off x="4986111" y="3550801"/>
            <a:ext cx="814100" cy="323736"/>
          </a:xfrm>
          <a:prstGeom prst="rect">
            <a:avLst/>
          </a:prstGeom>
          <a:noFill/>
          <a:ln w="9525">
            <a:noFill/>
            <a:miter lim="800000"/>
            <a:headEnd/>
            <a:tailEnd/>
          </a:ln>
          <a:effectLst/>
        </p:spPr>
      </p:pic>
      <p:pic>
        <p:nvPicPr>
          <p:cNvPr id="79" name="Picture 5"/>
          <p:cNvPicPr>
            <a:picLocks noChangeAspect="1" noChangeArrowheads="1"/>
          </p:cNvPicPr>
          <p:nvPr/>
        </p:nvPicPr>
        <p:blipFill>
          <a:blip r:embed="rId11" cstate="print"/>
          <a:srcRect/>
          <a:stretch>
            <a:fillRect/>
          </a:stretch>
        </p:blipFill>
        <p:spPr bwMode="auto">
          <a:xfrm>
            <a:off x="4974077" y="1930567"/>
            <a:ext cx="754916" cy="354875"/>
          </a:xfrm>
          <a:prstGeom prst="rect">
            <a:avLst/>
          </a:prstGeom>
          <a:noFill/>
          <a:ln w="9525">
            <a:noFill/>
            <a:miter lim="800000"/>
            <a:headEnd/>
            <a:tailEnd/>
          </a:ln>
          <a:effectLst/>
        </p:spPr>
      </p:pic>
      <p:pic>
        <p:nvPicPr>
          <p:cNvPr id="80" name="Picture 2" descr="http://1813.img.pp.sohu.com.cn/images/blog/2008/7/17/12/2/11bd4e67717g214.jpg"/>
          <p:cNvPicPr>
            <a:picLocks noChangeAspect="1" noChangeArrowheads="1"/>
          </p:cNvPicPr>
          <p:nvPr/>
        </p:nvPicPr>
        <p:blipFill>
          <a:blip r:embed="rId12" cstate="print"/>
          <a:srcRect/>
          <a:stretch>
            <a:fillRect/>
          </a:stretch>
        </p:blipFill>
        <p:spPr bwMode="auto">
          <a:xfrm>
            <a:off x="1834094" y="4280288"/>
            <a:ext cx="519857" cy="675099"/>
          </a:xfrm>
          <a:prstGeom prst="rect">
            <a:avLst/>
          </a:prstGeom>
          <a:noFill/>
          <a:ln w="9525">
            <a:noFill/>
            <a:miter lim="800000"/>
            <a:headEnd/>
            <a:tailEnd/>
          </a:ln>
        </p:spPr>
      </p:pic>
      <p:pic>
        <p:nvPicPr>
          <p:cNvPr id="81" name="Picture 11" descr="http://news.newhua.com/Files/Remoteupfile/2009-5/7/Microsoft-Windows-8-Major-Improvements-Beginning-Soon-2.png"/>
          <p:cNvPicPr>
            <a:picLocks noChangeAspect="1" noChangeArrowheads="1"/>
          </p:cNvPicPr>
          <p:nvPr/>
        </p:nvPicPr>
        <p:blipFill>
          <a:blip r:embed="rId13" cstate="print"/>
          <a:srcRect/>
          <a:stretch>
            <a:fillRect/>
          </a:stretch>
        </p:blipFill>
        <p:spPr bwMode="auto">
          <a:xfrm>
            <a:off x="3013668" y="3356994"/>
            <a:ext cx="432036" cy="432036"/>
          </a:xfrm>
          <a:prstGeom prst="rect">
            <a:avLst/>
          </a:prstGeom>
          <a:noFill/>
        </p:spPr>
      </p:pic>
      <p:pic>
        <p:nvPicPr>
          <p:cNvPr id="82" name="Picture 14"/>
          <p:cNvPicPr>
            <a:picLocks noChangeAspect="1" noChangeArrowheads="1"/>
          </p:cNvPicPr>
          <p:nvPr/>
        </p:nvPicPr>
        <p:blipFill>
          <a:blip r:embed="rId14" cstate="print"/>
          <a:srcRect/>
          <a:stretch>
            <a:fillRect/>
          </a:stretch>
        </p:blipFill>
        <p:spPr bwMode="auto">
          <a:xfrm>
            <a:off x="2757336" y="3746917"/>
            <a:ext cx="936078" cy="271496"/>
          </a:xfrm>
          <a:prstGeom prst="rect">
            <a:avLst/>
          </a:prstGeom>
          <a:noFill/>
          <a:ln w="9525">
            <a:noFill/>
            <a:miter lim="800000"/>
            <a:headEnd/>
            <a:tailEnd/>
          </a:ln>
        </p:spPr>
      </p:pic>
      <p:pic>
        <p:nvPicPr>
          <p:cNvPr id="83" name="Picture 16" descr="http://img01.bjx.com.cn/news/UploadFile/201412/2014120308312556.jpg"/>
          <p:cNvPicPr>
            <a:picLocks noChangeAspect="1" noChangeArrowheads="1"/>
          </p:cNvPicPr>
          <p:nvPr/>
        </p:nvPicPr>
        <p:blipFill>
          <a:blip r:embed="rId15" cstate="print"/>
          <a:srcRect/>
          <a:stretch>
            <a:fillRect/>
          </a:stretch>
        </p:blipFill>
        <p:spPr bwMode="auto">
          <a:xfrm>
            <a:off x="6210213" y="1648560"/>
            <a:ext cx="576048" cy="384512"/>
          </a:xfrm>
          <a:prstGeom prst="rect">
            <a:avLst/>
          </a:prstGeom>
          <a:noFill/>
        </p:spPr>
      </p:pic>
      <p:cxnSp>
        <p:nvCxnSpPr>
          <p:cNvPr id="84" name="直线连接符 24"/>
          <p:cNvCxnSpPr/>
          <p:nvPr/>
        </p:nvCxnSpPr>
        <p:spPr>
          <a:xfrm>
            <a:off x="3726606" y="1846683"/>
            <a:ext cx="0" cy="4320360"/>
          </a:xfrm>
          <a:prstGeom prst="line">
            <a:avLst/>
          </a:prstGeom>
          <a:ln w="19050" cmpd="sng">
            <a:solidFill>
              <a:schemeClr val="tx2">
                <a:lumMod val="40000"/>
                <a:lumOff val="60000"/>
              </a:schemeClr>
            </a:solidFill>
            <a:prstDash val="dashDot"/>
          </a:ln>
        </p:spPr>
        <p:style>
          <a:lnRef idx="2">
            <a:schemeClr val="accent1"/>
          </a:lnRef>
          <a:fillRef idx="0">
            <a:schemeClr val="accent1"/>
          </a:fillRef>
          <a:effectRef idx="1">
            <a:schemeClr val="accent1"/>
          </a:effectRef>
          <a:fontRef idx="minor">
            <a:schemeClr val="tx1"/>
          </a:fontRef>
        </p:style>
      </p:cxnSp>
      <p:cxnSp>
        <p:nvCxnSpPr>
          <p:cNvPr id="85" name="直线连接符 45"/>
          <p:cNvCxnSpPr/>
          <p:nvPr/>
        </p:nvCxnSpPr>
        <p:spPr>
          <a:xfrm>
            <a:off x="5911492" y="1846683"/>
            <a:ext cx="0" cy="4320360"/>
          </a:xfrm>
          <a:prstGeom prst="line">
            <a:avLst/>
          </a:prstGeom>
          <a:ln w="19050" cmpd="sng">
            <a:solidFill>
              <a:schemeClr val="tx2">
                <a:lumMod val="40000"/>
                <a:lumOff val="6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88" name="文本框 47"/>
          <p:cNvSpPr txBox="1"/>
          <p:nvPr/>
        </p:nvSpPr>
        <p:spPr>
          <a:xfrm>
            <a:off x="5868108" y="4797114"/>
            <a:ext cx="3024252" cy="646331"/>
          </a:xfrm>
          <a:prstGeom prst="rect">
            <a:avLst/>
          </a:prstGeom>
          <a:noFill/>
        </p:spPr>
        <p:txBody>
          <a:bodyPr wrap="square" rtlCol="0">
            <a:spAutoFit/>
          </a:bodyPr>
          <a:lstStyle/>
          <a:p>
            <a:r>
              <a:rPr kumimoji="1" lang="zh-CN" altLang="en-US" dirty="0" smtClean="0">
                <a:latin typeface="黑体" pitchFamily="49" charset="-122"/>
                <a:ea typeface="黑体" pitchFamily="49" charset="-122"/>
              </a:rPr>
              <a:t>泛在互联环境、人机物融合、</a:t>
            </a:r>
          </a:p>
          <a:p>
            <a:pPr algn="ctr"/>
            <a:r>
              <a:rPr kumimoji="1" lang="zh-CN" altLang="en-US" dirty="0" smtClean="0">
                <a:latin typeface="黑体" pitchFamily="49" charset="-122"/>
                <a:ea typeface="黑体" pitchFamily="49" charset="-122"/>
              </a:rPr>
              <a:t>工业网络化、智能化</a:t>
            </a:r>
            <a:endParaRPr kumimoji="1" lang="en-US" altLang="zh-CN" dirty="0" smtClean="0">
              <a:latin typeface="黑体" pitchFamily="49" charset="-122"/>
              <a:ea typeface="黑体" pitchFamily="49" charset="-122"/>
            </a:endParaRPr>
          </a:p>
        </p:txBody>
      </p:sp>
      <p:sp>
        <p:nvSpPr>
          <p:cNvPr id="89" name="文本框 15"/>
          <p:cNvSpPr txBox="1"/>
          <p:nvPr/>
        </p:nvSpPr>
        <p:spPr>
          <a:xfrm>
            <a:off x="35622" y="1645088"/>
            <a:ext cx="1331241" cy="646331"/>
          </a:xfrm>
          <a:prstGeom prst="rect">
            <a:avLst/>
          </a:prstGeom>
          <a:noFill/>
        </p:spPr>
        <p:txBody>
          <a:bodyPr wrap="square" rtlCol="0">
            <a:spAutoFit/>
          </a:bodyPr>
          <a:lstStyle/>
          <a:p>
            <a:pPr algn="ctr"/>
            <a:r>
              <a:rPr kumimoji="1" lang="zh-CN" altLang="en-US" dirty="0">
                <a:latin typeface="黑体" pitchFamily="49" charset="-122"/>
                <a:ea typeface="黑体" pitchFamily="49" charset="-122"/>
              </a:rPr>
              <a:t>物</a:t>
            </a:r>
            <a:r>
              <a:rPr kumimoji="1" lang="zh-CN" altLang="en-US" dirty="0" smtClean="0">
                <a:latin typeface="黑体" pitchFamily="49" charset="-122"/>
                <a:ea typeface="黑体" pitchFamily="49" charset="-122"/>
              </a:rPr>
              <a:t>联网</a:t>
            </a:r>
            <a:r>
              <a:rPr kumimoji="1" lang="en-US" altLang="zh-CN" dirty="0" smtClean="0">
                <a:latin typeface="黑体" pitchFamily="49" charset="-122"/>
                <a:ea typeface="黑体" pitchFamily="49" charset="-122"/>
              </a:rPr>
              <a:t>/</a:t>
            </a:r>
          </a:p>
          <a:p>
            <a:pPr algn="ctr"/>
            <a:r>
              <a:rPr kumimoji="1" lang="zh-CN" altLang="en-US" dirty="0">
                <a:latin typeface="黑体" pitchFamily="49" charset="-122"/>
                <a:ea typeface="黑体" pitchFamily="49" charset="-122"/>
              </a:rPr>
              <a:t>工业</a:t>
            </a:r>
            <a:r>
              <a:rPr kumimoji="1" lang="zh-CN" altLang="en-US" dirty="0" smtClean="0">
                <a:latin typeface="黑体" pitchFamily="49" charset="-122"/>
                <a:ea typeface="黑体" pitchFamily="49" charset="-122"/>
              </a:rPr>
              <a:t>互联网</a:t>
            </a:r>
            <a:endParaRPr kumimoji="1" lang="zh-CN" altLang="en-US" dirty="0">
              <a:latin typeface="黑体" pitchFamily="49" charset="-122"/>
              <a:ea typeface="黑体" pitchFamily="49" charset="-122"/>
            </a:endParaRPr>
          </a:p>
        </p:txBody>
      </p:sp>
      <p:sp>
        <p:nvSpPr>
          <p:cNvPr id="47" name="文本框 14"/>
          <p:cNvSpPr txBox="1"/>
          <p:nvPr/>
        </p:nvSpPr>
        <p:spPr>
          <a:xfrm>
            <a:off x="107628" y="5229150"/>
            <a:ext cx="1284106" cy="646331"/>
          </a:xfrm>
          <a:prstGeom prst="rect">
            <a:avLst/>
          </a:prstGeom>
          <a:noFill/>
        </p:spPr>
        <p:txBody>
          <a:bodyPr wrap="square" rtlCol="0">
            <a:spAutoFit/>
          </a:bodyPr>
          <a:lstStyle/>
          <a:p>
            <a:r>
              <a:rPr kumimoji="1" lang="zh-CN" altLang="en-US" dirty="0" smtClean="0">
                <a:latin typeface="黑体" pitchFamily="49" charset="-122"/>
                <a:ea typeface="黑体" pitchFamily="49" charset="-122"/>
              </a:rPr>
              <a:t>有线</a:t>
            </a:r>
            <a:r>
              <a:rPr kumimoji="1" lang="en-US" altLang="zh-CN" dirty="0" smtClean="0">
                <a:latin typeface="黑体" pitchFamily="49" charset="-122"/>
                <a:ea typeface="黑体" pitchFamily="49" charset="-122"/>
              </a:rPr>
              <a:t>/</a:t>
            </a:r>
          </a:p>
          <a:p>
            <a:r>
              <a:rPr kumimoji="1" lang="zh-CN" altLang="en-US" dirty="0" smtClean="0">
                <a:latin typeface="黑体" pitchFamily="49" charset="-122"/>
                <a:ea typeface="黑体" pitchFamily="49" charset="-122"/>
              </a:rPr>
              <a:t>无线通信</a:t>
            </a:r>
            <a:endParaRPr kumimoji="1" lang="zh-CN" altLang="en-US" dirty="0">
              <a:latin typeface="黑体" pitchFamily="49" charset="-122"/>
              <a:ea typeface="黑体" pitchFamily="49" charset="-122"/>
            </a:endParaRPr>
          </a:p>
        </p:txBody>
      </p:sp>
      <p:cxnSp>
        <p:nvCxnSpPr>
          <p:cNvPr id="48" name="直线连接符 24"/>
          <p:cNvCxnSpPr/>
          <p:nvPr/>
        </p:nvCxnSpPr>
        <p:spPr>
          <a:xfrm>
            <a:off x="2627838" y="1844868"/>
            <a:ext cx="0" cy="4320360"/>
          </a:xfrm>
          <a:prstGeom prst="line">
            <a:avLst/>
          </a:prstGeom>
          <a:ln w="19050" cmpd="sng">
            <a:solidFill>
              <a:schemeClr val="tx2">
                <a:lumMod val="40000"/>
                <a:lumOff val="60000"/>
              </a:schemeClr>
            </a:solidFill>
            <a:prstDash val="dashDot"/>
          </a:ln>
        </p:spPr>
        <p:style>
          <a:lnRef idx="2">
            <a:schemeClr val="accent1"/>
          </a:lnRef>
          <a:fillRef idx="0">
            <a:schemeClr val="accent1"/>
          </a:fillRef>
          <a:effectRef idx="1">
            <a:schemeClr val="accent1"/>
          </a:effectRef>
          <a:fontRef idx="minor">
            <a:schemeClr val="tx1"/>
          </a:fontRef>
        </p:style>
      </p:cxnSp>
      <p:sp>
        <p:nvSpPr>
          <p:cNvPr id="90" name="文本框 10"/>
          <p:cNvSpPr txBox="1"/>
          <p:nvPr/>
        </p:nvSpPr>
        <p:spPr>
          <a:xfrm>
            <a:off x="1547718" y="5733192"/>
            <a:ext cx="1209618" cy="338554"/>
          </a:xfrm>
          <a:prstGeom prst="rect">
            <a:avLst/>
          </a:prstGeom>
          <a:noFill/>
        </p:spPr>
        <p:txBody>
          <a:bodyPr wrap="square" rtlCol="0">
            <a:spAutoFit/>
          </a:bodyPr>
          <a:lstStyle/>
          <a:p>
            <a:r>
              <a:rPr kumimoji="1" lang="zh-CN" altLang="en-US" sz="1600" dirty="0">
                <a:latin typeface="黑体" pitchFamily="49" charset="-122"/>
                <a:ea typeface="黑体" pitchFamily="49" charset="-122"/>
              </a:rPr>
              <a:t>通信</a:t>
            </a:r>
            <a:r>
              <a:rPr kumimoji="1" lang="zh-CN" altLang="en-US" sz="1600" dirty="0" smtClean="0">
                <a:latin typeface="黑体" pitchFamily="49" charset="-122"/>
                <a:ea typeface="黑体" pitchFamily="49" charset="-122"/>
              </a:rPr>
              <a:t>安全</a:t>
            </a:r>
            <a:endParaRPr kumimoji="1" lang="en-US" altLang="zh-CN" sz="1600" dirty="0" smtClean="0">
              <a:latin typeface="黑体" pitchFamily="49" charset="-122"/>
              <a:ea typeface="黑体" pitchFamily="49" charset="-122"/>
            </a:endParaRPr>
          </a:p>
        </p:txBody>
      </p:sp>
      <p:sp>
        <p:nvSpPr>
          <p:cNvPr id="91" name="文本框 11"/>
          <p:cNvSpPr txBox="1"/>
          <p:nvPr/>
        </p:nvSpPr>
        <p:spPr>
          <a:xfrm>
            <a:off x="2551638" y="5508447"/>
            <a:ext cx="1259359" cy="584775"/>
          </a:xfrm>
          <a:prstGeom prst="rect">
            <a:avLst/>
          </a:prstGeom>
          <a:noFill/>
        </p:spPr>
        <p:txBody>
          <a:bodyPr wrap="square" rtlCol="0">
            <a:spAutoFit/>
          </a:bodyPr>
          <a:lstStyle/>
          <a:p>
            <a:pPr algn="ctr"/>
            <a:r>
              <a:rPr kumimoji="1" lang="zh-CN" altLang="en-US" sz="1600" dirty="0" smtClean="0">
                <a:latin typeface="黑体" pitchFamily="49" charset="-122"/>
                <a:ea typeface="黑体" pitchFamily="49" charset="-122"/>
              </a:rPr>
              <a:t>信息系统</a:t>
            </a:r>
            <a:endParaRPr kumimoji="1" lang="en-US" altLang="zh-CN" sz="1600" dirty="0" smtClean="0">
              <a:latin typeface="黑体" pitchFamily="49" charset="-122"/>
              <a:ea typeface="黑体" pitchFamily="49" charset="-122"/>
            </a:endParaRPr>
          </a:p>
          <a:p>
            <a:pPr algn="ctr"/>
            <a:r>
              <a:rPr kumimoji="1" lang="zh-CN" altLang="en-US" sz="1600" dirty="0" smtClean="0">
                <a:latin typeface="黑体" pitchFamily="49" charset="-122"/>
                <a:ea typeface="黑体" pitchFamily="49" charset="-122"/>
              </a:rPr>
              <a:t>安全</a:t>
            </a:r>
            <a:endParaRPr kumimoji="1" lang="zh-CN" altLang="en-US" sz="1600" dirty="0">
              <a:latin typeface="黑体" pitchFamily="49" charset="-122"/>
              <a:ea typeface="黑体" pitchFamily="49" charset="-122"/>
            </a:endParaRPr>
          </a:p>
        </p:txBody>
      </p:sp>
      <p:sp>
        <p:nvSpPr>
          <p:cNvPr id="92" name="文本框 12"/>
          <p:cNvSpPr txBox="1"/>
          <p:nvPr/>
        </p:nvSpPr>
        <p:spPr>
          <a:xfrm>
            <a:off x="6372150" y="5661186"/>
            <a:ext cx="1579935" cy="369332"/>
          </a:xfrm>
          <a:prstGeom prst="rect">
            <a:avLst/>
          </a:prstGeom>
          <a:noFill/>
        </p:spPr>
        <p:txBody>
          <a:bodyPr wrap="square" rtlCol="0">
            <a:spAutoFit/>
          </a:bodyPr>
          <a:lstStyle/>
          <a:p>
            <a:r>
              <a:rPr kumimoji="1" lang="zh-CN" altLang="en-US" b="1" dirty="0" smtClean="0">
                <a:solidFill>
                  <a:srgbClr val="FF0000"/>
                </a:solidFill>
                <a:latin typeface="黑体" pitchFamily="49" charset="-122"/>
                <a:ea typeface="黑体" pitchFamily="49" charset="-122"/>
              </a:rPr>
              <a:t>信物融合安全</a:t>
            </a:r>
            <a:endParaRPr kumimoji="1" lang="zh-CN" altLang="en-US" b="1" dirty="0">
              <a:solidFill>
                <a:srgbClr val="FF0000"/>
              </a:solidFill>
              <a:latin typeface="黑体" pitchFamily="49" charset="-122"/>
              <a:ea typeface="黑体" pitchFamily="49" charset="-122"/>
            </a:endParaRPr>
          </a:p>
        </p:txBody>
      </p:sp>
      <p:sp>
        <p:nvSpPr>
          <p:cNvPr id="93" name="文本框 11"/>
          <p:cNvSpPr txBox="1"/>
          <p:nvPr/>
        </p:nvSpPr>
        <p:spPr>
          <a:xfrm>
            <a:off x="4051036" y="5745143"/>
            <a:ext cx="1817072" cy="338554"/>
          </a:xfrm>
          <a:prstGeom prst="rect">
            <a:avLst/>
          </a:prstGeom>
          <a:noFill/>
        </p:spPr>
        <p:txBody>
          <a:bodyPr wrap="square" rtlCol="0">
            <a:spAutoFit/>
          </a:bodyPr>
          <a:lstStyle/>
          <a:p>
            <a:r>
              <a:rPr kumimoji="1" lang="zh-CN" altLang="en-US" sz="1600" dirty="0">
                <a:latin typeface="黑体" pitchFamily="49" charset="-122"/>
                <a:ea typeface="黑体" pitchFamily="49" charset="-122"/>
              </a:rPr>
              <a:t>信息</a:t>
            </a:r>
            <a:r>
              <a:rPr kumimoji="1" lang="zh-CN" altLang="en-US" sz="1600" dirty="0" smtClean="0">
                <a:latin typeface="黑体" pitchFamily="49" charset="-122"/>
                <a:ea typeface="黑体" pitchFamily="49" charset="-122"/>
              </a:rPr>
              <a:t>安全保障</a:t>
            </a:r>
            <a:endParaRPr kumimoji="1" lang="zh-CN" altLang="en-US" sz="1600" dirty="0">
              <a:latin typeface="黑体" pitchFamily="49" charset="-122"/>
              <a:ea typeface="黑体" pitchFamily="49" charset="-122"/>
            </a:endParaRPr>
          </a:p>
        </p:txBody>
      </p:sp>
      <p:sp>
        <p:nvSpPr>
          <p:cNvPr id="6" name="TextBox 5"/>
          <p:cNvSpPr txBox="1"/>
          <p:nvPr/>
        </p:nvSpPr>
        <p:spPr>
          <a:xfrm>
            <a:off x="3445704" y="6064758"/>
            <a:ext cx="550151" cy="307777"/>
          </a:xfrm>
          <a:prstGeom prst="rect">
            <a:avLst/>
          </a:prstGeom>
          <a:noFill/>
        </p:spPr>
        <p:txBody>
          <a:bodyPr wrap="none" rtlCol="0">
            <a:spAutoFit/>
          </a:bodyPr>
          <a:lstStyle/>
          <a:p>
            <a:r>
              <a:rPr lang="en-US" altLang="zh-CN" sz="1400" dirty="0" smtClean="0"/>
              <a:t>1997</a:t>
            </a:r>
            <a:endParaRPr lang="zh-CN" altLang="en-US" sz="1400" dirty="0"/>
          </a:p>
        </p:txBody>
      </p:sp>
      <p:sp>
        <p:nvSpPr>
          <p:cNvPr id="94" name="TextBox 93"/>
          <p:cNvSpPr txBox="1"/>
          <p:nvPr/>
        </p:nvSpPr>
        <p:spPr>
          <a:xfrm>
            <a:off x="2378562" y="6048573"/>
            <a:ext cx="550151" cy="307777"/>
          </a:xfrm>
          <a:prstGeom prst="rect">
            <a:avLst/>
          </a:prstGeom>
          <a:noFill/>
        </p:spPr>
        <p:txBody>
          <a:bodyPr wrap="none" rtlCol="0">
            <a:spAutoFit/>
          </a:bodyPr>
          <a:lstStyle/>
          <a:p>
            <a:r>
              <a:rPr lang="en-US" altLang="zh-CN" sz="1400" dirty="0" smtClean="0"/>
              <a:t>1970</a:t>
            </a:r>
            <a:endParaRPr lang="zh-CN" altLang="en-US" sz="1400" dirty="0"/>
          </a:p>
        </p:txBody>
      </p:sp>
      <p:sp>
        <p:nvSpPr>
          <p:cNvPr id="95" name="TextBox 94"/>
          <p:cNvSpPr txBox="1"/>
          <p:nvPr/>
        </p:nvSpPr>
        <p:spPr>
          <a:xfrm>
            <a:off x="5652090" y="6093222"/>
            <a:ext cx="550151" cy="307777"/>
          </a:xfrm>
          <a:prstGeom prst="rect">
            <a:avLst/>
          </a:prstGeom>
          <a:noFill/>
        </p:spPr>
        <p:txBody>
          <a:bodyPr wrap="none" rtlCol="0">
            <a:spAutoFit/>
          </a:bodyPr>
          <a:lstStyle/>
          <a:p>
            <a:r>
              <a:rPr lang="en-US" altLang="zh-CN" sz="1400" dirty="0" smtClean="0"/>
              <a:t>2016</a:t>
            </a:r>
            <a:endParaRPr lang="zh-CN" altLang="en-US" sz="1400" dirty="0"/>
          </a:p>
        </p:txBody>
      </p:sp>
    </p:spTree>
    <p:extLst>
      <p:ext uri="{BB962C8B-B14F-4D97-AF65-F5344CB8AC3E}">
        <p14:creationId xmlns:p14="http://schemas.microsoft.com/office/powerpoint/2010/main" xmlns="" val="2662862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wipe(left)">
                                      <p:cBhvr>
                                        <p:cTn id="27" dur="1000"/>
                                        <p:tgtEl>
                                          <p:spTgt spid="52"/>
                                        </p:tgtEl>
                                      </p:cBhvr>
                                    </p:animEffect>
                                  </p:childTnLst>
                                </p:cTn>
                              </p:par>
                              <p:par>
                                <p:cTn id="28" presetID="1" presetClass="entr" presetSubtype="0" fill="hold" grpId="0" nodeType="withEffect">
                                  <p:stCondLst>
                                    <p:cond delay="0"/>
                                  </p:stCondLst>
                                  <p:childTnLst>
                                    <p:set>
                                      <p:cBhvr>
                                        <p:cTn id="29" dur="1" fill="hold">
                                          <p:stCondLst>
                                            <p:cond delay="0"/>
                                          </p:stCondLst>
                                        </p:cTn>
                                        <p:tgtEl>
                                          <p:spTgt spid="6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6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0"/>
                                        </p:tgtEl>
                                        <p:attrNameLst>
                                          <p:attrName>style.visibility</p:attrName>
                                        </p:attrNameLst>
                                      </p:cBhvr>
                                      <p:to>
                                        <p:strVal val="visible"/>
                                      </p:to>
                                    </p:set>
                                  </p:childTnLst>
                                </p:cTn>
                              </p:par>
                              <p:par>
                                <p:cTn id="36" presetID="1" presetClass="entr" presetSubtype="0" fill="hold" grpId="0" nodeType="withEffect">
                                  <p:stCondLst>
                                    <p:cond delay="200"/>
                                  </p:stCondLst>
                                  <p:childTnLst>
                                    <p:set>
                                      <p:cBhvr>
                                        <p:cTn id="37" dur="1" fill="hold">
                                          <p:stCondLst>
                                            <p:cond delay="0"/>
                                          </p:stCondLst>
                                        </p:cTn>
                                        <p:tgtEl>
                                          <p:spTgt spid="62"/>
                                        </p:tgtEl>
                                        <p:attrNameLst>
                                          <p:attrName>style.visibility</p:attrName>
                                        </p:attrNameLst>
                                      </p:cBhvr>
                                      <p:to>
                                        <p:strVal val="visible"/>
                                      </p:to>
                                    </p:set>
                                  </p:childTnLst>
                                </p:cTn>
                              </p:par>
                              <p:par>
                                <p:cTn id="38" presetID="1" presetClass="entr" presetSubtype="0" fill="hold" grpId="0" nodeType="withEffect">
                                  <p:stCondLst>
                                    <p:cond delay="200"/>
                                  </p:stCondLst>
                                  <p:childTnLst>
                                    <p:set>
                                      <p:cBhvr>
                                        <p:cTn id="39" dur="1" fill="hold">
                                          <p:stCondLst>
                                            <p:cond delay="0"/>
                                          </p:stCondLst>
                                        </p:cTn>
                                        <p:tgtEl>
                                          <p:spTgt spid="63"/>
                                        </p:tgtEl>
                                        <p:attrNameLst>
                                          <p:attrName>style.visibility</p:attrName>
                                        </p:attrNameLst>
                                      </p:cBhvr>
                                      <p:to>
                                        <p:strVal val="visible"/>
                                      </p:to>
                                    </p:set>
                                  </p:childTnLst>
                                </p:cTn>
                              </p:par>
                              <p:par>
                                <p:cTn id="40" presetID="1" presetClass="entr" presetSubtype="0" fill="hold" nodeType="withEffect">
                                  <p:stCondLst>
                                    <p:cond delay="200"/>
                                  </p:stCondLst>
                                  <p:childTnLst>
                                    <p:set>
                                      <p:cBhvr>
                                        <p:cTn id="41" dur="1" fill="hold">
                                          <p:stCondLst>
                                            <p:cond delay="0"/>
                                          </p:stCondLst>
                                        </p:cTn>
                                        <p:tgtEl>
                                          <p:spTgt spid="81"/>
                                        </p:tgtEl>
                                        <p:attrNameLst>
                                          <p:attrName>style.visibility</p:attrName>
                                        </p:attrNameLst>
                                      </p:cBhvr>
                                      <p:to>
                                        <p:strVal val="visible"/>
                                      </p:to>
                                    </p:set>
                                  </p:childTnLst>
                                </p:cTn>
                              </p:par>
                              <p:par>
                                <p:cTn id="42" presetID="1" presetClass="entr" presetSubtype="0" fill="hold" nodeType="withEffect">
                                  <p:stCondLst>
                                    <p:cond delay="200"/>
                                  </p:stCondLst>
                                  <p:childTnLst>
                                    <p:set>
                                      <p:cBhvr>
                                        <p:cTn id="43" dur="1" fill="hold">
                                          <p:stCondLst>
                                            <p:cond delay="0"/>
                                          </p:stCondLst>
                                        </p:cTn>
                                        <p:tgtEl>
                                          <p:spTgt spid="82"/>
                                        </p:tgtEl>
                                        <p:attrNameLst>
                                          <p:attrName>style.visibility</p:attrName>
                                        </p:attrNameLst>
                                      </p:cBhvr>
                                      <p:to>
                                        <p:strVal val="visible"/>
                                      </p:to>
                                    </p:set>
                                  </p:childTnLst>
                                </p:cTn>
                              </p:par>
                              <p:par>
                                <p:cTn id="44" presetID="1" presetClass="entr" presetSubtype="0" fill="hold" nodeType="withEffect">
                                  <p:stCondLst>
                                    <p:cond delay="400"/>
                                  </p:stCondLst>
                                  <p:childTnLst>
                                    <p:set>
                                      <p:cBhvr>
                                        <p:cTn id="45" dur="1" fill="hold">
                                          <p:stCondLst>
                                            <p:cond delay="0"/>
                                          </p:stCondLst>
                                        </p:cTn>
                                        <p:tgtEl>
                                          <p:spTgt spid="74"/>
                                        </p:tgtEl>
                                        <p:attrNameLst>
                                          <p:attrName>style.visibility</p:attrName>
                                        </p:attrNameLst>
                                      </p:cBhvr>
                                      <p:to>
                                        <p:strVal val="visible"/>
                                      </p:to>
                                    </p:set>
                                  </p:childTnLst>
                                </p:cTn>
                              </p:par>
                              <p:par>
                                <p:cTn id="46" presetID="1" presetClass="entr" presetSubtype="0" fill="hold" grpId="0" nodeType="withEffect">
                                  <p:stCondLst>
                                    <p:cond delay="400"/>
                                  </p:stCondLst>
                                  <p:childTnLst>
                                    <p:set>
                                      <p:cBhvr>
                                        <p:cTn id="47" dur="1" fill="hold">
                                          <p:stCondLst>
                                            <p:cond delay="0"/>
                                          </p:stCondLst>
                                        </p:cTn>
                                        <p:tgtEl>
                                          <p:spTgt spid="71"/>
                                        </p:tgtEl>
                                        <p:attrNameLst>
                                          <p:attrName>style.visibility</p:attrName>
                                        </p:attrNameLst>
                                      </p:cBhvr>
                                      <p:to>
                                        <p:strVal val="visible"/>
                                      </p:to>
                                    </p:set>
                                  </p:childTnLst>
                                </p:cTn>
                              </p:par>
                              <p:par>
                                <p:cTn id="48" presetID="1" presetClass="entr" presetSubtype="0" fill="hold" grpId="0" nodeType="withEffect">
                                  <p:stCondLst>
                                    <p:cond delay="400"/>
                                  </p:stCondLst>
                                  <p:childTnLst>
                                    <p:set>
                                      <p:cBhvr>
                                        <p:cTn id="49" dur="1" fill="hold">
                                          <p:stCondLst>
                                            <p:cond delay="0"/>
                                          </p:stCondLst>
                                        </p:cTn>
                                        <p:tgtEl>
                                          <p:spTgt spid="70"/>
                                        </p:tgtEl>
                                        <p:attrNameLst>
                                          <p:attrName>style.visibility</p:attrName>
                                        </p:attrNameLst>
                                      </p:cBhvr>
                                      <p:to>
                                        <p:strVal val="visible"/>
                                      </p:to>
                                    </p:set>
                                  </p:childTnLst>
                                </p:cTn>
                              </p:par>
                              <p:par>
                                <p:cTn id="50" presetID="1" presetClass="entr" presetSubtype="0" fill="hold" grpId="0" nodeType="withEffect">
                                  <p:stCondLst>
                                    <p:cond delay="400"/>
                                  </p:stCondLst>
                                  <p:childTnLst>
                                    <p:set>
                                      <p:cBhvr>
                                        <p:cTn id="51" dur="1" fill="hold">
                                          <p:stCondLst>
                                            <p:cond delay="0"/>
                                          </p:stCondLst>
                                        </p:cTn>
                                        <p:tgtEl>
                                          <p:spTgt spid="72"/>
                                        </p:tgtEl>
                                        <p:attrNameLst>
                                          <p:attrName>style.visibility</p:attrName>
                                        </p:attrNameLst>
                                      </p:cBhvr>
                                      <p:to>
                                        <p:strVal val="visible"/>
                                      </p:to>
                                    </p:set>
                                  </p:childTnLst>
                                </p:cTn>
                              </p:par>
                              <p:par>
                                <p:cTn id="52" presetID="1" presetClass="entr" presetSubtype="0" fill="hold" nodeType="withEffect">
                                  <p:stCondLst>
                                    <p:cond delay="400"/>
                                  </p:stCondLst>
                                  <p:childTnLst>
                                    <p:set>
                                      <p:cBhvr>
                                        <p:cTn id="53" dur="1" fill="hold">
                                          <p:stCondLst>
                                            <p:cond delay="0"/>
                                          </p:stCondLst>
                                        </p:cTn>
                                        <p:tgtEl>
                                          <p:spTgt spid="76"/>
                                        </p:tgtEl>
                                        <p:attrNameLst>
                                          <p:attrName>style.visibility</p:attrName>
                                        </p:attrNameLst>
                                      </p:cBhvr>
                                      <p:to>
                                        <p:strVal val="visible"/>
                                      </p:to>
                                    </p:set>
                                  </p:childTnLst>
                                </p:cTn>
                              </p:par>
                              <p:par>
                                <p:cTn id="54" presetID="1" presetClass="entr" presetSubtype="0" fill="hold" nodeType="withEffect">
                                  <p:stCondLst>
                                    <p:cond delay="400"/>
                                  </p:stCondLst>
                                  <p:childTnLst>
                                    <p:set>
                                      <p:cBhvr>
                                        <p:cTn id="55" dur="1" fill="hold">
                                          <p:stCondLst>
                                            <p:cond delay="0"/>
                                          </p:stCondLst>
                                        </p:cTn>
                                        <p:tgtEl>
                                          <p:spTgt spid="75"/>
                                        </p:tgtEl>
                                        <p:attrNameLst>
                                          <p:attrName>style.visibility</p:attrName>
                                        </p:attrNameLst>
                                      </p:cBhvr>
                                      <p:to>
                                        <p:strVal val="visible"/>
                                      </p:to>
                                    </p:set>
                                  </p:childTnLst>
                                </p:cTn>
                              </p:par>
                              <p:par>
                                <p:cTn id="56" presetID="1" presetClass="entr" presetSubtype="0" fill="hold" nodeType="withEffect">
                                  <p:stCondLst>
                                    <p:cond delay="600"/>
                                  </p:stCondLst>
                                  <p:childTnLst>
                                    <p:set>
                                      <p:cBhvr>
                                        <p:cTn id="57" dur="1" fill="hold">
                                          <p:stCondLst>
                                            <p:cond delay="0"/>
                                          </p:stCondLst>
                                        </p:cTn>
                                        <p:tgtEl>
                                          <p:spTgt spid="78"/>
                                        </p:tgtEl>
                                        <p:attrNameLst>
                                          <p:attrName>style.visibility</p:attrName>
                                        </p:attrNameLst>
                                      </p:cBhvr>
                                      <p:to>
                                        <p:strVal val="visible"/>
                                      </p:to>
                                    </p:set>
                                  </p:childTnLst>
                                </p:cTn>
                              </p:par>
                              <p:par>
                                <p:cTn id="58" presetID="1" presetClass="entr" presetSubtype="0" fill="hold" grpId="0" nodeType="withEffect">
                                  <p:stCondLst>
                                    <p:cond delay="600"/>
                                  </p:stCondLst>
                                  <p:childTnLst>
                                    <p:set>
                                      <p:cBhvr>
                                        <p:cTn id="59" dur="1" fill="hold">
                                          <p:stCondLst>
                                            <p:cond delay="0"/>
                                          </p:stCondLst>
                                        </p:cTn>
                                        <p:tgtEl>
                                          <p:spTgt spid="66"/>
                                        </p:tgtEl>
                                        <p:attrNameLst>
                                          <p:attrName>style.visibility</p:attrName>
                                        </p:attrNameLst>
                                      </p:cBhvr>
                                      <p:to>
                                        <p:strVal val="visible"/>
                                      </p:to>
                                    </p:set>
                                  </p:childTnLst>
                                </p:cTn>
                              </p:par>
                              <p:par>
                                <p:cTn id="60" presetID="1" presetClass="entr" presetSubtype="0" fill="hold" grpId="0" nodeType="withEffect">
                                  <p:stCondLst>
                                    <p:cond delay="600"/>
                                  </p:stCondLst>
                                  <p:childTnLst>
                                    <p:set>
                                      <p:cBhvr>
                                        <p:cTn id="61" dur="1" fill="hold">
                                          <p:stCondLst>
                                            <p:cond delay="0"/>
                                          </p:stCondLst>
                                        </p:cTn>
                                        <p:tgtEl>
                                          <p:spTgt spid="64"/>
                                        </p:tgtEl>
                                        <p:attrNameLst>
                                          <p:attrName>style.visibility</p:attrName>
                                        </p:attrNameLst>
                                      </p:cBhvr>
                                      <p:to>
                                        <p:strVal val="visible"/>
                                      </p:to>
                                    </p:set>
                                  </p:childTnLst>
                                </p:cTn>
                              </p:par>
                              <p:par>
                                <p:cTn id="62" presetID="1" presetClass="entr" presetSubtype="0" fill="hold" grpId="0" nodeType="withEffect">
                                  <p:stCondLst>
                                    <p:cond delay="600"/>
                                  </p:stCondLst>
                                  <p:childTnLst>
                                    <p:set>
                                      <p:cBhvr>
                                        <p:cTn id="63" dur="1" fill="hold">
                                          <p:stCondLst>
                                            <p:cond delay="0"/>
                                          </p:stCondLst>
                                        </p:cTn>
                                        <p:tgtEl>
                                          <p:spTgt spid="65"/>
                                        </p:tgtEl>
                                        <p:attrNameLst>
                                          <p:attrName>style.visibility</p:attrName>
                                        </p:attrNameLst>
                                      </p:cBhvr>
                                      <p:to>
                                        <p:strVal val="visible"/>
                                      </p:to>
                                    </p:set>
                                  </p:childTnLst>
                                </p:cTn>
                              </p:par>
                              <p:par>
                                <p:cTn id="64" presetID="1" presetClass="entr" presetSubtype="0" fill="hold" nodeType="withEffect">
                                  <p:stCondLst>
                                    <p:cond delay="600"/>
                                  </p:stCondLst>
                                  <p:childTnLst>
                                    <p:set>
                                      <p:cBhvr>
                                        <p:cTn id="65" dur="1" fill="hold">
                                          <p:stCondLst>
                                            <p:cond delay="0"/>
                                          </p:stCondLst>
                                        </p:cTn>
                                        <p:tgtEl>
                                          <p:spTgt spid="77"/>
                                        </p:tgtEl>
                                        <p:attrNameLst>
                                          <p:attrName>style.visibility</p:attrName>
                                        </p:attrNameLst>
                                      </p:cBhvr>
                                      <p:to>
                                        <p:strVal val="visible"/>
                                      </p:to>
                                    </p:set>
                                  </p:childTnLst>
                                </p:cTn>
                              </p:par>
                              <p:par>
                                <p:cTn id="66" presetID="1" presetClass="entr" presetSubtype="0" fill="hold" nodeType="withEffect">
                                  <p:stCondLst>
                                    <p:cond delay="600"/>
                                  </p:stCondLst>
                                  <p:childTnLst>
                                    <p:set>
                                      <p:cBhvr>
                                        <p:cTn id="67" dur="1" fill="hold">
                                          <p:stCondLst>
                                            <p:cond delay="0"/>
                                          </p:stCondLst>
                                        </p:cTn>
                                        <p:tgtEl>
                                          <p:spTgt spid="79"/>
                                        </p:tgtEl>
                                        <p:attrNameLst>
                                          <p:attrName>style.visibility</p:attrName>
                                        </p:attrNameLst>
                                      </p:cBhvr>
                                      <p:to>
                                        <p:strVal val="visible"/>
                                      </p:to>
                                    </p:set>
                                  </p:childTnLst>
                                </p:cTn>
                              </p:par>
                              <p:par>
                                <p:cTn id="68" presetID="1" presetClass="entr" presetSubtype="0" fill="hold" nodeType="withEffect">
                                  <p:stCondLst>
                                    <p:cond delay="800"/>
                                  </p:stCondLst>
                                  <p:childTnLst>
                                    <p:set>
                                      <p:cBhvr>
                                        <p:cTn id="69" dur="1" fill="hold">
                                          <p:stCondLst>
                                            <p:cond delay="0"/>
                                          </p:stCondLst>
                                        </p:cTn>
                                        <p:tgtEl>
                                          <p:spTgt spid="67"/>
                                        </p:tgtEl>
                                        <p:attrNameLst>
                                          <p:attrName>style.visibility</p:attrName>
                                        </p:attrNameLst>
                                      </p:cBhvr>
                                      <p:to>
                                        <p:strVal val="visible"/>
                                      </p:to>
                                    </p:set>
                                  </p:childTnLst>
                                </p:cTn>
                              </p:par>
                              <p:par>
                                <p:cTn id="70" presetID="1" presetClass="entr" presetSubtype="0" fill="hold" nodeType="withEffect">
                                  <p:stCondLst>
                                    <p:cond delay="800"/>
                                  </p:stCondLst>
                                  <p:childTnLst>
                                    <p:set>
                                      <p:cBhvr>
                                        <p:cTn id="71" dur="1" fill="hold">
                                          <p:stCondLst>
                                            <p:cond delay="0"/>
                                          </p:stCondLst>
                                        </p:cTn>
                                        <p:tgtEl>
                                          <p:spTgt spid="69"/>
                                        </p:tgtEl>
                                        <p:attrNameLst>
                                          <p:attrName>style.visibility</p:attrName>
                                        </p:attrNameLst>
                                      </p:cBhvr>
                                      <p:to>
                                        <p:strVal val="visible"/>
                                      </p:to>
                                    </p:set>
                                  </p:childTnLst>
                                </p:cTn>
                              </p:par>
                              <p:par>
                                <p:cTn id="72" presetID="1" presetClass="entr" presetSubtype="0" fill="hold" nodeType="withEffect">
                                  <p:stCondLst>
                                    <p:cond delay="800"/>
                                  </p:stCondLst>
                                  <p:childTnLst>
                                    <p:set>
                                      <p:cBhvr>
                                        <p:cTn id="73" dur="1" fill="hold">
                                          <p:stCondLst>
                                            <p:cond delay="0"/>
                                          </p:stCondLst>
                                        </p:cTn>
                                        <p:tgtEl>
                                          <p:spTgt spid="68"/>
                                        </p:tgtEl>
                                        <p:attrNameLst>
                                          <p:attrName>style.visibility</p:attrName>
                                        </p:attrNameLst>
                                      </p:cBhvr>
                                      <p:to>
                                        <p:strVal val="visible"/>
                                      </p:to>
                                    </p:set>
                                  </p:childTnLst>
                                </p:cTn>
                              </p:par>
                              <p:par>
                                <p:cTn id="74" presetID="1" presetClass="entr" presetSubtype="0" fill="hold" nodeType="withEffect">
                                  <p:stCondLst>
                                    <p:cond delay="800"/>
                                  </p:stCondLst>
                                  <p:childTnLst>
                                    <p:set>
                                      <p:cBhvr>
                                        <p:cTn id="75" dur="1" fill="hold">
                                          <p:stCondLst>
                                            <p:cond delay="0"/>
                                          </p:stCondLst>
                                        </p:cTn>
                                        <p:tgtEl>
                                          <p:spTgt spid="83"/>
                                        </p:tgtEl>
                                        <p:attrNameLst>
                                          <p:attrName>style.visibility</p:attrName>
                                        </p:attrNameLst>
                                      </p:cBhvr>
                                      <p:to>
                                        <p:strVal val="visible"/>
                                      </p:to>
                                    </p:set>
                                  </p:childTnLst>
                                </p:cTn>
                              </p:par>
                              <p:par>
                                <p:cTn id="76" presetID="5" presetClass="entr" presetSubtype="10" fill="hold" nodeType="withEffect">
                                  <p:stCondLst>
                                    <p:cond delay="1000"/>
                                  </p:stCondLst>
                                  <p:childTnLst>
                                    <p:set>
                                      <p:cBhvr>
                                        <p:cTn id="77" dur="1" fill="hold">
                                          <p:stCondLst>
                                            <p:cond delay="0"/>
                                          </p:stCondLst>
                                        </p:cTn>
                                        <p:tgtEl>
                                          <p:spTgt spid="73"/>
                                        </p:tgtEl>
                                        <p:attrNameLst>
                                          <p:attrName>style.visibility</p:attrName>
                                        </p:attrNameLst>
                                      </p:cBhvr>
                                      <p:to>
                                        <p:strVal val="visible"/>
                                      </p:to>
                                    </p:set>
                                    <p:animEffect transition="in" filter="checkerboard(across)">
                                      <p:cBhvr>
                                        <p:cTn id="78" dur="500"/>
                                        <p:tgtEl>
                                          <p:spTgt spid="73"/>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60" grpId="0"/>
      <p:bldP spid="61" grpId="0"/>
      <p:bldP spid="62" grpId="0"/>
      <p:bldP spid="63" grpId="0"/>
      <p:bldP spid="64" grpId="0"/>
      <p:bldP spid="65" grpId="0"/>
      <p:bldP spid="66" grpId="0"/>
      <p:bldP spid="70" grpId="0"/>
      <p:bldP spid="71" grpId="0"/>
      <p:bldP spid="72" grpId="0"/>
      <p:bldP spid="88" grpId="0"/>
      <p:bldP spid="89" grpId="0"/>
      <p:bldP spid="47" grpId="0"/>
      <p:bldP spid="90" grpId="0"/>
      <p:bldP spid="91" grpId="0"/>
      <p:bldP spid="92" grpId="0"/>
      <p:bldP spid="9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838"/>
            <a:ext cx="8229600" cy="1143000"/>
          </a:xfrm>
        </p:spPr>
        <p:txBody>
          <a:bodyPr/>
          <a:lstStyle/>
          <a:p>
            <a:r>
              <a:rPr lang="zh-CN" altLang="en-US" dirty="0" smtClean="0"/>
              <a:t>工控系统安全：核心问题</a:t>
            </a:r>
            <a:endParaRPr lang="zh-CN" altLang="en-US" dirty="0"/>
          </a:p>
        </p:txBody>
      </p:sp>
      <p:sp>
        <p:nvSpPr>
          <p:cNvPr id="3" name="内容占位符 2"/>
          <p:cNvSpPr>
            <a:spLocks noGrp="1"/>
          </p:cNvSpPr>
          <p:nvPr>
            <p:ph idx="1"/>
          </p:nvPr>
        </p:nvSpPr>
        <p:spPr>
          <a:xfrm>
            <a:off x="467658" y="1412832"/>
            <a:ext cx="8229600" cy="1728144"/>
          </a:xfrm>
        </p:spPr>
        <p:txBody>
          <a:bodyPr/>
          <a:lstStyle/>
          <a:p>
            <a:r>
              <a:rPr lang="zh-CN" altLang="en-US" sz="2400" dirty="0"/>
              <a:t>问题一</a:t>
            </a:r>
            <a:r>
              <a:rPr lang="zh-CN" altLang="en-US" sz="2400" dirty="0" smtClean="0"/>
              <a:t>：</a:t>
            </a:r>
            <a:r>
              <a:rPr lang="zh-CN" altLang="en-US" sz="2400" b="1" dirty="0" smtClean="0">
                <a:solidFill>
                  <a:srgbClr val="FF0000"/>
                </a:solidFill>
              </a:rPr>
              <a:t>信物融合网络</a:t>
            </a:r>
            <a:r>
              <a:rPr lang="zh-CN" altLang="en-US" sz="2400" dirty="0" smtClean="0"/>
              <a:t>下的网络攻击</a:t>
            </a:r>
            <a:r>
              <a:rPr lang="zh-CN" altLang="en-US" sz="2400" b="1" dirty="0" smtClean="0">
                <a:solidFill>
                  <a:srgbClr val="FF0000"/>
                </a:solidFill>
              </a:rPr>
              <a:t>可防御</a:t>
            </a:r>
            <a:r>
              <a:rPr lang="zh-CN" altLang="en-US" sz="2400" dirty="0" smtClean="0"/>
              <a:t>问题</a:t>
            </a:r>
            <a:endParaRPr lang="en-US" altLang="zh-CN" sz="2000" dirty="0" smtClean="0"/>
          </a:p>
          <a:p>
            <a:pPr lvl="1"/>
            <a:r>
              <a:rPr lang="zh-CN" altLang="en-US" sz="2000" dirty="0"/>
              <a:t>信物</a:t>
            </a:r>
            <a:r>
              <a:rPr lang="zh-CN" altLang="en-US" sz="2000" dirty="0" smtClean="0"/>
              <a:t>融合网络可看做是一种大规模二元复合网络</a:t>
            </a:r>
            <a:endParaRPr lang="en-US" altLang="zh-CN" sz="2000" dirty="0" smtClean="0"/>
          </a:p>
          <a:p>
            <a:pPr lvl="2"/>
            <a:r>
              <a:rPr lang="zh-CN" altLang="en-US" sz="1600" dirty="0"/>
              <a:t>以</a:t>
            </a:r>
            <a:r>
              <a:rPr lang="zh-CN" altLang="en-US" sz="1600" dirty="0" smtClean="0"/>
              <a:t>电网为例，一次网络与二次网络间相互作用影响</a:t>
            </a:r>
            <a:endParaRPr lang="en-US" altLang="zh-CN" sz="2000" dirty="0" smtClean="0"/>
          </a:p>
          <a:p>
            <a:pPr lvl="1"/>
            <a:r>
              <a:rPr lang="zh-CN" altLang="en-US" sz="2000" b="1" dirty="0" smtClean="0">
                <a:solidFill>
                  <a:srgbClr val="FF0000"/>
                </a:solidFill>
              </a:rPr>
              <a:t>子问题</a:t>
            </a:r>
            <a:r>
              <a:rPr lang="en-US" altLang="zh-CN" sz="2000" b="1" dirty="0" smtClean="0">
                <a:solidFill>
                  <a:srgbClr val="FF0000"/>
                </a:solidFill>
              </a:rPr>
              <a:t>1</a:t>
            </a:r>
            <a:r>
              <a:rPr lang="zh-CN" altLang="en-US" sz="2000" dirty="0" smtClean="0"/>
              <a:t>：</a:t>
            </a:r>
            <a:r>
              <a:rPr lang="zh-CN" altLang="en-US" sz="2000" dirty="0"/>
              <a:t>如何防御来自信息网对物理网的渗透攻击？</a:t>
            </a:r>
            <a:endParaRPr lang="en-US" altLang="zh-CN" sz="2000" dirty="0"/>
          </a:p>
          <a:p>
            <a:pPr lvl="2"/>
            <a:r>
              <a:rPr lang="zh-CN" altLang="en-US" sz="1600" dirty="0"/>
              <a:t>需要回答：</a:t>
            </a:r>
            <a:r>
              <a:rPr lang="zh-CN" altLang="en-US" sz="1600" dirty="0">
                <a:solidFill>
                  <a:srgbClr val="FF0000"/>
                </a:solidFill>
              </a:rPr>
              <a:t>“</a:t>
            </a:r>
            <a:r>
              <a:rPr lang="zh-CN" altLang="en-US" sz="1600" b="1" dirty="0">
                <a:solidFill>
                  <a:srgbClr val="FF0000"/>
                </a:solidFill>
              </a:rPr>
              <a:t>门</a:t>
            </a:r>
            <a:r>
              <a:rPr lang="zh-CN" altLang="en-US" sz="1600" dirty="0">
                <a:solidFill>
                  <a:srgbClr val="FF0000"/>
                </a:solidFill>
              </a:rPr>
              <a:t>”</a:t>
            </a:r>
            <a:r>
              <a:rPr lang="zh-CN" altLang="en-US" sz="1600" dirty="0"/>
              <a:t>开在哪？</a:t>
            </a:r>
            <a:r>
              <a:rPr lang="zh-CN" altLang="en-US" sz="1600" b="1" dirty="0">
                <a:solidFill>
                  <a:srgbClr val="FF0000"/>
                </a:solidFill>
              </a:rPr>
              <a:t>能否</a:t>
            </a:r>
            <a:r>
              <a:rPr lang="zh-CN" altLang="en-US" sz="1600" dirty="0"/>
              <a:t>准入？准入</a:t>
            </a:r>
            <a:r>
              <a:rPr lang="zh-CN" altLang="en-US" sz="1600" b="1" dirty="0" smtClean="0">
                <a:solidFill>
                  <a:srgbClr val="FF0000"/>
                </a:solidFill>
              </a:rPr>
              <a:t>方式是什么</a:t>
            </a:r>
            <a:r>
              <a:rPr lang="zh-CN" altLang="en-US" sz="1600" dirty="0" smtClean="0"/>
              <a:t>？</a:t>
            </a:r>
            <a:endParaRPr lang="en-US" altLang="zh-CN" sz="2000" dirty="0" smtClean="0"/>
          </a:p>
          <a:p>
            <a:pPr lvl="1"/>
            <a:r>
              <a:rPr lang="zh-CN" altLang="en-US" sz="2000" b="1" dirty="0">
                <a:solidFill>
                  <a:srgbClr val="FF0000"/>
                </a:solidFill>
              </a:rPr>
              <a:t>子问题</a:t>
            </a:r>
            <a:r>
              <a:rPr lang="en-US" altLang="zh-CN" sz="2000" b="1" dirty="0">
                <a:solidFill>
                  <a:srgbClr val="FF0000"/>
                </a:solidFill>
              </a:rPr>
              <a:t>2</a:t>
            </a:r>
            <a:r>
              <a:rPr lang="zh-CN" altLang="en-US" sz="2000" dirty="0" smtClean="0"/>
              <a:t>：如何防止恶意物理节点影响信息网络？</a:t>
            </a:r>
            <a:endParaRPr lang="en-US" altLang="zh-CN" sz="2000" dirty="0" smtClean="0"/>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39</a:t>
            </a:fld>
            <a:endParaRPr lang="en-US" altLang="zh-CN"/>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60129" y="3954191"/>
            <a:ext cx="3312276" cy="17389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1043707" y="3964992"/>
            <a:ext cx="2031325" cy="369332"/>
          </a:xfrm>
          <a:prstGeom prst="rect">
            <a:avLst/>
          </a:prstGeom>
          <a:noFill/>
        </p:spPr>
        <p:txBody>
          <a:bodyPr wrap="none" rtlCol="0">
            <a:spAutoFit/>
          </a:bodyPr>
          <a:lstStyle/>
          <a:p>
            <a:r>
              <a:rPr lang="zh-CN" altLang="en-US" dirty="0">
                <a:latin typeface="黑体" pitchFamily="49" charset="-122"/>
                <a:ea typeface="黑体" pitchFamily="49" charset="-122"/>
              </a:rPr>
              <a:t>二</a:t>
            </a:r>
            <a:r>
              <a:rPr lang="zh-CN" altLang="en-US" dirty="0" smtClean="0">
                <a:latin typeface="黑体" pitchFamily="49" charset="-122"/>
                <a:ea typeface="黑体" pitchFamily="49" charset="-122"/>
              </a:rPr>
              <a:t>次网络：信息网</a:t>
            </a:r>
            <a:endParaRPr lang="zh-CN" altLang="en-US" dirty="0">
              <a:latin typeface="黑体" pitchFamily="49" charset="-122"/>
              <a:ea typeface="黑体" pitchFamily="49" charset="-122"/>
            </a:endParaRPr>
          </a:p>
        </p:txBody>
      </p:sp>
      <p:sp>
        <p:nvSpPr>
          <p:cNvPr id="7" name="TextBox 6"/>
          <p:cNvSpPr txBox="1"/>
          <p:nvPr/>
        </p:nvSpPr>
        <p:spPr>
          <a:xfrm>
            <a:off x="1043706" y="5095503"/>
            <a:ext cx="2031325" cy="369332"/>
          </a:xfrm>
          <a:prstGeom prst="rect">
            <a:avLst/>
          </a:prstGeom>
          <a:noFill/>
        </p:spPr>
        <p:txBody>
          <a:bodyPr wrap="none" rtlCol="0">
            <a:spAutoFit/>
          </a:bodyPr>
          <a:lstStyle/>
          <a:p>
            <a:r>
              <a:rPr lang="zh-CN" altLang="en-US" dirty="0" smtClean="0">
                <a:latin typeface="黑体" pitchFamily="49" charset="-122"/>
                <a:ea typeface="黑体" pitchFamily="49" charset="-122"/>
              </a:rPr>
              <a:t>一次网络：物理网</a:t>
            </a:r>
            <a:endParaRPr lang="zh-CN" altLang="en-US" dirty="0">
              <a:latin typeface="黑体" pitchFamily="49" charset="-122"/>
              <a:ea typeface="黑体" pitchFamily="49" charset="-122"/>
            </a:endParaRPr>
          </a:p>
        </p:txBody>
      </p:sp>
      <p:sp>
        <p:nvSpPr>
          <p:cNvPr id="11" name="弧形 10"/>
          <p:cNvSpPr/>
          <p:nvPr/>
        </p:nvSpPr>
        <p:spPr>
          <a:xfrm rot="10800000">
            <a:off x="3075033" y="4231416"/>
            <a:ext cx="3456288" cy="690205"/>
          </a:xfrm>
          <a:prstGeom prst="arc">
            <a:avLst>
              <a:gd name="adj1" fmla="val 10854264"/>
              <a:gd name="adj2" fmla="val 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Box 11"/>
          <p:cNvSpPr txBox="1"/>
          <p:nvPr/>
        </p:nvSpPr>
        <p:spPr>
          <a:xfrm>
            <a:off x="4011111" y="5630432"/>
            <a:ext cx="1107996" cy="369332"/>
          </a:xfrm>
          <a:prstGeom prst="rect">
            <a:avLst/>
          </a:prstGeom>
          <a:noFill/>
        </p:spPr>
        <p:txBody>
          <a:bodyPr wrap="none" rtlCol="0">
            <a:spAutoFit/>
          </a:bodyPr>
          <a:lstStyle/>
          <a:p>
            <a:r>
              <a:rPr lang="zh-CN" altLang="en-US" dirty="0" smtClean="0">
                <a:latin typeface="黑体" pitchFamily="49" charset="-122"/>
                <a:ea typeface="黑体" pitchFamily="49" charset="-122"/>
              </a:rPr>
              <a:t>智能电网</a:t>
            </a:r>
            <a:endParaRPr lang="zh-CN" altLang="en-US" dirty="0">
              <a:latin typeface="黑体" pitchFamily="49" charset="-122"/>
              <a:ea typeface="黑体" pitchFamily="49" charset="-122"/>
            </a:endParaRPr>
          </a:p>
        </p:txBody>
      </p:sp>
      <p:sp>
        <p:nvSpPr>
          <p:cNvPr id="13" name="下箭头 12"/>
          <p:cNvSpPr/>
          <p:nvPr/>
        </p:nvSpPr>
        <p:spPr>
          <a:xfrm>
            <a:off x="2292492" y="4434905"/>
            <a:ext cx="216018" cy="6399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flipV="1">
            <a:off x="1778925" y="4406330"/>
            <a:ext cx="216018" cy="6399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形标注 14"/>
          <p:cNvSpPr/>
          <p:nvPr/>
        </p:nvSpPr>
        <p:spPr>
          <a:xfrm>
            <a:off x="6228138" y="3645018"/>
            <a:ext cx="2592216" cy="789887"/>
          </a:xfrm>
          <a:prstGeom prst="wedgeEllipseCallout">
            <a:avLst>
              <a:gd name="adj1" fmla="val -34061"/>
              <a:gd name="adj2" fmla="val 6973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b="1" dirty="0" smtClean="0">
                <a:latin typeface="黑体" pitchFamily="49" charset="-122"/>
                <a:ea typeface="黑体" pitchFamily="49" charset="-122"/>
              </a:rPr>
              <a:t>大规模</a:t>
            </a:r>
            <a:r>
              <a:rPr lang="en-US" altLang="zh-CN" sz="1600" b="1" dirty="0" smtClean="0">
                <a:latin typeface="黑体" pitchFamily="49" charset="-122"/>
                <a:ea typeface="黑体" pitchFamily="49" charset="-122"/>
              </a:rPr>
              <a:t>CPS</a:t>
            </a:r>
            <a:r>
              <a:rPr lang="zh-CN" altLang="en-US" sz="1600" b="1" dirty="0" smtClean="0">
                <a:latin typeface="黑体" pitchFamily="49" charset="-122"/>
                <a:ea typeface="黑体" pitchFamily="49" charset="-122"/>
              </a:rPr>
              <a:t>系统</a:t>
            </a:r>
            <a:endParaRPr lang="en-US" altLang="zh-CN" sz="1600" b="1" dirty="0" smtClean="0">
              <a:latin typeface="黑体" pitchFamily="49" charset="-122"/>
              <a:ea typeface="黑体" pitchFamily="49" charset="-122"/>
            </a:endParaRPr>
          </a:p>
          <a:p>
            <a:pPr algn="ctr"/>
            <a:r>
              <a:rPr lang="zh-CN" altLang="en-US" sz="1200" dirty="0" smtClean="0">
                <a:latin typeface="黑体" pitchFamily="49" charset="-122"/>
                <a:ea typeface="黑体" pitchFamily="49" charset="-122"/>
              </a:rPr>
              <a:t>（</a:t>
            </a:r>
            <a:r>
              <a:rPr lang="en-US" altLang="zh-CN" sz="1200" dirty="0" smtClean="0">
                <a:latin typeface="黑体" pitchFamily="49" charset="-122"/>
                <a:ea typeface="黑体" pitchFamily="49" charset="-122"/>
              </a:rPr>
              <a:t>1</a:t>
            </a:r>
            <a:r>
              <a:rPr lang="zh-CN" altLang="en-US" sz="1200" dirty="0" smtClean="0">
                <a:latin typeface="黑体" pitchFamily="49" charset="-122"/>
                <a:ea typeface="黑体" pitchFamily="49" charset="-122"/>
              </a:rPr>
              <a:t>）如何定义安全边界？</a:t>
            </a:r>
            <a:endParaRPr lang="en-US" altLang="zh-CN" sz="1200" dirty="0" smtClean="0">
              <a:latin typeface="黑体" pitchFamily="49" charset="-122"/>
              <a:ea typeface="黑体" pitchFamily="49" charset="-122"/>
            </a:endParaRPr>
          </a:p>
          <a:p>
            <a:pPr algn="ctr"/>
            <a:r>
              <a:rPr lang="en-US" altLang="zh-CN" sz="1200" dirty="0" smtClean="0">
                <a:latin typeface="黑体" pitchFamily="49" charset="-122"/>
                <a:ea typeface="黑体" pitchFamily="49" charset="-122"/>
              </a:rPr>
              <a:t> (</a:t>
            </a:r>
            <a:r>
              <a:rPr lang="en-US" altLang="zh-CN" sz="1200" dirty="0">
                <a:latin typeface="黑体" pitchFamily="49" charset="-122"/>
                <a:ea typeface="黑体" pitchFamily="49" charset="-122"/>
              </a:rPr>
              <a:t>2)</a:t>
            </a:r>
            <a:r>
              <a:rPr lang="zh-CN" altLang="en-US" sz="1200" dirty="0">
                <a:latin typeface="黑体" pitchFamily="49" charset="-122"/>
                <a:ea typeface="黑体" pitchFamily="49" charset="-122"/>
              </a:rPr>
              <a:t>如何控制身份权限？</a:t>
            </a:r>
            <a:endParaRPr lang="en-US" altLang="zh-CN" sz="1200" dirty="0">
              <a:latin typeface="黑体" pitchFamily="49" charset="-122"/>
              <a:ea typeface="黑体" pitchFamily="49" charset="-122"/>
            </a:endParaRPr>
          </a:p>
        </p:txBody>
      </p:sp>
      <p:sp>
        <p:nvSpPr>
          <p:cNvPr id="16" name="TextBox 15"/>
          <p:cNvSpPr txBox="1"/>
          <p:nvPr/>
        </p:nvSpPr>
        <p:spPr>
          <a:xfrm>
            <a:off x="2444129" y="4533343"/>
            <a:ext cx="543739" cy="523220"/>
          </a:xfrm>
          <a:prstGeom prst="rect">
            <a:avLst/>
          </a:prstGeom>
          <a:noFill/>
        </p:spPr>
        <p:txBody>
          <a:bodyPr wrap="none" rtlCol="0">
            <a:spAutoFit/>
          </a:bodyPr>
          <a:lstStyle/>
          <a:p>
            <a:r>
              <a:rPr lang="zh-CN" altLang="en-US" sz="1400" dirty="0" smtClean="0">
                <a:latin typeface="黑体" pitchFamily="49" charset="-122"/>
                <a:ea typeface="黑体" pitchFamily="49" charset="-122"/>
              </a:rPr>
              <a:t>控制</a:t>
            </a:r>
            <a:endParaRPr lang="en-US" altLang="zh-CN" sz="1400" dirty="0" smtClean="0">
              <a:latin typeface="黑体" pitchFamily="49" charset="-122"/>
              <a:ea typeface="黑体" pitchFamily="49" charset="-122"/>
            </a:endParaRPr>
          </a:p>
          <a:p>
            <a:r>
              <a:rPr lang="zh-CN" altLang="en-US" sz="1400" dirty="0">
                <a:latin typeface="黑体" pitchFamily="49" charset="-122"/>
                <a:ea typeface="黑体" pitchFamily="49" charset="-122"/>
              </a:rPr>
              <a:t>命令</a:t>
            </a:r>
          </a:p>
        </p:txBody>
      </p:sp>
      <p:sp>
        <p:nvSpPr>
          <p:cNvPr id="17" name="TextBox 16"/>
          <p:cNvSpPr txBox="1"/>
          <p:nvPr/>
        </p:nvSpPr>
        <p:spPr>
          <a:xfrm>
            <a:off x="1331730" y="4509090"/>
            <a:ext cx="543739" cy="523220"/>
          </a:xfrm>
          <a:prstGeom prst="rect">
            <a:avLst/>
          </a:prstGeom>
          <a:noFill/>
        </p:spPr>
        <p:txBody>
          <a:bodyPr wrap="none" rtlCol="0">
            <a:spAutoFit/>
          </a:bodyPr>
          <a:lstStyle/>
          <a:p>
            <a:r>
              <a:rPr lang="zh-CN" altLang="en-US" sz="1400" dirty="0" smtClean="0">
                <a:latin typeface="黑体" pitchFamily="49" charset="-122"/>
                <a:ea typeface="黑体" pitchFamily="49" charset="-122"/>
              </a:rPr>
              <a:t>状态</a:t>
            </a:r>
            <a:endParaRPr lang="en-US" altLang="zh-CN" sz="1400" dirty="0" smtClean="0">
              <a:latin typeface="黑体" pitchFamily="49" charset="-122"/>
              <a:ea typeface="黑体" pitchFamily="49" charset="-122"/>
            </a:endParaRPr>
          </a:p>
          <a:p>
            <a:r>
              <a:rPr lang="zh-CN" altLang="en-US" sz="1400" dirty="0" smtClean="0">
                <a:latin typeface="黑体" pitchFamily="49" charset="-122"/>
                <a:ea typeface="黑体" pitchFamily="49" charset="-122"/>
              </a:rPr>
              <a:t>信息</a:t>
            </a:r>
            <a:endParaRPr lang="zh-CN" altLang="en-US" sz="1400" dirty="0">
              <a:latin typeface="黑体" pitchFamily="49" charset="-122"/>
              <a:ea typeface="黑体" pitchFamily="49" charset="-122"/>
            </a:endParaRPr>
          </a:p>
        </p:txBody>
      </p:sp>
    </p:spTree>
    <p:extLst>
      <p:ext uri="{BB962C8B-B14F-4D97-AF65-F5344CB8AC3E}">
        <p14:creationId xmlns:p14="http://schemas.microsoft.com/office/powerpoint/2010/main" xmlns="" val="17594234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2"/>
          <p:cNvSpPr txBox="1">
            <a:spLocks noGrp="1"/>
          </p:cNvSpPr>
          <p:nvPr/>
        </p:nvSpPr>
        <p:spPr bwMode="auto">
          <a:xfrm>
            <a:off x="7110414" y="1059656"/>
            <a:ext cx="817960" cy="263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r" eaLnBrk="1" hangingPunct="1">
              <a:spcBef>
                <a:spcPct val="0"/>
              </a:spcBef>
              <a:buFontTx/>
              <a:buNone/>
            </a:pPr>
            <a:fld id="{9D226B46-3C81-4325-AFAE-2A05303DB471}" type="slidenum">
              <a:rPr lang="en-US" altLang="zh-CN" sz="1875">
                <a:solidFill>
                  <a:srgbClr val="FFFFFF"/>
                </a:solidFill>
                <a:ea typeface="宋体" panose="02010600030101010101" pitchFamily="2" charset="-122"/>
                <a:cs typeface="Arial" panose="020B0604020202020204" pitchFamily="34" charset="0"/>
              </a:rPr>
              <a:pPr algn="r" eaLnBrk="1" hangingPunct="1">
                <a:spcBef>
                  <a:spcPct val="0"/>
                </a:spcBef>
                <a:buFontTx/>
                <a:buNone/>
              </a:pPr>
              <a:t>4</a:t>
            </a:fld>
            <a:endParaRPr lang="en-US" altLang="zh-CN" sz="1875">
              <a:solidFill>
                <a:srgbClr val="FFFFFF"/>
              </a:solidFill>
              <a:ea typeface="宋体" panose="02010600030101010101" pitchFamily="2" charset="-122"/>
              <a:cs typeface="Arial" panose="020B0604020202020204" pitchFamily="34" charset="0"/>
            </a:endParaRPr>
          </a:p>
        </p:txBody>
      </p:sp>
      <p:sp>
        <p:nvSpPr>
          <p:cNvPr id="5" name="内容占位符 1"/>
          <p:cNvSpPr txBox="1">
            <a:spLocks/>
          </p:cNvSpPr>
          <p:nvPr/>
        </p:nvSpPr>
        <p:spPr bwMode="auto">
          <a:xfrm>
            <a:off x="167428" y="1036570"/>
            <a:ext cx="7176800" cy="37266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65125" indent="-25558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buFontTx/>
              <a:buBlip>
                <a:blip r:embed="rId2"/>
              </a:buBlip>
            </a:pPr>
            <a:r>
              <a:rPr lang="en-US" altLang="zh-CN" sz="2100" dirty="0" smtClean="0">
                <a:solidFill>
                  <a:srgbClr val="FF0000"/>
                </a:solidFill>
              </a:rPr>
              <a:t>1</a:t>
            </a:r>
            <a:r>
              <a:rPr lang="zh-CN" altLang="en-US" sz="2100" dirty="0" smtClean="0">
                <a:solidFill>
                  <a:srgbClr val="FF0000"/>
                </a:solidFill>
              </a:rPr>
              <a:t>）</a:t>
            </a:r>
            <a:r>
              <a:rPr lang="en-US" altLang="zh-CN" sz="2100" dirty="0" smtClean="0">
                <a:solidFill>
                  <a:srgbClr val="FF0000"/>
                </a:solidFill>
                <a:latin typeface="Tahoma" panose="020B0604030504040204" pitchFamily="34" charset="0"/>
                <a:ea typeface="Tahoma" panose="020B0604030504040204" pitchFamily="34" charset="0"/>
                <a:cs typeface="Tahoma" panose="020B0604030504040204" pitchFamily="34" charset="0"/>
              </a:rPr>
              <a:t>ICT</a:t>
            </a:r>
            <a:r>
              <a:rPr lang="zh-CN" altLang="en-US" sz="2100" dirty="0">
                <a:solidFill>
                  <a:srgbClr val="FF0000"/>
                </a:solidFill>
              </a:rPr>
              <a:t>新方向涌现：</a:t>
            </a:r>
            <a:r>
              <a:rPr lang="en-US" altLang="zh-CN" sz="2100" dirty="0"/>
              <a:t>2015</a:t>
            </a:r>
            <a:r>
              <a:rPr lang="zh-CN" altLang="en-US" sz="2100" dirty="0"/>
              <a:t>年</a:t>
            </a:r>
            <a:r>
              <a:rPr lang="en-US" altLang="zh-CN" sz="2100" dirty="0"/>
              <a:t>9</a:t>
            </a:r>
            <a:r>
              <a:rPr lang="zh-CN" altLang="en-US" sz="2100" dirty="0"/>
              <a:t>月，美国</a:t>
            </a:r>
            <a:r>
              <a:rPr lang="en-US" altLang="zh-CN" sz="2100" dirty="0"/>
              <a:t>SRC</a:t>
            </a:r>
            <a:r>
              <a:rPr lang="zh-CN" altLang="en-US" sz="2100" dirty="0"/>
              <a:t>主导发布了“重启</a:t>
            </a:r>
            <a:r>
              <a:rPr lang="en-US" altLang="zh-CN" sz="2100" dirty="0"/>
              <a:t>IT</a:t>
            </a:r>
            <a:r>
              <a:rPr lang="zh-CN" altLang="en-US" sz="2100" dirty="0"/>
              <a:t>革命”，认为信息技术发展已经放缓</a:t>
            </a:r>
            <a:endParaRPr lang="en-US" altLang="zh-CN" sz="2100"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77542" y="4722745"/>
            <a:ext cx="1893094" cy="1121569"/>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7" name="矩形 15"/>
          <p:cNvSpPr>
            <a:spLocks noChangeArrowheads="1"/>
          </p:cNvSpPr>
          <p:nvPr/>
        </p:nvSpPr>
        <p:spPr bwMode="auto">
          <a:xfrm>
            <a:off x="1439258" y="4370320"/>
            <a:ext cx="156966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ct val="0"/>
              </a:spcBef>
              <a:buFontTx/>
              <a:buNone/>
            </a:pPr>
            <a:r>
              <a:rPr lang="zh-CN" altLang="en-US" sz="1800"/>
              <a:t>数据快速增长</a:t>
            </a:r>
            <a:endParaRPr lang="en-US" altLang="zh-CN" sz="1800"/>
          </a:p>
        </p:txBody>
      </p:sp>
      <p:pic>
        <p:nvPicPr>
          <p:cNvPr id="8"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3548064" y="4709649"/>
            <a:ext cx="1618060" cy="11691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矩形 15"/>
          <p:cNvSpPr>
            <a:spLocks noChangeArrowheads="1"/>
          </p:cNvSpPr>
          <p:nvPr/>
        </p:nvSpPr>
        <p:spPr bwMode="auto">
          <a:xfrm>
            <a:off x="5314444" y="4351270"/>
            <a:ext cx="2492991"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ct val="0"/>
              </a:spcBef>
              <a:buFontTx/>
              <a:buNone/>
            </a:pPr>
            <a:r>
              <a:rPr lang="zh-CN" altLang="en-US" sz="1800"/>
              <a:t>无所不网络与移动设备</a:t>
            </a:r>
            <a:endParaRPr lang="en-US" altLang="zh-CN" sz="1800"/>
          </a:p>
        </p:txBody>
      </p:sp>
      <p:pic>
        <p:nvPicPr>
          <p:cNvPr id="10" name="Picture 5"/>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5639991" y="4648926"/>
            <a:ext cx="2280047" cy="13227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矩形 15"/>
          <p:cNvSpPr>
            <a:spLocks noChangeArrowheads="1"/>
          </p:cNvSpPr>
          <p:nvPr/>
        </p:nvSpPr>
        <p:spPr bwMode="auto">
          <a:xfrm>
            <a:off x="3311069" y="4351270"/>
            <a:ext cx="20313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spcBef>
                <a:spcPct val="0"/>
              </a:spcBef>
              <a:buFontTx/>
              <a:buNone/>
            </a:pPr>
            <a:r>
              <a:rPr lang="zh-CN" altLang="en-US" sz="1800"/>
              <a:t>大量部署的传感器</a:t>
            </a:r>
            <a:endParaRPr lang="en-US" altLang="zh-CN" sz="1800"/>
          </a:p>
        </p:txBody>
      </p:sp>
      <p:sp>
        <p:nvSpPr>
          <p:cNvPr id="12" name="下箭头 11"/>
          <p:cNvSpPr>
            <a:spLocks noChangeArrowheads="1"/>
          </p:cNvSpPr>
          <p:nvPr/>
        </p:nvSpPr>
        <p:spPr bwMode="auto">
          <a:xfrm rot="10800000">
            <a:off x="3639741" y="4058375"/>
            <a:ext cx="332184" cy="319088"/>
          </a:xfrm>
          <a:prstGeom prst="downArrow">
            <a:avLst>
              <a:gd name="adj1" fmla="val 50000"/>
              <a:gd name="adj2" fmla="val 50000"/>
            </a:avLst>
          </a:prstGeom>
          <a:gradFill rotWithShape="1">
            <a:gsLst>
              <a:gs pos="0">
                <a:srgbClr val="DA0000"/>
              </a:gs>
              <a:gs pos="30000">
                <a:srgbClr val="FF0000"/>
              </a:gs>
              <a:gs pos="45000">
                <a:srgbClr val="FF0000"/>
              </a:gs>
              <a:gs pos="55000">
                <a:srgbClr val="FF0000"/>
              </a:gs>
              <a:gs pos="73000">
                <a:srgbClr val="FF0000"/>
              </a:gs>
              <a:gs pos="100000">
                <a:srgbClr val="DA0000"/>
              </a:gs>
            </a:gsLst>
            <a:lin ang="900000" scaled="1"/>
          </a:gradFill>
          <a:ln w="9525" algn="ctr">
            <a:solidFill>
              <a:srgbClr val="FF0000"/>
            </a:solidFill>
            <a:miter lim="800000"/>
            <a:headEnd/>
            <a:tailEnd/>
          </a:ln>
        </p:spPr>
        <p:txBody>
          <a:bodyPr rot="10800000" lIns="27000" rIns="27000" anchor="ctr"/>
          <a:lstStyle/>
          <a:p>
            <a:pPr algn="ctr">
              <a:buFont typeface="Arial" panose="020B0604020202020204" pitchFamily="34" charset="0"/>
              <a:buNone/>
              <a:defRPr/>
            </a:pPr>
            <a:endParaRPr lang="zh-CN" altLang="en-US" sz="1650" dirty="0">
              <a:ln>
                <a:solidFill>
                  <a:schemeClr val="bg1"/>
                </a:solidFill>
              </a:ln>
              <a:solidFill>
                <a:schemeClr val="bg1"/>
              </a:solidFill>
              <a:latin typeface="+mn-ea"/>
              <a:ea typeface="+mn-ea"/>
            </a:endParaRPr>
          </a:p>
        </p:txBody>
      </p:sp>
      <p:sp>
        <p:nvSpPr>
          <p:cNvPr id="13" name="下箭头 12"/>
          <p:cNvSpPr>
            <a:spLocks noChangeArrowheads="1"/>
          </p:cNvSpPr>
          <p:nvPr/>
        </p:nvSpPr>
        <p:spPr bwMode="auto">
          <a:xfrm rot="10800000">
            <a:off x="5478066" y="4051231"/>
            <a:ext cx="332184" cy="319088"/>
          </a:xfrm>
          <a:prstGeom prst="downArrow">
            <a:avLst>
              <a:gd name="adj1" fmla="val 50000"/>
              <a:gd name="adj2" fmla="val 50000"/>
            </a:avLst>
          </a:prstGeom>
          <a:solidFill>
            <a:srgbClr val="FF0000"/>
          </a:solidFill>
          <a:ln w="9525" algn="ctr">
            <a:solidFill>
              <a:srgbClr val="F9F9F9"/>
            </a:solidFill>
            <a:miter lim="800000"/>
            <a:headEnd/>
            <a:tailEnd/>
          </a:ln>
        </p:spPr>
        <p:txBody>
          <a:bodyPr rot="10800000" lIns="27000" rIns="27000" anchor="ctr"/>
          <a:lstStyle/>
          <a:p>
            <a:pPr algn="ctr">
              <a:buFont typeface="Arial" panose="020B0604020202020204" pitchFamily="34" charset="0"/>
              <a:buNone/>
              <a:defRPr/>
            </a:pPr>
            <a:endParaRPr lang="zh-CN" altLang="en-US" sz="1650" dirty="0">
              <a:ln>
                <a:solidFill>
                  <a:schemeClr val="bg1"/>
                </a:solidFill>
              </a:ln>
              <a:solidFill>
                <a:schemeClr val="bg1"/>
              </a:solidFill>
              <a:latin typeface="+mn-ea"/>
              <a:ea typeface="+mn-ea"/>
            </a:endParaRPr>
          </a:p>
        </p:txBody>
      </p:sp>
      <p:sp>
        <p:nvSpPr>
          <p:cNvPr id="14" name="下箭头 13"/>
          <p:cNvSpPr>
            <a:spLocks noChangeArrowheads="1"/>
          </p:cNvSpPr>
          <p:nvPr/>
        </p:nvSpPr>
        <p:spPr bwMode="auto">
          <a:xfrm rot="10800000">
            <a:off x="2357439" y="4092904"/>
            <a:ext cx="332185" cy="319088"/>
          </a:xfrm>
          <a:prstGeom prst="downArrow">
            <a:avLst>
              <a:gd name="adj1" fmla="val 50000"/>
              <a:gd name="adj2" fmla="val 50000"/>
            </a:avLst>
          </a:prstGeom>
          <a:gradFill rotWithShape="1">
            <a:gsLst>
              <a:gs pos="0">
                <a:srgbClr val="DA0000"/>
              </a:gs>
              <a:gs pos="30000">
                <a:srgbClr val="FF0000"/>
              </a:gs>
              <a:gs pos="45000">
                <a:srgbClr val="FF0000"/>
              </a:gs>
              <a:gs pos="55000">
                <a:srgbClr val="FF0000"/>
              </a:gs>
              <a:gs pos="73000">
                <a:srgbClr val="FF0000"/>
              </a:gs>
              <a:gs pos="100000">
                <a:srgbClr val="DA0000"/>
              </a:gs>
            </a:gsLst>
            <a:lin ang="900000" scaled="1"/>
          </a:gradFill>
          <a:ln w="9525" algn="ctr">
            <a:solidFill>
              <a:srgbClr val="FF0000"/>
            </a:solidFill>
            <a:miter lim="800000"/>
            <a:headEnd/>
            <a:tailEnd/>
          </a:ln>
        </p:spPr>
        <p:txBody>
          <a:bodyPr rot="10800000" lIns="27000" rIns="27000" anchor="ctr"/>
          <a:lstStyle/>
          <a:p>
            <a:pPr algn="ctr">
              <a:buFont typeface="Arial" panose="020B0604020202020204" pitchFamily="34" charset="0"/>
              <a:buNone/>
              <a:defRPr/>
            </a:pPr>
            <a:endParaRPr lang="zh-CN" altLang="en-US" sz="1650" dirty="0">
              <a:ln>
                <a:solidFill>
                  <a:schemeClr val="bg1"/>
                </a:solidFill>
              </a:ln>
              <a:solidFill>
                <a:schemeClr val="bg1"/>
              </a:solidFill>
              <a:latin typeface="+mn-ea"/>
              <a:ea typeface="+mn-ea"/>
            </a:endParaRPr>
          </a:p>
        </p:txBody>
      </p:sp>
      <p:pic>
        <p:nvPicPr>
          <p:cNvPr id="15" name="Picture 4"/>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2357439" y="2191941"/>
            <a:ext cx="4212431" cy="18276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 name="矩形 20"/>
          <p:cNvSpPr>
            <a:spLocks noChangeArrowheads="1"/>
          </p:cNvSpPr>
          <p:nvPr/>
        </p:nvSpPr>
        <p:spPr bwMode="auto">
          <a:xfrm>
            <a:off x="1115615" y="5844314"/>
            <a:ext cx="6493670"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FontTx/>
              <a:buNone/>
            </a:pPr>
            <a:r>
              <a:rPr kumimoji="1" lang="en-US" altLang="zh-CN" sz="1050">
                <a:latin typeface="Arial Unicode MS" panose="020B0604020202020204" pitchFamily="34" charset="-122"/>
                <a:ea typeface="Arial Unicode MS" panose="020B0604020202020204" pitchFamily="34" charset="-122"/>
                <a:cs typeface="Arial Unicode MS" panose="020B0604020202020204" pitchFamily="34" charset="-122"/>
              </a:rPr>
              <a:t>SIA Report: Rebooting the IT Revolution: A Call to Action. September 2015. </a:t>
            </a:r>
          </a:p>
        </p:txBody>
      </p:sp>
      <p:pic>
        <p:nvPicPr>
          <p:cNvPr id="17" name="图片 10"/>
          <p:cNvPicPr>
            <a:picLocks noChangeAspect="1"/>
          </p:cNvPicPr>
          <p:nvPr/>
        </p:nvPicPr>
        <p:blipFill>
          <a:blip r:embed="rId7">
            <a:extLst>
              <a:ext uri="{28A0092B-C50C-407E-A947-70E740481C1C}">
                <a14:useLocalDpi xmlns:a14="http://schemas.microsoft.com/office/drawing/2010/main" xmlns="" val="0"/>
              </a:ext>
            </a:extLst>
          </a:blip>
          <a:srcRect/>
          <a:stretch>
            <a:fillRect/>
          </a:stretch>
        </p:blipFill>
        <p:spPr bwMode="auto">
          <a:xfrm>
            <a:off x="1871664" y="2752131"/>
            <a:ext cx="5347097" cy="325397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8" name="Line 8"/>
          <p:cNvSpPr>
            <a:spLocks noChangeShapeType="1"/>
          </p:cNvSpPr>
          <p:nvPr/>
        </p:nvSpPr>
        <p:spPr bwMode="auto">
          <a:xfrm>
            <a:off x="2357439" y="3521404"/>
            <a:ext cx="4346972" cy="0"/>
          </a:xfrm>
          <a:prstGeom prst="line">
            <a:avLst/>
          </a:prstGeom>
          <a:noFill/>
          <a:ln w="31750" cmpd="tri">
            <a:solidFill>
              <a:srgbClr val="FF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9" name="Line 8"/>
          <p:cNvSpPr>
            <a:spLocks noChangeShapeType="1"/>
          </p:cNvSpPr>
          <p:nvPr/>
        </p:nvSpPr>
        <p:spPr bwMode="auto">
          <a:xfrm>
            <a:off x="2465785" y="5250191"/>
            <a:ext cx="4346972" cy="0"/>
          </a:xfrm>
          <a:prstGeom prst="line">
            <a:avLst/>
          </a:prstGeom>
          <a:noFill/>
          <a:ln w="31750" cmpd="tri">
            <a:solidFill>
              <a:srgbClr val="FF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0" name="Line 8"/>
          <p:cNvSpPr>
            <a:spLocks noChangeShapeType="1"/>
          </p:cNvSpPr>
          <p:nvPr/>
        </p:nvSpPr>
        <p:spPr bwMode="auto">
          <a:xfrm flipV="1">
            <a:off x="2412206" y="4912054"/>
            <a:ext cx="3563541" cy="14288"/>
          </a:xfrm>
          <a:prstGeom prst="line">
            <a:avLst/>
          </a:prstGeom>
          <a:noFill/>
          <a:ln w="31750" cmpd="tri">
            <a:solidFill>
              <a:srgbClr val="FF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1" name="Line 8"/>
          <p:cNvSpPr>
            <a:spLocks noChangeShapeType="1"/>
          </p:cNvSpPr>
          <p:nvPr/>
        </p:nvSpPr>
        <p:spPr bwMode="auto">
          <a:xfrm>
            <a:off x="2412208" y="3900023"/>
            <a:ext cx="2375297" cy="0"/>
          </a:xfrm>
          <a:prstGeom prst="line">
            <a:avLst/>
          </a:prstGeom>
          <a:noFill/>
          <a:ln w="31750" cmpd="tri">
            <a:solidFill>
              <a:srgbClr val="FF0000"/>
            </a:solidFill>
            <a:round/>
            <a:headEnd/>
            <a:tailEnd/>
          </a:ln>
          <a:extLst>
            <a:ext uri="{909E8E84-426E-40DD-AFC4-6F175D3DCCD1}">
              <a14:hiddenFill xmlns:a14="http://schemas.microsoft.com/office/drawing/2010/main" xmlns="">
                <a:noFill/>
              </a14:hiddenFill>
            </a:ext>
          </a:extLst>
        </p:spPr>
        <p:txBody>
          <a:bodyPr/>
          <a:lstStyle/>
          <a:p>
            <a:endParaRPr lang="zh-CN" altLang="en-US"/>
          </a:p>
        </p:txBody>
      </p:sp>
    </p:spTree>
    <p:extLst>
      <p:ext uri="{BB962C8B-B14F-4D97-AF65-F5344CB8AC3E}">
        <p14:creationId xmlns:p14="http://schemas.microsoft.com/office/powerpoint/2010/main" xmlns="" val="3599135709"/>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amond(in)">
                                      <p:cBhvr>
                                        <p:cTn id="7" dur="2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ox(in)">
                                      <p:cBhvr>
                                        <p:cTn id="12" dur="500"/>
                                        <p:tgtEl>
                                          <p:spTgt spid="18"/>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ox(in)">
                                      <p:cBhvr>
                                        <p:cTn id="15" dur="500"/>
                                        <p:tgtEl>
                                          <p:spTgt spid="20"/>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box(in)">
                                      <p:cBhvr>
                                        <p:cTn id="18" dur="500"/>
                                        <p:tgtEl>
                                          <p:spTgt spid="19"/>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ox(in)">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838"/>
            <a:ext cx="8229600" cy="1143000"/>
          </a:xfrm>
        </p:spPr>
        <p:txBody>
          <a:bodyPr/>
          <a:lstStyle/>
          <a:p>
            <a:r>
              <a:rPr lang="zh-CN" altLang="en-US" dirty="0"/>
              <a:t>工控</a:t>
            </a:r>
            <a:r>
              <a:rPr lang="zh-CN" altLang="en-US" dirty="0" smtClean="0"/>
              <a:t>系统安全：核心问题</a:t>
            </a:r>
            <a:endParaRPr lang="zh-CN" altLang="en-US" dirty="0"/>
          </a:p>
        </p:txBody>
      </p:sp>
      <p:sp>
        <p:nvSpPr>
          <p:cNvPr id="3" name="内容占位符 2"/>
          <p:cNvSpPr>
            <a:spLocks noGrp="1"/>
          </p:cNvSpPr>
          <p:nvPr>
            <p:ph idx="1"/>
          </p:nvPr>
        </p:nvSpPr>
        <p:spPr>
          <a:xfrm>
            <a:off x="467658" y="1412832"/>
            <a:ext cx="8229600" cy="1728144"/>
          </a:xfrm>
        </p:spPr>
        <p:txBody>
          <a:bodyPr/>
          <a:lstStyle/>
          <a:p>
            <a:r>
              <a:rPr lang="zh-CN" altLang="en-US" sz="2400" dirty="0" smtClean="0"/>
              <a:t>问题二：</a:t>
            </a:r>
            <a:r>
              <a:rPr lang="zh-CN" altLang="en-US" sz="2400" b="1" dirty="0" smtClean="0">
                <a:solidFill>
                  <a:srgbClr val="FF0000"/>
                </a:solidFill>
              </a:rPr>
              <a:t>信物融合网络</a:t>
            </a:r>
            <a:r>
              <a:rPr lang="zh-CN" altLang="en-US" sz="2400" dirty="0" smtClean="0"/>
              <a:t>下的攻击行为</a:t>
            </a:r>
            <a:r>
              <a:rPr lang="zh-CN" altLang="en-US" sz="2400" b="1" dirty="0" smtClean="0">
                <a:solidFill>
                  <a:srgbClr val="FF0000"/>
                </a:solidFill>
              </a:rPr>
              <a:t>可识别</a:t>
            </a:r>
            <a:r>
              <a:rPr lang="zh-CN" altLang="en-US" sz="2400" dirty="0" smtClean="0"/>
              <a:t>问题</a:t>
            </a:r>
            <a:endParaRPr lang="en-US" altLang="zh-CN" sz="2000" dirty="0" smtClean="0"/>
          </a:p>
          <a:p>
            <a:pPr lvl="1"/>
            <a:r>
              <a:rPr lang="en-US" altLang="zh-CN" sz="2000" dirty="0" smtClean="0"/>
              <a:t>IATF</a:t>
            </a:r>
            <a:r>
              <a:rPr lang="zh-CN" altLang="en-US" sz="2000" dirty="0" smtClean="0"/>
              <a:t>“纵深防御体系”中策略需要人工配置</a:t>
            </a:r>
            <a:endParaRPr lang="en-US" altLang="zh-CN" sz="2000" dirty="0" smtClean="0"/>
          </a:p>
          <a:p>
            <a:pPr lvl="2"/>
            <a:r>
              <a:rPr lang="zh-CN" altLang="en-US" sz="1600" dirty="0" smtClean="0"/>
              <a:t>缺点：无法检测未知攻击</a:t>
            </a:r>
            <a:endParaRPr lang="en-US" altLang="zh-CN" sz="1600" dirty="0"/>
          </a:p>
          <a:p>
            <a:pPr lvl="1"/>
            <a:r>
              <a:rPr lang="zh-CN" altLang="en-US" sz="2000" b="1" dirty="0">
                <a:solidFill>
                  <a:srgbClr val="FF0000"/>
                </a:solidFill>
              </a:rPr>
              <a:t>子问题</a:t>
            </a:r>
            <a:r>
              <a:rPr lang="en-US" altLang="zh-CN" sz="2000" b="1" dirty="0">
                <a:solidFill>
                  <a:srgbClr val="FF0000"/>
                </a:solidFill>
              </a:rPr>
              <a:t>1</a:t>
            </a:r>
            <a:r>
              <a:rPr lang="zh-CN" altLang="en-US" sz="2000" dirty="0"/>
              <a:t>：是否存在异常网络行为</a:t>
            </a:r>
            <a:r>
              <a:rPr lang="zh-CN" altLang="en-US" sz="2000" dirty="0" smtClean="0"/>
              <a:t>？是否未知攻击？</a:t>
            </a:r>
            <a:endParaRPr lang="en-US" altLang="zh-CN" sz="2000" dirty="0"/>
          </a:p>
          <a:p>
            <a:pPr lvl="1"/>
            <a:r>
              <a:rPr lang="zh-CN" altLang="en-US" sz="2000" b="1" dirty="0">
                <a:solidFill>
                  <a:srgbClr val="FF0000"/>
                </a:solidFill>
              </a:rPr>
              <a:t>子问题</a:t>
            </a:r>
            <a:r>
              <a:rPr lang="en-US" altLang="zh-CN" sz="2000" b="1" dirty="0">
                <a:solidFill>
                  <a:srgbClr val="FF0000"/>
                </a:solidFill>
              </a:rPr>
              <a:t>2</a:t>
            </a:r>
            <a:r>
              <a:rPr lang="zh-CN" altLang="en-US" sz="2000" dirty="0"/>
              <a:t>：该</a:t>
            </a:r>
            <a:r>
              <a:rPr lang="zh-CN" altLang="en-US" sz="2000" dirty="0" smtClean="0"/>
              <a:t>异常或攻击是否</a:t>
            </a:r>
            <a:r>
              <a:rPr lang="zh-CN" altLang="en-US" sz="2000" dirty="0"/>
              <a:t>会产生物理影响</a:t>
            </a:r>
            <a:r>
              <a:rPr lang="zh-CN" altLang="en-US" sz="2000" dirty="0" smtClean="0"/>
              <a:t>？会产生</a:t>
            </a:r>
            <a:r>
              <a:rPr lang="zh-CN" altLang="en-US" sz="2000" dirty="0"/>
              <a:t>什么影响</a:t>
            </a:r>
            <a:r>
              <a:rPr lang="zh-CN" altLang="en-US" sz="2000" dirty="0" smtClean="0"/>
              <a:t>？</a:t>
            </a:r>
            <a:endParaRPr lang="en-US" altLang="zh-CN" sz="2000" dirty="0" smtClean="0"/>
          </a:p>
          <a:p>
            <a:pPr lvl="2"/>
            <a:r>
              <a:rPr lang="zh-CN" altLang="en-US" sz="1600" dirty="0" smtClean="0"/>
              <a:t>需建立</a:t>
            </a:r>
            <a:r>
              <a:rPr lang="zh-CN" altLang="en-US" sz="1600" b="1" dirty="0" smtClean="0">
                <a:solidFill>
                  <a:srgbClr val="FF0000"/>
                </a:solidFill>
              </a:rPr>
              <a:t>网络攻击</a:t>
            </a:r>
            <a:r>
              <a:rPr lang="zh-CN" altLang="en-US" sz="1600" dirty="0" smtClean="0"/>
              <a:t>到</a:t>
            </a:r>
            <a:r>
              <a:rPr lang="zh-CN" altLang="en-US" sz="1600" b="1" dirty="0">
                <a:solidFill>
                  <a:srgbClr val="FF0000"/>
                </a:solidFill>
              </a:rPr>
              <a:t>物理攻击</a:t>
            </a:r>
            <a:r>
              <a:rPr lang="zh-CN" altLang="en-US" sz="1600" dirty="0" smtClean="0"/>
              <a:t>的映射</a:t>
            </a:r>
            <a:endParaRPr lang="en-US" altLang="zh-CN" sz="1600" dirty="0" smtClean="0"/>
          </a:p>
          <a:p>
            <a:pPr lvl="1"/>
            <a:endParaRPr lang="en-US" altLang="zh-CN" sz="2000" dirty="0" smtClean="0"/>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40</a:t>
            </a:fld>
            <a:endParaRPr lang="en-US" altLang="zh-CN"/>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60129" y="3789030"/>
            <a:ext cx="3312276" cy="173894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TextBox 5"/>
          <p:cNvSpPr txBox="1"/>
          <p:nvPr/>
        </p:nvSpPr>
        <p:spPr>
          <a:xfrm>
            <a:off x="1043707" y="3799831"/>
            <a:ext cx="2031325" cy="369332"/>
          </a:xfrm>
          <a:prstGeom prst="rect">
            <a:avLst/>
          </a:prstGeom>
          <a:noFill/>
        </p:spPr>
        <p:txBody>
          <a:bodyPr wrap="none" rtlCol="0">
            <a:spAutoFit/>
          </a:bodyPr>
          <a:lstStyle/>
          <a:p>
            <a:r>
              <a:rPr lang="zh-CN" altLang="en-US" dirty="0">
                <a:latin typeface="黑体" pitchFamily="49" charset="-122"/>
                <a:ea typeface="黑体" pitchFamily="49" charset="-122"/>
              </a:rPr>
              <a:t>二</a:t>
            </a:r>
            <a:r>
              <a:rPr lang="zh-CN" altLang="en-US" dirty="0" smtClean="0">
                <a:latin typeface="黑体" pitchFamily="49" charset="-122"/>
                <a:ea typeface="黑体" pitchFamily="49" charset="-122"/>
              </a:rPr>
              <a:t>次网络：信息网</a:t>
            </a:r>
            <a:endParaRPr lang="zh-CN" altLang="en-US" dirty="0">
              <a:latin typeface="黑体" pitchFamily="49" charset="-122"/>
              <a:ea typeface="黑体" pitchFamily="49" charset="-122"/>
            </a:endParaRPr>
          </a:p>
        </p:txBody>
      </p:sp>
      <p:sp>
        <p:nvSpPr>
          <p:cNvPr id="7" name="TextBox 6"/>
          <p:cNvSpPr txBox="1"/>
          <p:nvPr/>
        </p:nvSpPr>
        <p:spPr>
          <a:xfrm>
            <a:off x="1043706" y="4930342"/>
            <a:ext cx="2031325" cy="369332"/>
          </a:xfrm>
          <a:prstGeom prst="rect">
            <a:avLst/>
          </a:prstGeom>
          <a:noFill/>
        </p:spPr>
        <p:txBody>
          <a:bodyPr wrap="none" rtlCol="0">
            <a:spAutoFit/>
          </a:bodyPr>
          <a:lstStyle/>
          <a:p>
            <a:r>
              <a:rPr lang="zh-CN" altLang="en-US" dirty="0" smtClean="0">
                <a:latin typeface="黑体" pitchFamily="49" charset="-122"/>
                <a:ea typeface="黑体" pitchFamily="49" charset="-122"/>
              </a:rPr>
              <a:t>一次网络：物理网</a:t>
            </a:r>
            <a:endParaRPr lang="zh-CN" altLang="en-US" dirty="0">
              <a:latin typeface="黑体" pitchFamily="49" charset="-122"/>
              <a:ea typeface="黑体" pitchFamily="49" charset="-122"/>
            </a:endParaRPr>
          </a:p>
        </p:txBody>
      </p:sp>
      <p:sp>
        <p:nvSpPr>
          <p:cNvPr id="12" name="TextBox 11"/>
          <p:cNvSpPr txBox="1"/>
          <p:nvPr/>
        </p:nvSpPr>
        <p:spPr>
          <a:xfrm>
            <a:off x="4011111" y="5465271"/>
            <a:ext cx="1107996" cy="369332"/>
          </a:xfrm>
          <a:prstGeom prst="rect">
            <a:avLst/>
          </a:prstGeom>
          <a:noFill/>
        </p:spPr>
        <p:txBody>
          <a:bodyPr wrap="none" rtlCol="0">
            <a:spAutoFit/>
          </a:bodyPr>
          <a:lstStyle/>
          <a:p>
            <a:r>
              <a:rPr lang="zh-CN" altLang="en-US" dirty="0" smtClean="0">
                <a:latin typeface="黑体" pitchFamily="49" charset="-122"/>
                <a:ea typeface="黑体" pitchFamily="49" charset="-122"/>
              </a:rPr>
              <a:t>智能电网</a:t>
            </a:r>
            <a:endParaRPr lang="zh-CN" altLang="en-US" dirty="0">
              <a:latin typeface="黑体" pitchFamily="49" charset="-122"/>
              <a:ea typeface="黑体" pitchFamily="49" charset="-122"/>
            </a:endParaRPr>
          </a:p>
        </p:txBody>
      </p:sp>
      <p:sp>
        <p:nvSpPr>
          <p:cNvPr id="13" name="下箭头 12"/>
          <p:cNvSpPr/>
          <p:nvPr/>
        </p:nvSpPr>
        <p:spPr>
          <a:xfrm>
            <a:off x="2292492" y="4269744"/>
            <a:ext cx="216018" cy="6399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flipV="1">
            <a:off x="1778925" y="4241169"/>
            <a:ext cx="216018" cy="6399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形标注 14"/>
          <p:cNvSpPr/>
          <p:nvPr/>
        </p:nvSpPr>
        <p:spPr>
          <a:xfrm>
            <a:off x="6294309" y="4860050"/>
            <a:ext cx="2592216" cy="789887"/>
          </a:xfrm>
          <a:prstGeom prst="wedgeEllipseCallout">
            <a:avLst>
              <a:gd name="adj1" fmla="val -49494"/>
              <a:gd name="adj2" fmla="val -761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600" b="1" dirty="0">
                <a:latin typeface="黑体" pitchFamily="49" charset="-122"/>
                <a:ea typeface="黑体" pitchFamily="49" charset="-122"/>
              </a:rPr>
              <a:t>精准</a:t>
            </a:r>
            <a:r>
              <a:rPr lang="zh-CN" altLang="en-US" sz="1600" b="1" dirty="0" smtClean="0">
                <a:latin typeface="黑体" pitchFamily="49" charset="-122"/>
                <a:ea typeface="黑体" pitchFamily="49" charset="-122"/>
              </a:rPr>
              <a:t>识别</a:t>
            </a:r>
            <a:endParaRPr lang="en-US" altLang="zh-CN" sz="1600" b="1" dirty="0">
              <a:latin typeface="黑体" pitchFamily="49" charset="-122"/>
              <a:ea typeface="黑体" pitchFamily="49" charset="-122"/>
            </a:endParaRPr>
          </a:p>
          <a:p>
            <a:r>
              <a:rPr lang="zh-CN" altLang="en-US" sz="1200" dirty="0" smtClean="0">
                <a:latin typeface="黑体" pitchFamily="49" charset="-122"/>
                <a:ea typeface="黑体" pitchFamily="49" charset="-122"/>
              </a:rPr>
              <a:t>（</a:t>
            </a:r>
            <a:r>
              <a:rPr lang="en-US" altLang="zh-CN" sz="1200" dirty="0" smtClean="0">
                <a:latin typeface="黑体" pitchFamily="49" charset="-122"/>
                <a:ea typeface="黑体" pitchFamily="49" charset="-122"/>
              </a:rPr>
              <a:t>1</a:t>
            </a:r>
            <a:r>
              <a:rPr lang="zh-CN" altLang="en-US" sz="1200" dirty="0" smtClean="0">
                <a:latin typeface="黑体" pitchFamily="49" charset="-122"/>
                <a:ea typeface="黑体" pitchFamily="49" charset="-122"/>
              </a:rPr>
              <a:t>）异常行为判定</a:t>
            </a:r>
            <a:endParaRPr lang="en-US" altLang="zh-CN" sz="1200" dirty="0" smtClean="0">
              <a:latin typeface="黑体" pitchFamily="49" charset="-122"/>
              <a:ea typeface="黑体" pitchFamily="49" charset="-122"/>
            </a:endParaRPr>
          </a:p>
          <a:p>
            <a:r>
              <a:rPr lang="en-US" altLang="zh-CN" sz="1200" dirty="0" smtClean="0">
                <a:latin typeface="黑体" pitchFamily="49" charset="-122"/>
                <a:ea typeface="黑体" pitchFamily="49" charset="-122"/>
              </a:rPr>
              <a:t> (</a:t>
            </a:r>
            <a:r>
              <a:rPr lang="en-US" altLang="zh-CN" sz="1200" dirty="0">
                <a:latin typeface="黑体" pitchFamily="49" charset="-122"/>
                <a:ea typeface="黑体" pitchFamily="49" charset="-122"/>
              </a:rPr>
              <a:t>2</a:t>
            </a:r>
            <a:r>
              <a:rPr lang="en-US" altLang="zh-CN" sz="1200" dirty="0" smtClean="0">
                <a:latin typeface="黑体" pitchFamily="49" charset="-122"/>
                <a:ea typeface="黑体" pitchFamily="49" charset="-122"/>
              </a:rPr>
              <a:t>)</a:t>
            </a:r>
            <a:r>
              <a:rPr lang="zh-CN" altLang="en-US" sz="1200" dirty="0" smtClean="0">
                <a:latin typeface="黑体" pitchFamily="49" charset="-122"/>
                <a:ea typeface="黑体" pitchFamily="49" charset="-122"/>
              </a:rPr>
              <a:t>网络空间与物理空       </a:t>
            </a:r>
            <a:endParaRPr lang="en-US" altLang="zh-CN" sz="1200" dirty="0" smtClean="0">
              <a:latin typeface="黑体" pitchFamily="49" charset="-122"/>
              <a:ea typeface="黑体" pitchFamily="49" charset="-122"/>
            </a:endParaRPr>
          </a:p>
          <a:p>
            <a:r>
              <a:rPr lang="en-US" altLang="zh-CN" sz="1200" dirty="0">
                <a:latin typeface="黑体" pitchFamily="49" charset="-122"/>
                <a:ea typeface="黑体" pitchFamily="49" charset="-122"/>
              </a:rPr>
              <a:t> </a:t>
            </a:r>
            <a:r>
              <a:rPr lang="en-US" altLang="zh-CN" sz="1200" dirty="0" smtClean="0">
                <a:latin typeface="黑体" pitchFamily="49" charset="-122"/>
                <a:ea typeface="黑体" pitchFamily="49" charset="-122"/>
              </a:rPr>
              <a:t>   </a:t>
            </a:r>
            <a:r>
              <a:rPr lang="zh-CN" altLang="en-US" sz="1200" dirty="0" smtClean="0">
                <a:latin typeface="黑体" pitchFamily="49" charset="-122"/>
                <a:ea typeface="黑体" pitchFamily="49" charset="-122"/>
              </a:rPr>
              <a:t>间作用机理研究</a:t>
            </a:r>
            <a:endParaRPr lang="en-US" altLang="zh-CN" sz="1200" dirty="0">
              <a:latin typeface="黑体" pitchFamily="49" charset="-122"/>
              <a:ea typeface="黑体" pitchFamily="49" charset="-122"/>
            </a:endParaRPr>
          </a:p>
        </p:txBody>
      </p:sp>
      <p:cxnSp>
        <p:nvCxnSpPr>
          <p:cNvPr id="9" name="直接箭头连接符 8"/>
          <p:cNvCxnSpPr/>
          <p:nvPr/>
        </p:nvCxnSpPr>
        <p:spPr>
          <a:xfrm>
            <a:off x="4499994" y="3984497"/>
            <a:ext cx="0" cy="113051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337949151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838"/>
            <a:ext cx="8229600" cy="1143000"/>
          </a:xfrm>
        </p:spPr>
        <p:txBody>
          <a:bodyPr/>
          <a:lstStyle/>
          <a:p>
            <a:r>
              <a:rPr lang="zh-CN" altLang="en-US" dirty="0"/>
              <a:t>工控系统安全：核心</a:t>
            </a:r>
            <a:r>
              <a:rPr lang="zh-CN" altLang="en-US" dirty="0" smtClean="0"/>
              <a:t>问题</a:t>
            </a:r>
            <a:endParaRPr lang="zh-CN" altLang="en-US" dirty="0"/>
          </a:p>
        </p:txBody>
      </p:sp>
      <p:sp>
        <p:nvSpPr>
          <p:cNvPr id="3" name="内容占位符 2"/>
          <p:cNvSpPr>
            <a:spLocks noGrp="1"/>
          </p:cNvSpPr>
          <p:nvPr>
            <p:ph idx="1"/>
          </p:nvPr>
        </p:nvSpPr>
        <p:spPr>
          <a:xfrm>
            <a:off x="467658" y="1412832"/>
            <a:ext cx="8229600" cy="1728144"/>
          </a:xfrm>
        </p:spPr>
        <p:txBody>
          <a:bodyPr/>
          <a:lstStyle/>
          <a:p>
            <a:r>
              <a:rPr lang="zh-CN" altLang="en-US" sz="2400" dirty="0" smtClean="0"/>
              <a:t>问题三：</a:t>
            </a:r>
            <a:r>
              <a:rPr lang="zh-CN" altLang="en-US" sz="2400" b="1" dirty="0" smtClean="0">
                <a:solidFill>
                  <a:srgbClr val="FF0000"/>
                </a:solidFill>
              </a:rPr>
              <a:t>信物融合网络</a:t>
            </a:r>
            <a:r>
              <a:rPr lang="zh-CN" altLang="en-US" sz="2400" dirty="0" smtClean="0"/>
              <a:t>下的抗毁</a:t>
            </a:r>
            <a:r>
              <a:rPr lang="zh-CN" altLang="en-US" sz="2400" b="1" dirty="0" smtClean="0">
                <a:solidFill>
                  <a:srgbClr val="FF0000"/>
                </a:solidFill>
              </a:rPr>
              <a:t>可生存</a:t>
            </a:r>
            <a:r>
              <a:rPr lang="zh-CN" altLang="en-US" sz="2400" dirty="0" smtClean="0"/>
              <a:t>问题</a:t>
            </a:r>
            <a:endParaRPr lang="en-US" altLang="zh-CN" sz="2000" dirty="0" smtClean="0"/>
          </a:p>
          <a:p>
            <a:pPr lvl="1"/>
            <a:r>
              <a:rPr lang="zh-CN" altLang="en-US" sz="2000" dirty="0" smtClean="0"/>
              <a:t>物理系统“不可逆性”：一旦损害，难以恢复</a:t>
            </a:r>
            <a:endParaRPr lang="en-US" altLang="zh-CN" sz="1600" dirty="0" smtClean="0"/>
          </a:p>
          <a:p>
            <a:pPr lvl="1"/>
            <a:r>
              <a:rPr lang="zh-CN" altLang="en-US" sz="2000" b="1" dirty="0" smtClean="0">
                <a:solidFill>
                  <a:srgbClr val="FF0000"/>
                </a:solidFill>
              </a:rPr>
              <a:t>子问题</a:t>
            </a:r>
            <a:r>
              <a:rPr lang="en-US" altLang="zh-CN" sz="2000" b="1" dirty="0" smtClean="0">
                <a:solidFill>
                  <a:srgbClr val="FF0000"/>
                </a:solidFill>
              </a:rPr>
              <a:t>1</a:t>
            </a:r>
            <a:r>
              <a:rPr lang="zh-CN" altLang="en-US" sz="2000" dirty="0" smtClean="0"/>
              <a:t>：恶意网络攻击下，是否可隔离、可容忍？</a:t>
            </a:r>
            <a:endParaRPr lang="en-US" altLang="zh-CN" sz="2000" dirty="0" smtClean="0"/>
          </a:p>
          <a:p>
            <a:pPr lvl="2"/>
            <a:r>
              <a:rPr lang="zh-CN" altLang="en-US" sz="1600" dirty="0" smtClean="0"/>
              <a:t>传统机制（如安全仪表系统）仅做</a:t>
            </a:r>
            <a:r>
              <a:rPr lang="zh-CN" altLang="en-US" sz="1600" dirty="0" smtClean="0">
                <a:solidFill>
                  <a:srgbClr val="FF0000"/>
                </a:solidFill>
              </a:rPr>
              <a:t>故障假设</a:t>
            </a:r>
            <a:r>
              <a:rPr lang="zh-CN" altLang="en-US" sz="1600" dirty="0" smtClean="0"/>
              <a:t>，未考虑</a:t>
            </a:r>
            <a:r>
              <a:rPr lang="zh-CN" altLang="en-US" sz="1600" dirty="0" smtClean="0">
                <a:solidFill>
                  <a:srgbClr val="FF0000"/>
                </a:solidFill>
              </a:rPr>
              <a:t>恶意攻击</a:t>
            </a:r>
            <a:r>
              <a:rPr lang="zh-CN" altLang="en-US" sz="1600" dirty="0" smtClean="0"/>
              <a:t>场景</a:t>
            </a:r>
            <a:endParaRPr lang="en-US" altLang="zh-CN" sz="1600" dirty="0" smtClean="0"/>
          </a:p>
          <a:p>
            <a:pPr lvl="1"/>
            <a:r>
              <a:rPr lang="zh-CN" altLang="en-US" sz="2000" b="1" dirty="0" smtClean="0">
                <a:solidFill>
                  <a:srgbClr val="FF0000"/>
                </a:solidFill>
              </a:rPr>
              <a:t>子</a:t>
            </a:r>
            <a:r>
              <a:rPr lang="zh-CN" altLang="en-US" sz="2000" b="1" dirty="0">
                <a:solidFill>
                  <a:srgbClr val="FF0000"/>
                </a:solidFill>
              </a:rPr>
              <a:t>问题</a:t>
            </a:r>
            <a:r>
              <a:rPr lang="en-US" altLang="zh-CN" sz="2000" b="1" dirty="0">
                <a:solidFill>
                  <a:srgbClr val="FF0000"/>
                </a:solidFill>
              </a:rPr>
              <a:t>2</a:t>
            </a:r>
            <a:r>
              <a:rPr lang="zh-CN" altLang="en-US" sz="2000" dirty="0" smtClean="0"/>
              <a:t>：能否在降低服务等级情况下仍对外提供服务？</a:t>
            </a:r>
            <a:endParaRPr lang="en-US" altLang="zh-CN" sz="2000" dirty="0" smtClean="0"/>
          </a:p>
          <a:p>
            <a:pPr lvl="2"/>
            <a:endParaRPr lang="en-US" altLang="zh-CN" sz="1600" dirty="0" smtClean="0"/>
          </a:p>
          <a:p>
            <a:pPr lvl="1"/>
            <a:endParaRPr lang="en-US" altLang="zh-CN" sz="2000" dirty="0" smtClean="0"/>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41</a:t>
            </a:fld>
            <a:endParaRPr lang="en-US" altLang="zh-CN"/>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499994" y="3717024"/>
            <a:ext cx="3610404" cy="237619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539664" y="3777510"/>
            <a:ext cx="3895725" cy="2171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1346202" y="6165228"/>
            <a:ext cx="1569660" cy="369332"/>
          </a:xfrm>
          <a:prstGeom prst="rect">
            <a:avLst/>
          </a:prstGeom>
          <a:noFill/>
        </p:spPr>
        <p:txBody>
          <a:bodyPr wrap="none" rtlCol="0">
            <a:spAutoFit/>
          </a:bodyPr>
          <a:lstStyle/>
          <a:p>
            <a:r>
              <a:rPr lang="zh-CN" altLang="en-US" dirty="0" smtClean="0">
                <a:latin typeface="黑体" pitchFamily="49" charset="-122"/>
                <a:ea typeface="黑体" pitchFamily="49" charset="-122"/>
              </a:rPr>
              <a:t>传统主备方式</a:t>
            </a:r>
            <a:endParaRPr lang="zh-CN" altLang="en-US" dirty="0">
              <a:latin typeface="黑体" pitchFamily="49" charset="-122"/>
              <a:ea typeface="黑体" pitchFamily="49" charset="-122"/>
            </a:endParaRPr>
          </a:p>
        </p:txBody>
      </p:sp>
      <p:sp>
        <p:nvSpPr>
          <p:cNvPr id="16" name="TextBox 15"/>
          <p:cNvSpPr txBox="1"/>
          <p:nvPr/>
        </p:nvSpPr>
        <p:spPr>
          <a:xfrm>
            <a:off x="5652090" y="6165228"/>
            <a:ext cx="1800493" cy="369332"/>
          </a:xfrm>
          <a:prstGeom prst="rect">
            <a:avLst/>
          </a:prstGeom>
          <a:noFill/>
        </p:spPr>
        <p:txBody>
          <a:bodyPr wrap="none" rtlCol="0">
            <a:spAutoFit/>
          </a:bodyPr>
          <a:lstStyle/>
          <a:p>
            <a:r>
              <a:rPr lang="en-US" altLang="zh-CN" dirty="0" smtClean="0">
                <a:latin typeface="黑体" pitchFamily="49" charset="-122"/>
                <a:ea typeface="黑体" pitchFamily="49" charset="-122"/>
              </a:rPr>
              <a:t>Safety</a:t>
            </a:r>
            <a:r>
              <a:rPr lang="zh-CN" altLang="en-US" dirty="0" smtClean="0">
                <a:latin typeface="黑体" pitchFamily="49" charset="-122"/>
                <a:ea typeface="黑体" pitchFamily="49" charset="-122"/>
              </a:rPr>
              <a:t>安全保护</a:t>
            </a:r>
            <a:endParaRPr lang="zh-CN" altLang="en-US" dirty="0">
              <a:latin typeface="黑体" pitchFamily="49" charset="-122"/>
              <a:ea typeface="黑体" pitchFamily="49" charset="-122"/>
            </a:endParaRPr>
          </a:p>
        </p:txBody>
      </p:sp>
    </p:spTree>
    <p:extLst>
      <p:ext uri="{BB962C8B-B14F-4D97-AF65-F5344CB8AC3E}">
        <p14:creationId xmlns:p14="http://schemas.microsoft.com/office/powerpoint/2010/main" xmlns="" val="312203918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838"/>
            <a:ext cx="8229600" cy="1143000"/>
          </a:xfrm>
        </p:spPr>
        <p:txBody>
          <a:bodyPr/>
          <a:lstStyle/>
          <a:p>
            <a:r>
              <a:rPr lang="en-US" altLang="zh-CN" dirty="0" err="1" smtClean="0"/>
              <a:t>iPDR</a:t>
            </a:r>
            <a:r>
              <a:rPr lang="zh-CN" altLang="en-US" dirty="0" smtClean="0"/>
              <a:t>：安全模型</a:t>
            </a:r>
            <a:endParaRPr lang="zh-CN" altLang="en-US" dirty="0"/>
          </a:p>
        </p:txBody>
      </p:sp>
      <p:graphicFrame>
        <p:nvGraphicFramePr>
          <p:cNvPr id="5" name="图示 4"/>
          <p:cNvGraphicFramePr/>
          <p:nvPr>
            <p:extLst>
              <p:ext uri="{D42A27DB-BD31-4B8C-83A1-F6EECF244321}">
                <p14:modId xmlns:p14="http://schemas.microsoft.com/office/powerpoint/2010/main" xmlns="" val="332492841"/>
              </p:ext>
            </p:extLst>
          </p:nvPr>
        </p:nvGraphicFramePr>
        <p:xfrm>
          <a:off x="2483826" y="3284988"/>
          <a:ext cx="3696054" cy="21040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3173914" y="5445168"/>
            <a:ext cx="2262158" cy="646331"/>
          </a:xfrm>
          <a:prstGeom prst="rect">
            <a:avLst/>
          </a:prstGeom>
          <a:noFill/>
        </p:spPr>
        <p:txBody>
          <a:bodyPr wrap="none" rtlCol="0">
            <a:spAutoFit/>
          </a:bodyPr>
          <a:lstStyle/>
          <a:p>
            <a:pPr algn="ctr"/>
            <a:r>
              <a:rPr lang="en-US" altLang="zh-CN" dirty="0" smtClean="0">
                <a:latin typeface="黑体" pitchFamily="49" charset="-122"/>
                <a:ea typeface="黑体" pitchFamily="49" charset="-122"/>
              </a:rPr>
              <a:t>2. P2DR</a:t>
            </a:r>
          </a:p>
          <a:p>
            <a:pPr algn="ctr"/>
            <a:r>
              <a:rPr lang="zh-CN" altLang="en-US" dirty="0" smtClean="0">
                <a:latin typeface="黑体" pitchFamily="49" charset="-122"/>
                <a:ea typeface="黑体" pitchFamily="49" charset="-122"/>
              </a:rPr>
              <a:t>自适应网络安全模型</a:t>
            </a:r>
            <a:endParaRPr lang="en-US" altLang="zh-CN" dirty="0" smtClean="0">
              <a:latin typeface="黑体" pitchFamily="49" charset="-122"/>
              <a:ea typeface="黑体" pitchFamily="49" charset="-122"/>
            </a:endParaRPr>
          </a:p>
        </p:txBody>
      </p:sp>
      <p:graphicFrame>
        <p:nvGraphicFramePr>
          <p:cNvPr id="7" name="图示 6"/>
          <p:cNvGraphicFramePr/>
          <p:nvPr>
            <p:extLst>
              <p:ext uri="{D42A27DB-BD31-4B8C-83A1-F6EECF244321}">
                <p14:modId xmlns:p14="http://schemas.microsoft.com/office/powerpoint/2010/main" xmlns="" val="69069216"/>
              </p:ext>
            </p:extLst>
          </p:nvPr>
        </p:nvGraphicFramePr>
        <p:xfrm>
          <a:off x="5508078" y="3341162"/>
          <a:ext cx="3696054" cy="210400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8" name="图示 7"/>
          <p:cNvGraphicFramePr/>
          <p:nvPr>
            <p:extLst>
              <p:ext uri="{D42A27DB-BD31-4B8C-83A1-F6EECF244321}">
                <p14:modId xmlns:p14="http://schemas.microsoft.com/office/powerpoint/2010/main" xmlns="" val="2434269048"/>
              </p:ext>
            </p:extLst>
          </p:nvPr>
        </p:nvGraphicFramePr>
        <p:xfrm>
          <a:off x="-468420" y="3316781"/>
          <a:ext cx="3696054" cy="2104006"/>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9" name="TextBox 8"/>
          <p:cNvSpPr txBox="1"/>
          <p:nvPr/>
        </p:nvSpPr>
        <p:spPr>
          <a:xfrm>
            <a:off x="380494" y="5445168"/>
            <a:ext cx="2031326" cy="646331"/>
          </a:xfrm>
          <a:prstGeom prst="rect">
            <a:avLst/>
          </a:prstGeom>
          <a:noFill/>
        </p:spPr>
        <p:txBody>
          <a:bodyPr wrap="none" rtlCol="0">
            <a:spAutoFit/>
          </a:bodyPr>
          <a:lstStyle/>
          <a:p>
            <a:pPr algn="ctr"/>
            <a:r>
              <a:rPr lang="en-US" altLang="zh-CN" dirty="0" smtClean="0">
                <a:latin typeface="黑体" pitchFamily="49" charset="-122"/>
                <a:ea typeface="黑体" pitchFamily="49" charset="-122"/>
              </a:rPr>
              <a:t>1. PDDR</a:t>
            </a:r>
          </a:p>
          <a:p>
            <a:pPr algn="ctr"/>
            <a:r>
              <a:rPr lang="en-US" altLang="zh-CN" dirty="0">
                <a:latin typeface="黑体" pitchFamily="49" charset="-122"/>
                <a:ea typeface="黑体" pitchFamily="49" charset="-122"/>
              </a:rPr>
              <a:t>IATF</a:t>
            </a:r>
            <a:r>
              <a:rPr lang="zh-CN" altLang="en-US" dirty="0" smtClean="0">
                <a:latin typeface="黑体" pitchFamily="49" charset="-122"/>
                <a:ea typeface="黑体" pitchFamily="49" charset="-122"/>
              </a:rPr>
              <a:t>网络安全模型</a:t>
            </a:r>
            <a:endParaRPr lang="en-US" altLang="zh-CN" dirty="0" smtClean="0">
              <a:latin typeface="黑体" pitchFamily="49" charset="-122"/>
              <a:ea typeface="黑体" pitchFamily="49" charset="-122"/>
            </a:endParaRPr>
          </a:p>
        </p:txBody>
      </p:sp>
      <p:sp>
        <p:nvSpPr>
          <p:cNvPr id="10" name="TextBox 9"/>
          <p:cNvSpPr txBox="1"/>
          <p:nvPr/>
        </p:nvSpPr>
        <p:spPr>
          <a:xfrm>
            <a:off x="6040372" y="5445168"/>
            <a:ext cx="2419952" cy="646331"/>
          </a:xfrm>
          <a:prstGeom prst="rect">
            <a:avLst/>
          </a:prstGeom>
          <a:noFill/>
        </p:spPr>
        <p:txBody>
          <a:bodyPr wrap="square" rtlCol="0">
            <a:spAutoFit/>
          </a:bodyPr>
          <a:lstStyle/>
          <a:p>
            <a:pPr algn="ctr"/>
            <a:r>
              <a:rPr lang="en-US" altLang="zh-CN" dirty="0" smtClean="0">
                <a:latin typeface="黑体" pitchFamily="49" charset="-122"/>
                <a:ea typeface="黑体" pitchFamily="49" charset="-122"/>
              </a:rPr>
              <a:t>3. </a:t>
            </a:r>
            <a:r>
              <a:rPr lang="en-US" altLang="zh-CN" dirty="0" err="1" smtClean="0">
                <a:latin typeface="黑体" pitchFamily="49" charset="-122"/>
                <a:ea typeface="黑体" pitchFamily="49" charset="-122"/>
              </a:rPr>
              <a:t>iPDR</a:t>
            </a:r>
            <a:r>
              <a:rPr lang="en-US" altLang="zh-CN" dirty="0" smtClean="0">
                <a:latin typeface="黑体" pitchFamily="49" charset="-122"/>
                <a:ea typeface="黑体" pitchFamily="49" charset="-122"/>
              </a:rPr>
              <a:t> </a:t>
            </a:r>
          </a:p>
          <a:p>
            <a:pPr algn="ctr"/>
            <a:r>
              <a:rPr lang="zh-CN" altLang="en-US" dirty="0" smtClean="0">
                <a:latin typeface="黑体" pitchFamily="49" charset="-122"/>
                <a:ea typeface="黑体" pitchFamily="49" charset="-122"/>
              </a:rPr>
              <a:t>安全模型</a:t>
            </a:r>
            <a:endParaRPr lang="en-US" altLang="zh-CN" dirty="0" smtClean="0">
              <a:latin typeface="黑体" pitchFamily="49" charset="-122"/>
              <a:ea typeface="黑体" pitchFamily="49" charset="-122"/>
            </a:endParaRPr>
          </a:p>
        </p:txBody>
      </p:sp>
      <p:sp>
        <p:nvSpPr>
          <p:cNvPr id="11" name="右箭头 10"/>
          <p:cNvSpPr/>
          <p:nvPr/>
        </p:nvSpPr>
        <p:spPr>
          <a:xfrm>
            <a:off x="2699844" y="4149060"/>
            <a:ext cx="432036" cy="288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5652090" y="4143300"/>
            <a:ext cx="432036" cy="288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683333" y="1412832"/>
            <a:ext cx="7560973" cy="1815882"/>
          </a:xfrm>
          <a:prstGeom prst="rect">
            <a:avLst/>
          </a:prstGeom>
          <a:noFill/>
        </p:spPr>
        <p:txBody>
          <a:bodyPr wrap="square" rtlCol="0">
            <a:spAutoFit/>
          </a:bodyPr>
          <a:lstStyle/>
          <a:p>
            <a:pPr marL="285750" indent="-285750">
              <a:buFont typeface="Arial" pitchFamily="34" charset="0"/>
              <a:buChar char="•"/>
            </a:pPr>
            <a:r>
              <a:rPr lang="zh-CN" altLang="en-US" dirty="0" smtClean="0">
                <a:latin typeface="黑体" pitchFamily="49" charset="-122"/>
                <a:ea typeface="黑体" pitchFamily="49" charset="-122"/>
              </a:rPr>
              <a:t>美国国家安全局</a:t>
            </a:r>
            <a:r>
              <a:rPr lang="en-US" altLang="zh-CN" dirty="0" smtClean="0">
                <a:latin typeface="黑体" pitchFamily="49" charset="-122"/>
                <a:ea typeface="黑体" pitchFamily="49" charset="-122"/>
              </a:rPr>
              <a:t>NSA</a:t>
            </a:r>
            <a:r>
              <a:rPr lang="zh-CN" altLang="en-US" dirty="0" smtClean="0">
                <a:latin typeface="黑体" pitchFamily="49" charset="-122"/>
                <a:ea typeface="黑体" pitchFamily="49" charset="-122"/>
              </a:rPr>
              <a:t>于</a:t>
            </a:r>
            <a:r>
              <a:rPr lang="en-US" altLang="zh-CN" dirty="0" smtClean="0">
                <a:latin typeface="黑体" pitchFamily="49" charset="-122"/>
                <a:ea typeface="黑体" pitchFamily="49" charset="-122"/>
              </a:rPr>
              <a:t>1998</a:t>
            </a:r>
            <a:r>
              <a:rPr lang="zh-CN" altLang="en-US" dirty="0" smtClean="0">
                <a:latin typeface="黑体" pitchFamily="49" charset="-122"/>
                <a:ea typeface="黑体" pitchFamily="49" charset="-122"/>
              </a:rPr>
              <a:t>年提出了</a:t>
            </a:r>
            <a:r>
              <a:rPr lang="en-US" altLang="zh-CN" dirty="0" smtClean="0">
                <a:latin typeface="黑体" pitchFamily="49" charset="-122"/>
                <a:ea typeface="黑体" pitchFamily="49" charset="-122"/>
              </a:rPr>
              <a:t>IATF</a:t>
            </a:r>
            <a:r>
              <a:rPr lang="zh-CN" altLang="en-US" dirty="0">
                <a:latin typeface="黑体" pitchFamily="49" charset="-122"/>
                <a:ea typeface="黑体" pitchFamily="49" charset="-122"/>
              </a:rPr>
              <a:t>信息保障</a:t>
            </a:r>
            <a:r>
              <a:rPr lang="zh-CN" altLang="en-US" dirty="0" smtClean="0">
                <a:latin typeface="黑体" pitchFamily="49" charset="-122"/>
                <a:ea typeface="黑体" pitchFamily="49" charset="-122"/>
              </a:rPr>
              <a:t>技术框架，包括“纵深防御思想</a:t>
            </a:r>
            <a:r>
              <a:rPr lang="zh-CN" altLang="en-US" dirty="0">
                <a:latin typeface="黑体" pitchFamily="49" charset="-122"/>
                <a:ea typeface="黑体" pitchFamily="49" charset="-122"/>
              </a:rPr>
              <a:t>”</a:t>
            </a:r>
            <a:r>
              <a:rPr lang="zh-CN" altLang="en-US" dirty="0" smtClean="0">
                <a:latin typeface="黑体" pitchFamily="49" charset="-122"/>
                <a:ea typeface="黑体" pitchFamily="49" charset="-122"/>
              </a:rPr>
              <a:t>和</a:t>
            </a:r>
            <a:r>
              <a:rPr lang="en-US" altLang="zh-CN" dirty="0" smtClean="0">
                <a:latin typeface="黑体" pitchFamily="49" charset="-122"/>
                <a:ea typeface="黑体" pitchFamily="49" charset="-122"/>
              </a:rPr>
              <a:t>PDDR</a:t>
            </a:r>
            <a:r>
              <a:rPr lang="zh-CN" altLang="en-US" dirty="0" smtClean="0">
                <a:latin typeface="黑体" pitchFamily="49" charset="-122"/>
                <a:ea typeface="黑体" pitchFamily="49" charset="-122"/>
              </a:rPr>
              <a:t>模型</a:t>
            </a:r>
            <a:endParaRPr lang="en-US" altLang="zh-CN" dirty="0" smtClean="0">
              <a:latin typeface="黑体" pitchFamily="49" charset="-122"/>
              <a:ea typeface="黑体" pitchFamily="49" charset="-122"/>
            </a:endParaRPr>
          </a:p>
          <a:p>
            <a:pPr marL="285750" indent="-285750">
              <a:buFont typeface="Arial" pitchFamily="34" charset="0"/>
              <a:buChar char="•"/>
            </a:pPr>
            <a:r>
              <a:rPr lang="zh-CN" altLang="en-US" dirty="0">
                <a:latin typeface="黑体" pitchFamily="49" charset="-122"/>
                <a:ea typeface="黑体" pitchFamily="49" charset="-122"/>
              </a:rPr>
              <a:t>美国</a:t>
            </a:r>
            <a:r>
              <a:rPr lang="zh-CN" altLang="en-US" dirty="0" smtClean="0">
                <a:latin typeface="黑体" pitchFamily="49" charset="-122"/>
                <a:ea typeface="黑体" pitchFamily="49" charset="-122"/>
              </a:rPr>
              <a:t>国际互联网安全公司在</a:t>
            </a:r>
            <a:r>
              <a:rPr lang="en-US" altLang="zh-CN" dirty="0" smtClean="0">
                <a:latin typeface="黑体" pitchFamily="49" charset="-122"/>
                <a:ea typeface="黑体" pitchFamily="49" charset="-122"/>
              </a:rPr>
              <a:t>PDDR</a:t>
            </a:r>
            <a:r>
              <a:rPr lang="zh-CN" altLang="en-US" dirty="0" smtClean="0">
                <a:latin typeface="黑体" pitchFamily="49" charset="-122"/>
                <a:ea typeface="黑体" pitchFamily="49" charset="-122"/>
              </a:rPr>
              <a:t>基础上加入“策略”，提出了改进版</a:t>
            </a:r>
            <a:r>
              <a:rPr lang="en-US" altLang="zh-CN" dirty="0" smtClean="0">
                <a:latin typeface="黑体" pitchFamily="49" charset="-122"/>
                <a:ea typeface="黑体" pitchFamily="49" charset="-122"/>
              </a:rPr>
              <a:t>P2DR</a:t>
            </a:r>
            <a:r>
              <a:rPr lang="zh-CN" altLang="en-US" dirty="0" smtClean="0">
                <a:latin typeface="黑体" pitchFamily="49" charset="-122"/>
                <a:ea typeface="黑体" pitchFamily="49" charset="-122"/>
              </a:rPr>
              <a:t>模型</a:t>
            </a:r>
            <a:endParaRPr lang="en-US" altLang="zh-CN" dirty="0" smtClean="0">
              <a:latin typeface="黑体" pitchFamily="49" charset="-122"/>
              <a:ea typeface="黑体" pitchFamily="49" charset="-122"/>
            </a:endParaRPr>
          </a:p>
          <a:p>
            <a:pPr marL="285750" indent="-285750">
              <a:buFont typeface="Arial" pitchFamily="34" charset="0"/>
              <a:buChar char="•"/>
            </a:pPr>
            <a:r>
              <a:rPr lang="zh-CN" altLang="en-US" sz="2000" dirty="0" smtClean="0">
                <a:latin typeface="黑体" pitchFamily="49" charset="-122"/>
                <a:ea typeface="黑体" pitchFamily="49" charset="-122"/>
              </a:rPr>
              <a:t>针对信息物理空间的特殊安全需求，项目组提出了 </a:t>
            </a:r>
            <a:r>
              <a:rPr lang="en-US" altLang="zh-CN" sz="2000" dirty="0" err="1" smtClean="0">
                <a:latin typeface="黑体" pitchFamily="49" charset="-122"/>
                <a:ea typeface="黑体" pitchFamily="49" charset="-122"/>
              </a:rPr>
              <a:t>iPDR</a:t>
            </a:r>
            <a:r>
              <a:rPr lang="en-US" altLang="zh-CN" sz="2000" dirty="0" smtClean="0">
                <a:latin typeface="黑体" pitchFamily="49" charset="-122"/>
                <a:ea typeface="黑体" pitchFamily="49" charset="-122"/>
              </a:rPr>
              <a:t>-</a:t>
            </a:r>
            <a:r>
              <a:rPr lang="zh-CN" altLang="en-US" sz="2000" dirty="0" smtClean="0">
                <a:latin typeface="黑体" pitchFamily="49" charset="-122"/>
                <a:ea typeface="黑体" pitchFamily="49" charset="-122"/>
              </a:rPr>
              <a:t>安全防御模型</a:t>
            </a:r>
            <a:endParaRPr lang="zh-CN" altLang="en-US" sz="2000" dirty="0">
              <a:latin typeface="黑体" pitchFamily="49" charset="-122"/>
              <a:ea typeface="黑体" pitchFamily="49" charset="-122"/>
            </a:endParaRPr>
          </a:p>
        </p:txBody>
      </p:sp>
      <p:sp>
        <p:nvSpPr>
          <p:cNvPr id="14" name="圆角矩形 13"/>
          <p:cNvSpPr/>
          <p:nvPr/>
        </p:nvSpPr>
        <p:spPr bwMode="auto">
          <a:xfrm>
            <a:off x="1114262" y="496684"/>
            <a:ext cx="7418067" cy="1780220"/>
          </a:xfrm>
          <a:prstGeom prst="roundRect">
            <a:avLst/>
          </a:prstGeom>
          <a:solidFill>
            <a:srgbClr val="FFC000"/>
          </a:solidFill>
          <a:ln w="9525" cap="flat" cmpd="sng" algn="ctr">
            <a:solidFill>
              <a:schemeClr val="tx1"/>
            </a:solidFill>
            <a:prstDash val="solid"/>
            <a:round/>
            <a:headEnd type="none" w="med" len="med"/>
            <a:tailEnd type="none" w="med" len="med"/>
          </a:ln>
          <a:effectLst/>
        </p:spPr>
        <p:txBody>
          <a:bodyPr/>
          <a:lstStyle/>
          <a:p>
            <a:pPr algn="just" hangingPunct="1">
              <a:spcAft>
                <a:spcPts val="0"/>
              </a:spcAft>
              <a:defRPr/>
            </a:pPr>
            <a:r>
              <a:rPr lang="zh-CN" altLang="en-US" sz="2000" kern="100" dirty="0" smtClean="0">
                <a:latin typeface="黑体" pitchFamily="49" charset="-122"/>
                <a:ea typeface="黑体" pitchFamily="49" charset="-122"/>
                <a:cs typeface="Times New Roman" pitchFamily="18" charset="0"/>
              </a:rPr>
              <a:t>（</a:t>
            </a:r>
            <a:r>
              <a:rPr lang="en-US" altLang="zh-CN" sz="2000" kern="100" dirty="0" smtClean="0">
                <a:latin typeface="黑体" pitchFamily="49" charset="-122"/>
                <a:ea typeface="黑体" pitchFamily="49" charset="-122"/>
                <a:cs typeface="Times New Roman" pitchFamily="18" charset="0"/>
              </a:rPr>
              <a:t>1</a:t>
            </a:r>
            <a:r>
              <a:rPr lang="zh-CN" altLang="en-US" sz="2000" kern="100" dirty="0" smtClean="0">
                <a:latin typeface="黑体" pitchFamily="49" charset="-122"/>
                <a:ea typeface="黑体" pitchFamily="49" charset="-122"/>
                <a:cs typeface="Times New Roman" pitchFamily="18" charset="0"/>
              </a:rPr>
              <a:t>）工控安全系统</a:t>
            </a:r>
            <a:r>
              <a:rPr lang="en-US" altLang="zh-CN" sz="2000" kern="100" dirty="0" smtClean="0">
                <a:latin typeface="黑体" pitchFamily="49" charset="-122"/>
                <a:ea typeface="黑体" pitchFamily="49" charset="-122"/>
                <a:cs typeface="Times New Roman" pitchFamily="18" charset="0"/>
              </a:rPr>
              <a:t>1.0</a:t>
            </a:r>
            <a:r>
              <a:rPr lang="zh-CN" altLang="en-US" sz="2000" kern="100" dirty="0" smtClean="0">
                <a:latin typeface="黑体" pitchFamily="49" charset="-122"/>
                <a:ea typeface="黑体" pitchFamily="49" charset="-122"/>
                <a:cs typeface="Times New Roman" pitchFamily="18" charset="0"/>
              </a:rPr>
              <a:t>：基于静态策略为中心，边界</a:t>
            </a:r>
            <a:r>
              <a:rPr lang="en-US" altLang="zh-CN" sz="2000" kern="100" dirty="0" smtClean="0">
                <a:latin typeface="黑体" pitchFamily="49" charset="-122"/>
                <a:ea typeface="黑体" pitchFamily="49" charset="-122"/>
                <a:cs typeface="Times New Roman" pitchFamily="18" charset="0"/>
              </a:rPr>
              <a:t>+</a:t>
            </a:r>
            <a:r>
              <a:rPr lang="zh-CN" altLang="en-US" sz="2000" kern="100" dirty="0" smtClean="0">
                <a:latin typeface="黑体" pitchFamily="49" charset="-122"/>
                <a:ea typeface="黑体" pitchFamily="49" charset="-122"/>
                <a:cs typeface="Times New Roman" pitchFamily="18" charset="0"/>
              </a:rPr>
              <a:t>算法</a:t>
            </a:r>
            <a:r>
              <a:rPr lang="en-US" altLang="zh-CN" sz="2000" kern="100" dirty="0" smtClean="0">
                <a:latin typeface="黑体" pitchFamily="49" charset="-122"/>
                <a:ea typeface="黑体" pitchFamily="49" charset="-122"/>
                <a:cs typeface="Times New Roman" pitchFamily="18" charset="0"/>
              </a:rPr>
              <a:t>+</a:t>
            </a:r>
            <a:r>
              <a:rPr lang="zh-CN" altLang="en-US" sz="2000" kern="100" dirty="0">
                <a:latin typeface="黑体" pitchFamily="49" charset="-122"/>
                <a:ea typeface="黑体" pitchFamily="49" charset="-122"/>
                <a:cs typeface="Times New Roman" pitchFamily="18" charset="0"/>
              </a:rPr>
              <a:t>问题</a:t>
            </a:r>
            <a:r>
              <a:rPr lang="zh-CN" altLang="en-US" sz="2000" kern="100" dirty="0" smtClean="0">
                <a:latin typeface="黑体" pitchFamily="49" charset="-122"/>
                <a:ea typeface="黑体" pitchFamily="49" charset="-122"/>
                <a:cs typeface="Times New Roman" pitchFamily="18" charset="0"/>
              </a:rPr>
              <a:t>已知</a:t>
            </a:r>
            <a:endParaRPr lang="en-US" altLang="zh-CN" sz="2000" kern="100" dirty="0" smtClean="0">
              <a:latin typeface="黑体" pitchFamily="49" charset="-122"/>
              <a:ea typeface="黑体" pitchFamily="49" charset="-122"/>
              <a:cs typeface="Times New Roman" pitchFamily="18" charset="0"/>
            </a:endParaRPr>
          </a:p>
          <a:p>
            <a:pPr algn="just">
              <a:spcAft>
                <a:spcPts val="0"/>
              </a:spcAft>
              <a:defRPr/>
            </a:pPr>
            <a:r>
              <a:rPr lang="zh-CN" altLang="en-US" sz="2000" kern="100" dirty="0" smtClean="0">
                <a:latin typeface="黑体" pitchFamily="49" charset="-122"/>
                <a:ea typeface="黑体" pitchFamily="49" charset="-122"/>
                <a:cs typeface="Times New Roman" pitchFamily="18" charset="0"/>
              </a:rPr>
              <a:t>（</a:t>
            </a:r>
            <a:r>
              <a:rPr lang="en-US" altLang="zh-CN" sz="2000" kern="100" dirty="0" smtClean="0">
                <a:latin typeface="黑体" pitchFamily="49" charset="-122"/>
                <a:ea typeface="黑体" pitchFamily="49" charset="-122"/>
                <a:cs typeface="Times New Roman" pitchFamily="18" charset="0"/>
              </a:rPr>
              <a:t>2</a:t>
            </a:r>
            <a:r>
              <a:rPr lang="zh-CN" altLang="en-US" sz="2000" kern="100" dirty="0" smtClean="0">
                <a:latin typeface="黑体" pitchFamily="49" charset="-122"/>
                <a:ea typeface="黑体" pitchFamily="49" charset="-122"/>
                <a:cs typeface="Times New Roman" pitchFamily="18" charset="0"/>
              </a:rPr>
              <a:t>）工控安全系统</a:t>
            </a:r>
            <a:r>
              <a:rPr lang="en-US" altLang="zh-CN" sz="2000" kern="100" dirty="0">
                <a:latin typeface="黑体" pitchFamily="49" charset="-122"/>
                <a:ea typeface="黑体" pitchFamily="49" charset="-122"/>
                <a:cs typeface="Times New Roman" pitchFamily="18" charset="0"/>
              </a:rPr>
              <a:t>2.0</a:t>
            </a:r>
            <a:r>
              <a:rPr lang="zh-CN" altLang="en-US" sz="2000" kern="100" dirty="0" smtClean="0">
                <a:latin typeface="黑体" pitchFamily="49" charset="-122"/>
                <a:ea typeface="黑体" pitchFamily="49" charset="-122"/>
                <a:cs typeface="Times New Roman" pitchFamily="18" charset="0"/>
              </a:rPr>
              <a:t>：通过</a:t>
            </a:r>
            <a:r>
              <a:rPr lang="zh-CN" altLang="en-US" sz="2000" kern="100" dirty="0">
                <a:latin typeface="黑体" pitchFamily="49" charset="-122"/>
                <a:ea typeface="黑体" pitchFamily="49" charset="-122"/>
                <a:cs typeface="Times New Roman" pitchFamily="18" charset="0"/>
              </a:rPr>
              <a:t>加载软件模块，实现连接、控制、数据分析，以及功能的在线更新</a:t>
            </a:r>
            <a:r>
              <a:rPr lang="zh-CN" altLang="en-US" sz="2000" kern="100" dirty="0" smtClean="0">
                <a:latin typeface="黑体" pitchFamily="49" charset="-122"/>
                <a:ea typeface="黑体" pitchFamily="49" charset="-122"/>
                <a:cs typeface="Times New Roman" pitchFamily="18" charset="0"/>
              </a:rPr>
              <a:t>等数据驱动的动态分析预测，实现问题的精准靶向定位</a:t>
            </a:r>
            <a:endParaRPr lang="zh-CN" altLang="en-US" sz="2000" kern="100" dirty="0">
              <a:latin typeface="黑体" pitchFamily="49" charset="-122"/>
              <a:ea typeface="黑体" pitchFamily="49" charset="-122"/>
              <a:cs typeface="Times New Roman" pitchFamily="18" charset="0"/>
            </a:endParaRPr>
          </a:p>
        </p:txBody>
      </p:sp>
    </p:spTree>
    <p:extLst>
      <p:ext uri="{BB962C8B-B14F-4D97-AF65-F5344CB8AC3E}">
        <p14:creationId xmlns:p14="http://schemas.microsoft.com/office/powerpoint/2010/main" xmlns="" val="669228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200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circle(in)">
                                      <p:cBhvr>
                                        <p:cTn id="13" dur="20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10" grpId="0"/>
      <p:bldP spid="12" grpId="0" animBg="1"/>
      <p:bldP spid="1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71405" y="1594944"/>
            <a:ext cx="2484427" cy="4535488"/>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fontAlgn="auto"/>
            <a:endParaRPr lang="zh-CN" altLang="en-US" noProof="1"/>
          </a:p>
        </p:txBody>
      </p:sp>
      <p:sp>
        <p:nvSpPr>
          <p:cNvPr id="20" name="矩形 19"/>
          <p:cNvSpPr/>
          <p:nvPr/>
        </p:nvSpPr>
        <p:spPr>
          <a:xfrm>
            <a:off x="5795963" y="1574050"/>
            <a:ext cx="2952750" cy="4537075"/>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fontAlgn="auto"/>
            <a:endParaRPr lang="zh-CN" altLang="en-US" noProof="1"/>
          </a:p>
        </p:txBody>
      </p:sp>
      <p:sp>
        <p:nvSpPr>
          <p:cNvPr id="13" name="矩形 12"/>
          <p:cNvSpPr/>
          <p:nvPr/>
        </p:nvSpPr>
        <p:spPr>
          <a:xfrm>
            <a:off x="2736066" y="1593100"/>
            <a:ext cx="2484427" cy="4535488"/>
          </a:xfrm>
          <a:prstGeom prst="rect">
            <a:avLst/>
          </a:prstGeom>
        </p:spPr>
        <p:style>
          <a:lnRef idx="1">
            <a:schemeClr val="dk1"/>
          </a:lnRef>
          <a:fillRef idx="2">
            <a:schemeClr val="dk1"/>
          </a:fillRef>
          <a:effectRef idx="1">
            <a:schemeClr val="dk1"/>
          </a:effectRef>
          <a:fontRef idx="minor">
            <a:schemeClr val="dk1"/>
          </a:fontRef>
        </p:style>
        <p:txBody>
          <a:bodyPr anchor="ctr"/>
          <a:lstStyle/>
          <a:p>
            <a:pPr algn="ctr" fontAlgn="auto"/>
            <a:endParaRPr lang="zh-CN" altLang="en-US" noProof="1"/>
          </a:p>
        </p:txBody>
      </p:sp>
      <p:sp>
        <p:nvSpPr>
          <p:cNvPr id="2" name="标题 1"/>
          <p:cNvSpPr>
            <a:spLocks noGrp="1"/>
          </p:cNvSpPr>
          <p:nvPr>
            <p:ph type="title"/>
          </p:nvPr>
        </p:nvSpPr>
        <p:spPr>
          <a:xfrm>
            <a:off x="457200" y="332742"/>
            <a:ext cx="8229600" cy="1143000"/>
          </a:xfrm>
        </p:spPr>
        <p:txBody>
          <a:bodyPr/>
          <a:lstStyle/>
          <a:p>
            <a:r>
              <a:rPr lang="zh-CN" altLang="en-US" dirty="0"/>
              <a:t>工控系统安全：技术</a:t>
            </a:r>
            <a:r>
              <a:rPr lang="zh-CN" altLang="en-US" dirty="0" smtClean="0"/>
              <a:t>路线</a:t>
            </a:r>
            <a:endParaRPr lang="zh-CN" altLang="en-US" dirty="0"/>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43</a:t>
            </a:fld>
            <a:endParaRPr lang="en-US" altLang="zh-CN"/>
          </a:p>
        </p:txBody>
      </p:sp>
      <p:sp>
        <p:nvSpPr>
          <p:cNvPr id="5" name="圆角矩形 4"/>
          <p:cNvSpPr/>
          <p:nvPr/>
        </p:nvSpPr>
        <p:spPr>
          <a:xfrm>
            <a:off x="3059756" y="4875942"/>
            <a:ext cx="1872274" cy="719138"/>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r>
              <a:rPr lang="zh-CN" altLang="en-US" sz="2800" b="1" noProof="1" smtClean="0">
                <a:solidFill>
                  <a:schemeClr val="tx1"/>
                </a:solidFill>
                <a:latin typeface="黑体" pitchFamily="49" charset="-122"/>
                <a:ea typeface="黑体" pitchFamily="49" charset="-122"/>
              </a:rPr>
              <a:t>可防御</a:t>
            </a:r>
            <a:endParaRPr lang="zh-CN" altLang="en-US" sz="2800" b="1" noProof="1">
              <a:solidFill>
                <a:schemeClr val="tx1"/>
              </a:solidFill>
              <a:latin typeface="黑体" pitchFamily="49" charset="-122"/>
              <a:ea typeface="黑体" pitchFamily="49" charset="-122"/>
            </a:endParaRPr>
          </a:p>
        </p:txBody>
      </p:sp>
      <p:sp>
        <p:nvSpPr>
          <p:cNvPr id="6" name="圆角矩形 5"/>
          <p:cNvSpPr/>
          <p:nvPr/>
        </p:nvSpPr>
        <p:spPr>
          <a:xfrm>
            <a:off x="3059756" y="3283788"/>
            <a:ext cx="1872274" cy="7207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r>
              <a:rPr lang="zh-CN" altLang="en-US" sz="2800" b="1" noProof="1" smtClean="0">
                <a:solidFill>
                  <a:schemeClr val="tx1"/>
                </a:solidFill>
                <a:latin typeface="黑体" pitchFamily="49" charset="-122"/>
                <a:ea typeface="黑体" pitchFamily="49" charset="-122"/>
              </a:rPr>
              <a:t>可</a:t>
            </a:r>
            <a:r>
              <a:rPr lang="zh-CN" altLang="en-US" sz="2800" b="1" noProof="1">
                <a:solidFill>
                  <a:schemeClr val="tx1"/>
                </a:solidFill>
                <a:latin typeface="黑体" pitchFamily="49" charset="-122"/>
                <a:ea typeface="黑体" pitchFamily="49" charset="-122"/>
              </a:rPr>
              <a:t>识别</a:t>
            </a:r>
          </a:p>
        </p:txBody>
      </p:sp>
      <p:sp>
        <p:nvSpPr>
          <p:cNvPr id="7" name="圆角矩形 6"/>
          <p:cNvSpPr/>
          <p:nvPr/>
        </p:nvSpPr>
        <p:spPr>
          <a:xfrm>
            <a:off x="3095700" y="1700856"/>
            <a:ext cx="1836329" cy="720725"/>
          </a:xfrm>
          <a:prstGeom prst="round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r>
              <a:rPr lang="zh-CN" altLang="en-US" sz="2800" b="1" noProof="1" smtClean="0">
                <a:solidFill>
                  <a:schemeClr val="tx1"/>
                </a:solidFill>
                <a:latin typeface="黑体" pitchFamily="49" charset="-122"/>
                <a:ea typeface="黑体" pitchFamily="49" charset="-122"/>
              </a:rPr>
              <a:t>可生存</a:t>
            </a:r>
            <a:endParaRPr lang="zh-CN" altLang="en-US" sz="2800" b="1" noProof="1">
              <a:solidFill>
                <a:schemeClr val="tx1"/>
              </a:solidFill>
              <a:latin typeface="黑体" pitchFamily="49" charset="-122"/>
              <a:ea typeface="黑体" pitchFamily="49" charset="-122"/>
            </a:endParaRPr>
          </a:p>
        </p:txBody>
      </p:sp>
      <p:sp>
        <p:nvSpPr>
          <p:cNvPr id="8" name="上下箭头 7"/>
          <p:cNvSpPr/>
          <p:nvPr/>
        </p:nvSpPr>
        <p:spPr>
          <a:xfrm rot="10800000">
            <a:off x="3780052" y="2544013"/>
            <a:ext cx="431800" cy="719137"/>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fontAlgn="auto"/>
            <a:endParaRPr lang="zh-CN" altLang="en-US" noProof="1"/>
          </a:p>
        </p:txBody>
      </p:sp>
      <p:sp>
        <p:nvSpPr>
          <p:cNvPr id="9" name="上下箭头 8"/>
          <p:cNvSpPr/>
          <p:nvPr/>
        </p:nvSpPr>
        <p:spPr>
          <a:xfrm rot="10800000">
            <a:off x="3778465" y="4094496"/>
            <a:ext cx="433387" cy="72072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fontAlgn="auto"/>
            <a:endParaRPr lang="zh-CN" altLang="en-US" noProof="1"/>
          </a:p>
        </p:txBody>
      </p:sp>
      <p:cxnSp>
        <p:nvCxnSpPr>
          <p:cNvPr id="14" name="直接箭头连接符 13"/>
          <p:cNvCxnSpPr>
            <a:stCxn id="5" idx="3"/>
          </p:cNvCxnSpPr>
          <p:nvPr/>
        </p:nvCxnSpPr>
        <p:spPr>
          <a:xfrm>
            <a:off x="4932030" y="5235511"/>
            <a:ext cx="1368114" cy="0"/>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6" idx="3"/>
            <a:endCxn id="18" idx="2"/>
          </p:cNvCxnSpPr>
          <p:nvPr/>
        </p:nvCxnSpPr>
        <p:spPr>
          <a:xfrm>
            <a:off x="4932030" y="3644151"/>
            <a:ext cx="1440195" cy="3175"/>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7" idx="3"/>
          </p:cNvCxnSpPr>
          <p:nvPr/>
        </p:nvCxnSpPr>
        <p:spPr>
          <a:xfrm flipV="1">
            <a:off x="4932029" y="2056456"/>
            <a:ext cx="1440196" cy="4763"/>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372225" y="4777517"/>
            <a:ext cx="1871663" cy="955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800" b="1" noProof="1" smtClean="0">
                <a:latin typeface="黑体" pitchFamily="49" charset="-122"/>
                <a:ea typeface="黑体" pitchFamily="49" charset="-122"/>
              </a:rPr>
              <a:t>软件</a:t>
            </a:r>
            <a:endParaRPr lang="en-US" altLang="zh-CN" sz="2800" b="1" noProof="1" smtClean="0">
              <a:latin typeface="黑体" pitchFamily="49" charset="-122"/>
              <a:ea typeface="黑体" pitchFamily="49" charset="-122"/>
            </a:endParaRPr>
          </a:p>
          <a:p>
            <a:pPr algn="ctr" fontAlgn="auto"/>
            <a:r>
              <a:rPr lang="zh-CN" altLang="en-US" sz="2800" b="1" noProof="1" smtClean="0">
                <a:latin typeface="黑体" pitchFamily="49" charset="-122"/>
                <a:ea typeface="黑体" pitchFamily="49" charset="-122"/>
              </a:rPr>
              <a:t>定义</a:t>
            </a:r>
            <a:endParaRPr lang="zh-CN" altLang="en-US" b="1" noProof="1">
              <a:latin typeface="黑体" pitchFamily="49" charset="-122"/>
              <a:ea typeface="黑体" pitchFamily="49" charset="-122"/>
            </a:endParaRPr>
          </a:p>
        </p:txBody>
      </p:sp>
      <p:sp>
        <p:nvSpPr>
          <p:cNvPr id="18" name="椭圆 17"/>
          <p:cNvSpPr/>
          <p:nvPr/>
        </p:nvSpPr>
        <p:spPr>
          <a:xfrm>
            <a:off x="6372225" y="3169488"/>
            <a:ext cx="1871663" cy="955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800" b="1" noProof="1" smtClean="0">
                <a:latin typeface="黑体" pitchFamily="49" charset="-122"/>
                <a:ea typeface="黑体" pitchFamily="49" charset="-122"/>
              </a:rPr>
              <a:t>智能</a:t>
            </a:r>
            <a:endParaRPr lang="en-US" altLang="zh-CN" sz="2800" b="1" noProof="1" smtClean="0">
              <a:latin typeface="黑体" pitchFamily="49" charset="-122"/>
              <a:ea typeface="黑体" pitchFamily="49" charset="-122"/>
            </a:endParaRPr>
          </a:p>
          <a:p>
            <a:pPr algn="ctr" fontAlgn="auto"/>
            <a:r>
              <a:rPr lang="zh-CN" altLang="en-US" sz="2800" b="1" noProof="1" smtClean="0">
                <a:latin typeface="黑体" pitchFamily="49" charset="-122"/>
                <a:ea typeface="黑体" pitchFamily="49" charset="-122"/>
              </a:rPr>
              <a:t>决策</a:t>
            </a:r>
            <a:endParaRPr lang="zh-CN" altLang="en-US" b="1" noProof="1">
              <a:latin typeface="黑体" pitchFamily="49" charset="-122"/>
              <a:ea typeface="黑体" pitchFamily="49" charset="-122"/>
            </a:endParaRPr>
          </a:p>
        </p:txBody>
      </p:sp>
      <p:sp>
        <p:nvSpPr>
          <p:cNvPr id="19" name="椭圆 18"/>
          <p:cNvSpPr/>
          <p:nvPr/>
        </p:nvSpPr>
        <p:spPr>
          <a:xfrm>
            <a:off x="6372225" y="1609253"/>
            <a:ext cx="1871663" cy="9556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2800" b="1" noProof="1" smtClean="0">
                <a:latin typeface="黑体" pitchFamily="49" charset="-122"/>
                <a:ea typeface="黑体" pitchFamily="49" charset="-122"/>
              </a:rPr>
              <a:t>容忍</a:t>
            </a:r>
            <a:endParaRPr lang="en-US" altLang="zh-CN" sz="2800" b="1" noProof="1" smtClean="0">
              <a:latin typeface="黑体" pitchFamily="49" charset="-122"/>
              <a:ea typeface="黑体" pitchFamily="49" charset="-122"/>
            </a:endParaRPr>
          </a:p>
          <a:p>
            <a:pPr algn="ctr" fontAlgn="auto"/>
            <a:r>
              <a:rPr lang="zh-CN" altLang="en-US" sz="2800" b="1" noProof="1" smtClean="0">
                <a:latin typeface="黑体" pitchFamily="49" charset="-122"/>
                <a:ea typeface="黑体" pitchFamily="49" charset="-122"/>
              </a:rPr>
              <a:t>恢复</a:t>
            </a:r>
            <a:endParaRPr lang="zh-CN" altLang="en-US" b="1" noProof="1">
              <a:latin typeface="黑体" pitchFamily="49" charset="-122"/>
              <a:ea typeface="黑体" pitchFamily="49" charset="-122"/>
            </a:endParaRPr>
          </a:p>
        </p:txBody>
      </p:sp>
      <p:sp>
        <p:nvSpPr>
          <p:cNvPr id="21" name="TextBox 30"/>
          <p:cNvSpPr txBox="1">
            <a:spLocks noChangeArrowheads="1"/>
          </p:cNvSpPr>
          <p:nvPr/>
        </p:nvSpPr>
        <p:spPr bwMode="auto">
          <a:xfrm>
            <a:off x="3221798" y="6148475"/>
            <a:ext cx="1638226" cy="523220"/>
          </a:xfrm>
          <a:prstGeom prst="rect">
            <a:avLst/>
          </a:prstGeom>
          <a:noFill/>
          <a:ln w="9525">
            <a:noFill/>
            <a:miter lim="800000"/>
            <a:headEnd/>
            <a:tailEnd/>
          </a:ln>
        </p:spPr>
        <p:txBody>
          <a:bodyPr wrap="square">
            <a:spAutoFit/>
          </a:bodyPr>
          <a:lstStyle/>
          <a:p>
            <a:r>
              <a:rPr lang="zh-CN" altLang="en-US" sz="2800" dirty="0" smtClean="0">
                <a:latin typeface="黑体" pitchFamily="49" charset="-122"/>
                <a:ea typeface="黑体" pitchFamily="49" charset="-122"/>
              </a:rPr>
              <a:t>科学问题</a:t>
            </a:r>
            <a:endParaRPr lang="zh-CN" altLang="en-US" sz="2800" dirty="0">
              <a:latin typeface="黑体" pitchFamily="49" charset="-122"/>
              <a:ea typeface="黑体" pitchFamily="49" charset="-122"/>
            </a:endParaRPr>
          </a:p>
        </p:txBody>
      </p:sp>
      <p:sp>
        <p:nvSpPr>
          <p:cNvPr id="23" name="上箭头 22"/>
          <p:cNvSpPr/>
          <p:nvPr/>
        </p:nvSpPr>
        <p:spPr>
          <a:xfrm>
            <a:off x="7092210" y="4310429"/>
            <a:ext cx="432036" cy="36003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24" name="上箭头 23"/>
          <p:cNvSpPr/>
          <p:nvPr/>
        </p:nvSpPr>
        <p:spPr>
          <a:xfrm>
            <a:off x="7091646" y="2708190"/>
            <a:ext cx="432036" cy="360030"/>
          </a:xfrm>
          <a:prstGeom prst="up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
        <p:nvSpPr>
          <p:cNvPr id="27" name="圆角矩形 26"/>
          <p:cNvSpPr/>
          <p:nvPr/>
        </p:nvSpPr>
        <p:spPr>
          <a:xfrm>
            <a:off x="395652" y="4895935"/>
            <a:ext cx="1872274" cy="719138"/>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r>
              <a:rPr lang="zh-CN" altLang="en-US" sz="2800" b="1" noProof="1" smtClean="0">
                <a:solidFill>
                  <a:schemeClr val="tx1"/>
                </a:solidFill>
                <a:latin typeface="黑体" pitchFamily="49" charset="-122"/>
                <a:ea typeface="黑体" pitchFamily="49" charset="-122"/>
              </a:rPr>
              <a:t>开放互联</a:t>
            </a:r>
            <a:endParaRPr lang="zh-CN" altLang="en-US" sz="2800" b="1" noProof="1">
              <a:solidFill>
                <a:schemeClr val="tx1"/>
              </a:solidFill>
              <a:latin typeface="黑体" pitchFamily="49" charset="-122"/>
              <a:ea typeface="黑体" pitchFamily="49" charset="-122"/>
            </a:endParaRPr>
          </a:p>
        </p:txBody>
      </p:sp>
      <p:sp>
        <p:nvSpPr>
          <p:cNvPr id="28" name="圆角矩形 27"/>
          <p:cNvSpPr/>
          <p:nvPr/>
        </p:nvSpPr>
        <p:spPr>
          <a:xfrm>
            <a:off x="395652" y="3303781"/>
            <a:ext cx="1872274" cy="72072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r>
              <a:rPr lang="zh-CN" altLang="en-US" sz="2800" b="1" noProof="1">
                <a:solidFill>
                  <a:schemeClr val="tx1"/>
                </a:solidFill>
                <a:latin typeface="黑体" pitchFamily="49" charset="-122"/>
                <a:ea typeface="黑体" pitchFamily="49" charset="-122"/>
              </a:rPr>
              <a:t>信物</a:t>
            </a:r>
            <a:r>
              <a:rPr lang="zh-CN" altLang="en-US" sz="2800" b="1" noProof="1" smtClean="0">
                <a:solidFill>
                  <a:schemeClr val="tx1"/>
                </a:solidFill>
                <a:latin typeface="黑体" pitchFamily="49" charset="-122"/>
                <a:ea typeface="黑体" pitchFamily="49" charset="-122"/>
              </a:rPr>
              <a:t>融合</a:t>
            </a:r>
            <a:endParaRPr lang="zh-CN" altLang="en-US" sz="2800" b="1" noProof="1">
              <a:solidFill>
                <a:schemeClr val="tx1"/>
              </a:solidFill>
              <a:latin typeface="黑体" pitchFamily="49" charset="-122"/>
              <a:ea typeface="黑体" pitchFamily="49" charset="-122"/>
            </a:endParaRPr>
          </a:p>
        </p:txBody>
      </p:sp>
      <p:sp>
        <p:nvSpPr>
          <p:cNvPr id="29" name="圆角矩形 28"/>
          <p:cNvSpPr/>
          <p:nvPr/>
        </p:nvSpPr>
        <p:spPr>
          <a:xfrm>
            <a:off x="431596" y="1720849"/>
            <a:ext cx="1836329" cy="720725"/>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r>
              <a:rPr lang="zh-CN" altLang="en-US" sz="2800" b="1" noProof="1" smtClean="0">
                <a:solidFill>
                  <a:schemeClr val="tx1"/>
                </a:solidFill>
                <a:latin typeface="黑体" pitchFamily="49" charset="-122"/>
                <a:ea typeface="黑体" pitchFamily="49" charset="-122"/>
              </a:rPr>
              <a:t>安全悠关</a:t>
            </a:r>
            <a:endParaRPr lang="zh-CN" altLang="en-US" sz="2800" b="1" noProof="1">
              <a:solidFill>
                <a:schemeClr val="tx1"/>
              </a:solidFill>
              <a:latin typeface="黑体" pitchFamily="49" charset="-122"/>
              <a:ea typeface="黑体" pitchFamily="49" charset="-122"/>
            </a:endParaRPr>
          </a:p>
        </p:txBody>
      </p:sp>
      <p:sp>
        <p:nvSpPr>
          <p:cNvPr id="30" name="上下箭头 29"/>
          <p:cNvSpPr/>
          <p:nvPr/>
        </p:nvSpPr>
        <p:spPr>
          <a:xfrm rot="10800000">
            <a:off x="1115948" y="2564006"/>
            <a:ext cx="431800" cy="719137"/>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fontAlgn="auto"/>
            <a:endParaRPr lang="zh-CN" altLang="en-US" noProof="1"/>
          </a:p>
        </p:txBody>
      </p:sp>
      <p:sp>
        <p:nvSpPr>
          <p:cNvPr id="31" name="上下箭头 30"/>
          <p:cNvSpPr/>
          <p:nvPr/>
        </p:nvSpPr>
        <p:spPr>
          <a:xfrm rot="10800000">
            <a:off x="1114361" y="4114489"/>
            <a:ext cx="433387" cy="72072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fontAlgn="auto"/>
            <a:endParaRPr lang="zh-CN" altLang="en-US" noProof="1"/>
          </a:p>
        </p:txBody>
      </p:sp>
      <p:sp>
        <p:nvSpPr>
          <p:cNvPr id="35" name="TextBox 30"/>
          <p:cNvSpPr txBox="1">
            <a:spLocks noChangeArrowheads="1"/>
          </p:cNvSpPr>
          <p:nvPr/>
        </p:nvSpPr>
        <p:spPr bwMode="auto">
          <a:xfrm>
            <a:off x="179634" y="6146050"/>
            <a:ext cx="2556432" cy="523220"/>
          </a:xfrm>
          <a:prstGeom prst="rect">
            <a:avLst/>
          </a:prstGeom>
          <a:noFill/>
          <a:ln w="9525">
            <a:noFill/>
            <a:miter lim="800000"/>
            <a:headEnd/>
            <a:tailEnd/>
          </a:ln>
        </p:spPr>
        <p:txBody>
          <a:bodyPr wrap="square">
            <a:spAutoFit/>
          </a:bodyPr>
          <a:lstStyle/>
          <a:p>
            <a:r>
              <a:rPr lang="zh-CN" altLang="en-US" sz="2800" dirty="0">
                <a:latin typeface="黑体" pitchFamily="49" charset="-122"/>
                <a:ea typeface="黑体" pitchFamily="49" charset="-122"/>
              </a:rPr>
              <a:t>信息物理空间</a:t>
            </a:r>
          </a:p>
        </p:txBody>
      </p:sp>
      <p:sp>
        <p:nvSpPr>
          <p:cNvPr id="38" name="TextBox 30"/>
          <p:cNvSpPr txBox="1">
            <a:spLocks noChangeArrowheads="1"/>
          </p:cNvSpPr>
          <p:nvPr/>
        </p:nvSpPr>
        <p:spPr bwMode="auto">
          <a:xfrm>
            <a:off x="6534074" y="6146050"/>
            <a:ext cx="1638226" cy="523220"/>
          </a:xfrm>
          <a:prstGeom prst="rect">
            <a:avLst/>
          </a:prstGeom>
          <a:noFill/>
          <a:ln w="9525">
            <a:noFill/>
            <a:miter lim="800000"/>
            <a:headEnd/>
            <a:tailEnd/>
          </a:ln>
        </p:spPr>
        <p:txBody>
          <a:bodyPr wrap="square">
            <a:spAutoFit/>
          </a:bodyPr>
          <a:lstStyle/>
          <a:p>
            <a:r>
              <a:rPr lang="zh-CN" altLang="en-US" sz="2800" dirty="0" smtClean="0">
                <a:latin typeface="黑体" pitchFamily="49" charset="-122"/>
                <a:ea typeface="黑体" pitchFamily="49" charset="-122"/>
              </a:rPr>
              <a:t>技术路线</a:t>
            </a:r>
            <a:endParaRPr lang="zh-CN" altLang="en-US" sz="2800" dirty="0">
              <a:latin typeface="黑体" pitchFamily="49" charset="-122"/>
              <a:ea typeface="黑体" pitchFamily="49" charset="-122"/>
            </a:endParaRPr>
          </a:p>
        </p:txBody>
      </p:sp>
      <p:sp>
        <p:nvSpPr>
          <p:cNvPr id="40" name="右箭头 39"/>
          <p:cNvSpPr/>
          <p:nvPr/>
        </p:nvSpPr>
        <p:spPr>
          <a:xfrm>
            <a:off x="2483826" y="5183959"/>
            <a:ext cx="432036" cy="216479"/>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42" name="右箭头 41"/>
          <p:cNvSpPr/>
          <p:nvPr/>
        </p:nvSpPr>
        <p:spPr>
          <a:xfrm>
            <a:off x="2411820" y="3644557"/>
            <a:ext cx="432036" cy="216479"/>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43" name="右箭头 42"/>
          <p:cNvSpPr/>
          <p:nvPr/>
        </p:nvSpPr>
        <p:spPr>
          <a:xfrm>
            <a:off x="2483826" y="1928425"/>
            <a:ext cx="432036" cy="216479"/>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35202637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413844"/>
            <a:ext cx="8229600" cy="1143000"/>
          </a:xfrm>
        </p:spPr>
        <p:txBody>
          <a:bodyPr/>
          <a:lstStyle/>
          <a:p>
            <a:r>
              <a:rPr lang="zh-CN" altLang="en-US" dirty="0"/>
              <a:t>工控系统安全：概念</a:t>
            </a:r>
            <a:r>
              <a:rPr lang="zh-CN" altLang="en-US" dirty="0" smtClean="0"/>
              <a:t>技术体系</a:t>
            </a:r>
            <a:endParaRPr lang="zh-CN" altLang="en-US" dirty="0"/>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44</a:t>
            </a:fld>
            <a:endParaRPr lang="en-US" altLang="zh-CN"/>
          </a:p>
        </p:txBody>
      </p:sp>
      <p:pic>
        <p:nvPicPr>
          <p:cNvPr id="15"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t="37818"/>
          <a:stretch/>
        </p:blipFill>
        <p:spPr bwMode="auto">
          <a:xfrm>
            <a:off x="3563916" y="5233479"/>
            <a:ext cx="2016168" cy="11945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8659" y="5233480"/>
            <a:ext cx="2001033" cy="119453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6588165" y="5246341"/>
            <a:ext cx="1944165" cy="11816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nvGrpSpPr>
          <p:cNvPr id="16" name="组合 15"/>
          <p:cNvGrpSpPr/>
          <p:nvPr/>
        </p:nvGrpSpPr>
        <p:grpSpPr>
          <a:xfrm>
            <a:off x="167065" y="1628850"/>
            <a:ext cx="8797301" cy="3367221"/>
            <a:chOff x="167065" y="1628850"/>
            <a:chExt cx="8797301" cy="3367221"/>
          </a:xfrm>
        </p:grpSpPr>
        <p:grpSp>
          <p:nvGrpSpPr>
            <p:cNvPr id="8" name="组合 7"/>
            <p:cNvGrpSpPr/>
            <p:nvPr/>
          </p:nvGrpSpPr>
          <p:grpSpPr>
            <a:xfrm>
              <a:off x="370514" y="1628850"/>
              <a:ext cx="8389315" cy="446791"/>
              <a:chOff x="881057" y="2676231"/>
              <a:chExt cx="6412111" cy="335628"/>
            </a:xfrm>
          </p:grpSpPr>
          <p:sp>
            <p:nvSpPr>
              <p:cNvPr id="9" name="五边形 8"/>
              <p:cNvSpPr/>
              <p:nvPr/>
            </p:nvSpPr>
            <p:spPr>
              <a:xfrm>
                <a:off x="881057" y="2676231"/>
                <a:ext cx="1725316" cy="332441"/>
              </a:xfrm>
              <a:prstGeom prst="homePlate">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0">
                  <a:lnSpc>
                    <a:spcPct val="100000"/>
                  </a:lnSpc>
                  <a:spcBef>
                    <a:spcPts val="0"/>
                  </a:spcBef>
                  <a:spcAft>
                    <a:spcPts val="0"/>
                  </a:spcAft>
                  <a:buClrTx/>
                  <a:buSzTx/>
                  <a:buFontTx/>
                  <a:buNone/>
                  <a:tabLst/>
                  <a:defRPr/>
                </a:pPr>
                <a:r>
                  <a:rPr lang="zh-CN" altLang="en-US" b="1" kern="0" noProof="0" dirty="0" smtClean="0">
                    <a:solidFill>
                      <a:prstClr val="black"/>
                    </a:solidFill>
                    <a:latin typeface="Arial"/>
                    <a:ea typeface="微软雅黑"/>
                    <a:sym typeface="Calibri"/>
                  </a:rPr>
                  <a:t>软件可定义</a:t>
                </a:r>
                <a:endParaRPr kumimoji="0" lang="zh-CN" altLang="en-US" b="1" i="0" u="none" strike="noStrike" kern="0" cap="none" spc="0" normalizeH="0" baseline="0" noProof="0" dirty="0">
                  <a:ln>
                    <a:noFill/>
                  </a:ln>
                  <a:solidFill>
                    <a:prstClr val="black"/>
                  </a:solidFill>
                  <a:effectLst/>
                  <a:uLnTx/>
                  <a:uFillTx/>
                  <a:latin typeface="Arial"/>
                  <a:ea typeface="微软雅黑"/>
                  <a:sym typeface="Calibri"/>
                </a:endParaRPr>
              </a:p>
            </p:txBody>
          </p:sp>
          <p:sp>
            <p:nvSpPr>
              <p:cNvPr id="10" name="五边形 9"/>
              <p:cNvSpPr/>
              <p:nvPr/>
            </p:nvSpPr>
            <p:spPr>
              <a:xfrm>
                <a:off x="3266799" y="2679418"/>
                <a:ext cx="1792691" cy="332441"/>
              </a:xfrm>
              <a:prstGeom prst="homePlate">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0">
                  <a:lnSpc>
                    <a:spcPct val="100000"/>
                  </a:lnSpc>
                  <a:spcBef>
                    <a:spcPts val="0"/>
                  </a:spcBef>
                  <a:spcAft>
                    <a:spcPts val="0"/>
                  </a:spcAft>
                  <a:buClrTx/>
                  <a:buSzTx/>
                  <a:buFontTx/>
                  <a:buNone/>
                  <a:tabLst/>
                  <a:defRPr/>
                </a:pPr>
                <a:r>
                  <a:rPr lang="zh-CN" altLang="en-US" b="1" kern="0" noProof="0" dirty="0" smtClean="0">
                    <a:solidFill>
                      <a:prstClr val="black"/>
                    </a:solidFill>
                    <a:latin typeface="Arial"/>
                    <a:ea typeface="微软雅黑"/>
                    <a:sym typeface="Calibri"/>
                  </a:rPr>
                  <a:t>智能可决策</a:t>
                </a:r>
                <a:endParaRPr kumimoji="0" lang="zh-CN" altLang="en-US" b="0" i="0" u="none" strike="noStrike" kern="0" cap="none" spc="0" normalizeH="0" baseline="0" noProof="0" dirty="0">
                  <a:ln>
                    <a:noFill/>
                  </a:ln>
                  <a:solidFill>
                    <a:prstClr val="black"/>
                  </a:solidFill>
                  <a:effectLst/>
                  <a:uLnTx/>
                  <a:uFillTx/>
                  <a:latin typeface="Arial"/>
                  <a:ea typeface="微软雅黑"/>
                  <a:sym typeface="Calibri"/>
                </a:endParaRPr>
              </a:p>
            </p:txBody>
          </p:sp>
          <p:sp>
            <p:nvSpPr>
              <p:cNvPr id="11" name="五边形 10"/>
              <p:cNvSpPr/>
              <p:nvPr/>
            </p:nvSpPr>
            <p:spPr>
              <a:xfrm>
                <a:off x="5633326" y="2677936"/>
                <a:ext cx="1659842" cy="332441"/>
              </a:xfrm>
              <a:prstGeom prst="homePlate">
                <a:avLst/>
              </a:prstGeom>
              <a:gradFill rotWithShape="1">
                <a:gsLst>
                  <a:gs pos="0">
                    <a:srgbClr val="4BACC6">
                      <a:tint val="50000"/>
                      <a:satMod val="300000"/>
                    </a:srgbClr>
                  </a:gs>
                  <a:gs pos="35000">
                    <a:srgbClr val="4BACC6">
                      <a:tint val="37000"/>
                      <a:satMod val="300000"/>
                    </a:srgbClr>
                  </a:gs>
                  <a:gs pos="100000">
                    <a:srgbClr val="4BACC6">
                      <a:tint val="15000"/>
                      <a:satMod val="350000"/>
                    </a:srgbClr>
                  </a:gs>
                </a:gsLst>
                <a:lin ang="16200000" scaled="1"/>
              </a:gradFill>
              <a:ln w="9525" cap="flat" cmpd="sng" algn="ctr">
                <a:solidFill>
                  <a:srgbClr val="4BACC6">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457200" eaLnBrk="1" fontAlgn="auto" latinLnBrk="0" hangingPunct="0">
                  <a:lnSpc>
                    <a:spcPct val="100000"/>
                  </a:lnSpc>
                  <a:spcBef>
                    <a:spcPts val="0"/>
                  </a:spcBef>
                  <a:spcAft>
                    <a:spcPts val="0"/>
                  </a:spcAft>
                  <a:buClrTx/>
                  <a:buSzTx/>
                  <a:buFontTx/>
                  <a:buNone/>
                  <a:tabLst/>
                  <a:defRPr/>
                </a:pPr>
                <a:r>
                  <a:rPr lang="zh-CN" altLang="en-US" b="1" kern="0" dirty="0" smtClean="0">
                    <a:solidFill>
                      <a:prstClr val="black"/>
                    </a:solidFill>
                    <a:latin typeface="Arial"/>
                    <a:ea typeface="微软雅黑"/>
                    <a:sym typeface="Calibri"/>
                  </a:rPr>
                  <a:t>容忍可生存</a:t>
                </a:r>
                <a:endParaRPr kumimoji="0" lang="zh-CN" altLang="en-US" b="1" i="0" u="none" strike="noStrike" kern="0" cap="none" spc="0" normalizeH="0" baseline="0" noProof="0" dirty="0">
                  <a:ln>
                    <a:noFill/>
                  </a:ln>
                  <a:solidFill>
                    <a:prstClr val="black"/>
                  </a:solidFill>
                  <a:effectLst/>
                  <a:uLnTx/>
                  <a:uFillTx/>
                  <a:latin typeface="Arial"/>
                  <a:ea typeface="微软雅黑"/>
                  <a:sym typeface="Calibri"/>
                </a:endParaRPr>
              </a:p>
            </p:txBody>
          </p:sp>
        </p:grpSp>
        <p:sp>
          <p:nvSpPr>
            <p:cNvPr id="3" name="矩形 2"/>
            <p:cNvSpPr/>
            <p:nvPr/>
          </p:nvSpPr>
          <p:spPr>
            <a:xfrm>
              <a:off x="167065" y="2281250"/>
              <a:ext cx="2664222" cy="27070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just"/>
              <a:r>
                <a:rPr lang="en-US" altLang="zh-CN" b="1" dirty="0">
                  <a:solidFill>
                    <a:prstClr val="black"/>
                  </a:solidFill>
                  <a:latin typeface="Cambria Math"/>
                  <a:ea typeface="微软雅黑" pitchFamily="34" charset="-122"/>
                </a:rPr>
                <a:t>1. </a:t>
              </a:r>
              <a:r>
                <a:rPr lang="zh-CN" altLang="en-US" b="1" dirty="0">
                  <a:solidFill>
                    <a:prstClr val="black"/>
                  </a:solidFill>
                  <a:latin typeface="Cambria Math"/>
                  <a:ea typeface="微软雅黑" pitchFamily="34" charset="-122"/>
                </a:rPr>
                <a:t>软件定义安全功能</a:t>
              </a:r>
              <a:endParaRPr lang="en-US" altLang="zh-CN" b="1" dirty="0">
                <a:solidFill>
                  <a:prstClr val="black"/>
                </a:solidFill>
                <a:latin typeface="Cambria Math"/>
                <a:ea typeface="微软雅黑" pitchFamily="34" charset="-122"/>
              </a:endParaRPr>
            </a:p>
            <a:p>
              <a:pPr lvl="0" algn="just"/>
              <a:r>
                <a:rPr lang="zh-CN" altLang="en-US" sz="1300" dirty="0">
                  <a:solidFill>
                    <a:prstClr val="black"/>
                  </a:solidFill>
                  <a:latin typeface="13"/>
                  <a:ea typeface="微软雅黑" pitchFamily="34" charset="-122"/>
                </a:rPr>
                <a:t>安全功能可以软件形式在信息物理</a:t>
              </a:r>
              <a:r>
                <a:rPr lang="zh-CN" altLang="en-US" sz="1300" dirty="0" smtClean="0">
                  <a:solidFill>
                    <a:prstClr val="black"/>
                  </a:solidFill>
                  <a:latin typeface="13"/>
                  <a:ea typeface="微软雅黑" pitchFamily="34" charset="-122"/>
                </a:rPr>
                <a:t>空间</a:t>
              </a:r>
              <a:r>
                <a:rPr lang="zh-CN" altLang="en-US" sz="1300" dirty="0">
                  <a:solidFill>
                    <a:prstClr val="black"/>
                  </a:solidFill>
                  <a:latin typeface="13"/>
                  <a:ea typeface="微软雅黑" pitchFamily="34" charset="-122"/>
                </a:rPr>
                <a:t>按需</a:t>
              </a:r>
              <a:r>
                <a:rPr lang="zh-CN" altLang="en-US" sz="1300" dirty="0" smtClean="0">
                  <a:solidFill>
                    <a:prstClr val="black"/>
                  </a:solidFill>
                  <a:latin typeface="13"/>
                  <a:ea typeface="微软雅黑" pitchFamily="34" charset="-122"/>
                </a:rPr>
                <a:t>分发</a:t>
              </a:r>
              <a:r>
                <a:rPr lang="zh-CN" altLang="en-US" sz="1300" dirty="0">
                  <a:solidFill>
                    <a:prstClr val="black"/>
                  </a:solidFill>
                  <a:latin typeface="13"/>
                  <a:ea typeface="微软雅黑" pitchFamily="34" charset="-122"/>
                </a:rPr>
                <a:t>、部署。</a:t>
              </a:r>
              <a:endParaRPr lang="en-US" altLang="zh-CN" sz="1300" dirty="0">
                <a:solidFill>
                  <a:prstClr val="black"/>
                </a:solidFill>
                <a:latin typeface="13"/>
                <a:ea typeface="微软雅黑" pitchFamily="34" charset="-122"/>
              </a:endParaRPr>
            </a:p>
            <a:p>
              <a:pPr lvl="0" algn="just"/>
              <a:endParaRPr lang="en-US" altLang="zh-CN" sz="1300" dirty="0">
                <a:solidFill>
                  <a:srgbClr val="FF0000"/>
                </a:solidFill>
                <a:latin typeface="13"/>
                <a:ea typeface="微软雅黑" pitchFamily="34" charset="-122"/>
              </a:endParaRPr>
            </a:p>
            <a:p>
              <a:pPr lvl="0" algn="just"/>
              <a:r>
                <a:rPr lang="en-US" altLang="zh-CN" b="1" dirty="0">
                  <a:solidFill>
                    <a:prstClr val="black"/>
                  </a:solidFill>
                  <a:latin typeface="Cambria Math"/>
                  <a:ea typeface="微软雅黑" pitchFamily="34" charset="-122"/>
                </a:rPr>
                <a:t>2. </a:t>
              </a:r>
              <a:r>
                <a:rPr lang="zh-CN" altLang="en-US" b="1" dirty="0">
                  <a:solidFill>
                    <a:prstClr val="black"/>
                  </a:solidFill>
                  <a:latin typeface="Cambria Math"/>
                  <a:ea typeface="微软雅黑" pitchFamily="34" charset="-122"/>
                </a:rPr>
                <a:t>软件定义安全边界</a:t>
              </a:r>
              <a:endParaRPr lang="en-US" altLang="zh-CN" b="1" dirty="0">
                <a:solidFill>
                  <a:prstClr val="black"/>
                </a:solidFill>
                <a:latin typeface="Cambria Math"/>
                <a:ea typeface="微软雅黑" pitchFamily="34" charset="-122"/>
              </a:endParaRPr>
            </a:p>
            <a:p>
              <a:pPr lvl="0" algn="just"/>
              <a:r>
                <a:rPr lang="zh-CN" altLang="en-US" sz="1300" dirty="0" smtClean="0">
                  <a:solidFill>
                    <a:prstClr val="black"/>
                  </a:solidFill>
                  <a:latin typeface="13"/>
                  <a:ea typeface="微软雅黑" pitchFamily="34" charset="-122"/>
                </a:rPr>
                <a:t>可根据当前安全状况有针对性地定义安全边界，设置访问权限</a:t>
              </a:r>
              <a:endParaRPr lang="zh-CN" altLang="en-US" sz="1300" dirty="0">
                <a:solidFill>
                  <a:prstClr val="black"/>
                </a:solidFill>
                <a:latin typeface="13"/>
                <a:ea typeface="微软雅黑" pitchFamily="34" charset="-122"/>
              </a:endParaRPr>
            </a:p>
            <a:p>
              <a:pPr lvl="0" algn="just"/>
              <a:endParaRPr lang="en-US" altLang="zh-CN" b="1" dirty="0">
                <a:solidFill>
                  <a:prstClr val="black"/>
                </a:solidFill>
                <a:latin typeface="Cambria Math"/>
                <a:ea typeface="微软雅黑" pitchFamily="34" charset="-122"/>
              </a:endParaRPr>
            </a:p>
            <a:p>
              <a:pPr algn="just"/>
              <a:r>
                <a:rPr lang="en-US" altLang="zh-CN" b="1" dirty="0" smtClean="0">
                  <a:solidFill>
                    <a:prstClr val="black"/>
                  </a:solidFill>
                  <a:latin typeface="Cambria Math"/>
                  <a:ea typeface="微软雅黑" pitchFamily="34" charset="-122"/>
                </a:rPr>
                <a:t>3 </a:t>
              </a:r>
              <a:r>
                <a:rPr lang="en-US" altLang="zh-CN" b="1" dirty="0">
                  <a:solidFill>
                    <a:prstClr val="black"/>
                  </a:solidFill>
                  <a:latin typeface="Cambria Math"/>
                  <a:ea typeface="微软雅黑" pitchFamily="34" charset="-122"/>
                </a:rPr>
                <a:t>. </a:t>
              </a:r>
              <a:r>
                <a:rPr lang="zh-CN" altLang="en-US" b="1" dirty="0">
                  <a:solidFill>
                    <a:prstClr val="black"/>
                  </a:solidFill>
                  <a:latin typeface="Cambria Math"/>
                  <a:ea typeface="微软雅黑" pitchFamily="34" charset="-122"/>
                </a:rPr>
                <a:t>软件定义</a:t>
              </a:r>
              <a:r>
                <a:rPr lang="zh-CN" altLang="en-US" b="1" dirty="0" smtClean="0">
                  <a:solidFill>
                    <a:prstClr val="black"/>
                  </a:solidFill>
                  <a:latin typeface="Cambria Math"/>
                  <a:ea typeface="微软雅黑" pitchFamily="34" charset="-122"/>
                </a:rPr>
                <a:t>安全</a:t>
              </a:r>
              <a:r>
                <a:rPr lang="zh-CN" altLang="en-US" b="1" dirty="0">
                  <a:solidFill>
                    <a:prstClr val="black"/>
                  </a:solidFill>
                  <a:latin typeface="Cambria Math"/>
                  <a:ea typeface="微软雅黑" pitchFamily="34" charset="-122"/>
                </a:rPr>
                <a:t>策略</a:t>
              </a:r>
              <a:endParaRPr lang="en-US" altLang="zh-CN" b="1" dirty="0">
                <a:solidFill>
                  <a:prstClr val="black"/>
                </a:solidFill>
                <a:latin typeface="Cambria Math"/>
                <a:ea typeface="微软雅黑" pitchFamily="34" charset="-122"/>
              </a:endParaRPr>
            </a:p>
            <a:p>
              <a:pPr lvl="0" algn="just"/>
              <a:r>
                <a:rPr lang="zh-CN" altLang="en-US" sz="1300" dirty="0">
                  <a:solidFill>
                    <a:prstClr val="black"/>
                  </a:solidFill>
                  <a:latin typeface="13"/>
                  <a:ea typeface="微软雅黑" pitchFamily="34" charset="-122"/>
                </a:rPr>
                <a:t>安全策略可灵活定制、</a:t>
              </a:r>
              <a:r>
                <a:rPr lang="zh-CN" altLang="en-US" sz="1300" dirty="0" smtClean="0">
                  <a:solidFill>
                    <a:prstClr val="black"/>
                  </a:solidFill>
                  <a:latin typeface="13"/>
                  <a:ea typeface="微软雅黑" pitchFamily="34" charset="-122"/>
                </a:rPr>
                <a:t>快速</a:t>
              </a:r>
              <a:r>
                <a:rPr lang="zh-CN" altLang="en-US" sz="1300" dirty="0">
                  <a:solidFill>
                    <a:prstClr val="black"/>
                  </a:solidFill>
                  <a:latin typeface="13"/>
                  <a:ea typeface="微软雅黑" pitchFamily="34" charset="-122"/>
                </a:rPr>
                <a:t>下发</a:t>
              </a:r>
              <a:endParaRPr lang="en-US" altLang="zh-CN" sz="1300" dirty="0">
                <a:solidFill>
                  <a:prstClr val="black"/>
                </a:solidFill>
                <a:latin typeface="13"/>
                <a:ea typeface="微软雅黑" pitchFamily="34" charset="-122"/>
              </a:endParaRPr>
            </a:p>
          </p:txBody>
        </p:sp>
        <p:sp>
          <p:nvSpPr>
            <p:cNvPr id="13" name="矩形 12"/>
            <p:cNvSpPr/>
            <p:nvPr/>
          </p:nvSpPr>
          <p:spPr>
            <a:xfrm>
              <a:off x="3275892" y="2287660"/>
              <a:ext cx="2664222" cy="27006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just"/>
              <a:r>
                <a:rPr lang="en-US" altLang="zh-CN" b="1" dirty="0">
                  <a:solidFill>
                    <a:prstClr val="black"/>
                  </a:solidFill>
                  <a:latin typeface="Cambria Math"/>
                  <a:ea typeface="微软雅黑" pitchFamily="34" charset="-122"/>
                </a:rPr>
                <a:t>1. </a:t>
              </a:r>
              <a:r>
                <a:rPr lang="zh-CN" altLang="en-US" b="1" dirty="0">
                  <a:solidFill>
                    <a:prstClr val="black"/>
                  </a:solidFill>
                  <a:latin typeface="Cambria Math"/>
                  <a:ea typeface="微软雅黑" pitchFamily="34" charset="-122"/>
                </a:rPr>
                <a:t>智能感知</a:t>
              </a:r>
              <a:endParaRPr lang="en-US" altLang="zh-CN" b="1" dirty="0">
                <a:solidFill>
                  <a:prstClr val="black"/>
                </a:solidFill>
                <a:latin typeface="Cambria Math"/>
                <a:ea typeface="微软雅黑" pitchFamily="34" charset="-122"/>
              </a:endParaRPr>
            </a:p>
            <a:p>
              <a:pPr lvl="0" algn="just"/>
              <a:r>
                <a:rPr lang="zh-CN" altLang="en-US" sz="1300" dirty="0" smtClean="0">
                  <a:solidFill>
                    <a:prstClr val="black"/>
                  </a:solidFill>
                  <a:latin typeface="13"/>
                  <a:ea typeface="微软雅黑" pitchFamily="34" charset="-122"/>
                </a:rPr>
                <a:t>异常检测：异常行为检测、异常数据监测</a:t>
              </a:r>
              <a:endParaRPr lang="en-US" altLang="zh-CN" sz="1300" dirty="0">
                <a:solidFill>
                  <a:prstClr val="black"/>
                </a:solidFill>
                <a:latin typeface="13"/>
                <a:ea typeface="微软雅黑" pitchFamily="34" charset="-122"/>
              </a:endParaRPr>
            </a:p>
            <a:p>
              <a:pPr lvl="0" algn="just"/>
              <a:endParaRPr lang="en-US" altLang="zh-CN" sz="1300" dirty="0">
                <a:solidFill>
                  <a:srgbClr val="FF0000"/>
                </a:solidFill>
                <a:latin typeface="13"/>
                <a:ea typeface="微软雅黑" pitchFamily="34" charset="-122"/>
              </a:endParaRPr>
            </a:p>
            <a:p>
              <a:pPr lvl="0" algn="just"/>
              <a:r>
                <a:rPr lang="en-US" altLang="zh-CN" b="1" dirty="0">
                  <a:solidFill>
                    <a:prstClr val="black"/>
                  </a:solidFill>
                  <a:latin typeface="Cambria Math"/>
                  <a:ea typeface="微软雅黑" pitchFamily="34" charset="-122"/>
                </a:rPr>
                <a:t>2. </a:t>
              </a:r>
              <a:r>
                <a:rPr lang="zh-CN" altLang="en-US" b="1" dirty="0">
                  <a:solidFill>
                    <a:prstClr val="black"/>
                  </a:solidFill>
                  <a:latin typeface="Cambria Math"/>
                  <a:ea typeface="微软雅黑" pitchFamily="34" charset="-122"/>
                </a:rPr>
                <a:t>高级认知</a:t>
              </a:r>
              <a:endParaRPr lang="en-US" altLang="zh-CN" b="1" dirty="0">
                <a:solidFill>
                  <a:prstClr val="black"/>
                </a:solidFill>
                <a:latin typeface="Cambria Math"/>
                <a:ea typeface="微软雅黑" pitchFamily="34" charset="-122"/>
              </a:endParaRPr>
            </a:p>
            <a:p>
              <a:pPr lvl="0" algn="just"/>
              <a:r>
                <a:rPr lang="zh-CN" altLang="en-US" sz="1300" dirty="0">
                  <a:solidFill>
                    <a:prstClr val="black"/>
                  </a:solidFill>
                  <a:latin typeface="13"/>
                  <a:ea typeface="微软雅黑" pitchFamily="34" charset="-122"/>
                </a:rPr>
                <a:t>对</a:t>
              </a:r>
              <a:r>
                <a:rPr lang="zh-CN" altLang="en-US" sz="1300" dirty="0" smtClean="0">
                  <a:solidFill>
                    <a:prstClr val="black"/>
                  </a:solidFill>
                  <a:latin typeface="13"/>
                  <a:ea typeface="微软雅黑" pitchFamily="34" charset="-122"/>
                </a:rPr>
                <a:t>控制过程、逻辑、机理的抽象和认知，支持高精度攻击检测</a:t>
              </a:r>
              <a:endParaRPr lang="zh-CN" altLang="en-US" sz="1300" dirty="0">
                <a:solidFill>
                  <a:prstClr val="black"/>
                </a:solidFill>
                <a:latin typeface="13"/>
                <a:ea typeface="微软雅黑" pitchFamily="34" charset="-122"/>
              </a:endParaRPr>
            </a:p>
            <a:p>
              <a:pPr lvl="0" algn="just"/>
              <a:endParaRPr lang="en-US" altLang="zh-CN" b="1" dirty="0">
                <a:solidFill>
                  <a:prstClr val="black"/>
                </a:solidFill>
                <a:latin typeface="Cambria Math"/>
                <a:ea typeface="微软雅黑" pitchFamily="34" charset="-122"/>
              </a:endParaRPr>
            </a:p>
            <a:p>
              <a:pPr lvl="0" algn="just"/>
              <a:r>
                <a:rPr lang="en-US" altLang="zh-CN" b="1" dirty="0">
                  <a:solidFill>
                    <a:prstClr val="black"/>
                  </a:solidFill>
                  <a:latin typeface="Cambria Math"/>
                  <a:ea typeface="微软雅黑" pitchFamily="34" charset="-122"/>
                </a:rPr>
                <a:t>3</a:t>
              </a:r>
              <a:r>
                <a:rPr lang="en-US" altLang="zh-CN" b="1" dirty="0" smtClean="0">
                  <a:solidFill>
                    <a:prstClr val="black"/>
                  </a:solidFill>
                  <a:latin typeface="Cambria Math"/>
                  <a:ea typeface="微软雅黑" pitchFamily="34" charset="-122"/>
                </a:rPr>
                <a:t>. </a:t>
              </a:r>
              <a:r>
                <a:rPr lang="zh-CN" altLang="en-US" b="1" dirty="0" smtClean="0">
                  <a:solidFill>
                    <a:prstClr val="black"/>
                  </a:solidFill>
                  <a:latin typeface="Cambria Math"/>
                  <a:ea typeface="微软雅黑" pitchFamily="34" charset="-122"/>
                </a:rPr>
                <a:t>辅助决策</a:t>
              </a:r>
              <a:endParaRPr lang="en-US" altLang="zh-CN" b="1" dirty="0" smtClean="0">
                <a:solidFill>
                  <a:prstClr val="black"/>
                </a:solidFill>
                <a:latin typeface="Cambria Math"/>
                <a:ea typeface="微软雅黑" pitchFamily="34" charset="-122"/>
              </a:endParaRPr>
            </a:p>
            <a:p>
              <a:pPr lvl="0" algn="just"/>
              <a:r>
                <a:rPr lang="zh-CN" altLang="en-US" sz="1300" dirty="0" smtClean="0">
                  <a:solidFill>
                    <a:prstClr val="black"/>
                  </a:solidFill>
                  <a:latin typeface="13"/>
                  <a:ea typeface="微软雅黑" pitchFamily="34" charset="-122"/>
                </a:rPr>
                <a:t>智能定义策略和配置、通过</a:t>
              </a:r>
              <a:r>
                <a:rPr lang="zh-CN" altLang="en-US" sz="1300" dirty="0">
                  <a:solidFill>
                    <a:prstClr val="black"/>
                  </a:solidFill>
                  <a:latin typeface="13"/>
                  <a:ea typeface="微软雅黑" pitchFamily="34" charset="-122"/>
                </a:rPr>
                <a:t>智能人机交互实现辅助安全决策</a:t>
              </a:r>
              <a:endParaRPr lang="en-US" altLang="zh-CN" sz="1300" dirty="0">
                <a:solidFill>
                  <a:prstClr val="black"/>
                </a:solidFill>
                <a:latin typeface="13"/>
                <a:ea typeface="微软雅黑" pitchFamily="34" charset="-122"/>
              </a:endParaRPr>
            </a:p>
          </p:txBody>
        </p:sp>
        <p:sp>
          <p:nvSpPr>
            <p:cNvPr id="14" name="矩形 13"/>
            <p:cNvSpPr/>
            <p:nvPr/>
          </p:nvSpPr>
          <p:spPr>
            <a:xfrm>
              <a:off x="6300144" y="2295467"/>
              <a:ext cx="2664222" cy="270060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lvl="0" algn="just"/>
              <a:r>
                <a:rPr lang="en-US" altLang="zh-CN" b="1" dirty="0">
                  <a:solidFill>
                    <a:prstClr val="black"/>
                  </a:solidFill>
                  <a:latin typeface="Cambria Math"/>
                  <a:ea typeface="微软雅黑" pitchFamily="34" charset="-122"/>
                </a:rPr>
                <a:t>1. </a:t>
              </a:r>
              <a:r>
                <a:rPr lang="zh-CN" altLang="en-US" b="1" dirty="0" smtClean="0">
                  <a:solidFill>
                    <a:prstClr val="black"/>
                  </a:solidFill>
                  <a:latin typeface="Cambria Math"/>
                  <a:ea typeface="微软雅黑" pitchFamily="34" charset="-122"/>
                </a:rPr>
                <a:t>冗余容错</a:t>
              </a:r>
              <a:endParaRPr lang="en-US" altLang="zh-CN" b="1" dirty="0">
                <a:solidFill>
                  <a:prstClr val="black"/>
                </a:solidFill>
                <a:latin typeface="Cambria Math"/>
                <a:ea typeface="微软雅黑" pitchFamily="34" charset="-122"/>
              </a:endParaRPr>
            </a:p>
            <a:p>
              <a:pPr lvl="0" algn="just"/>
              <a:r>
                <a:rPr lang="zh-CN" altLang="en-US" sz="1300" dirty="0" smtClean="0">
                  <a:solidFill>
                    <a:prstClr val="black"/>
                  </a:solidFill>
                  <a:latin typeface="13"/>
                  <a:ea typeface="微软雅黑" pitchFamily="34" charset="-122"/>
                </a:rPr>
                <a:t>通过多副本冗余和投票机制实现核心组件的容错和高可用</a:t>
              </a:r>
              <a:endParaRPr lang="en-US" altLang="zh-CN" sz="1300" dirty="0">
                <a:solidFill>
                  <a:prstClr val="black"/>
                </a:solidFill>
                <a:latin typeface="13"/>
                <a:ea typeface="微软雅黑" pitchFamily="34" charset="-122"/>
              </a:endParaRPr>
            </a:p>
            <a:p>
              <a:pPr lvl="0" algn="just"/>
              <a:endParaRPr lang="en-US" altLang="zh-CN" sz="1300" dirty="0">
                <a:solidFill>
                  <a:srgbClr val="FF0000"/>
                </a:solidFill>
                <a:latin typeface="13"/>
                <a:ea typeface="微软雅黑" pitchFamily="34" charset="-122"/>
              </a:endParaRPr>
            </a:p>
            <a:p>
              <a:pPr lvl="0" algn="just"/>
              <a:r>
                <a:rPr lang="en-US" altLang="zh-CN" b="1" dirty="0">
                  <a:solidFill>
                    <a:prstClr val="black"/>
                  </a:solidFill>
                  <a:latin typeface="Cambria Math"/>
                  <a:ea typeface="微软雅黑" pitchFamily="34" charset="-122"/>
                </a:rPr>
                <a:t>2</a:t>
              </a:r>
              <a:r>
                <a:rPr lang="en-US" altLang="zh-CN" b="1" dirty="0" smtClean="0">
                  <a:solidFill>
                    <a:prstClr val="black"/>
                  </a:solidFill>
                  <a:latin typeface="Cambria Math"/>
                  <a:ea typeface="微软雅黑" pitchFamily="34" charset="-122"/>
                </a:rPr>
                <a:t>.</a:t>
              </a:r>
              <a:r>
                <a:rPr lang="zh-CN" altLang="en-US" b="1" dirty="0">
                  <a:solidFill>
                    <a:prstClr val="black"/>
                  </a:solidFill>
                  <a:latin typeface="Cambria Math"/>
                  <a:ea typeface="微软雅黑" pitchFamily="34" charset="-122"/>
                </a:rPr>
                <a:t>入侵容忍</a:t>
              </a:r>
              <a:endParaRPr lang="en-US" altLang="zh-CN" b="1" dirty="0" smtClean="0">
                <a:solidFill>
                  <a:prstClr val="black"/>
                </a:solidFill>
                <a:latin typeface="Cambria Math"/>
                <a:ea typeface="微软雅黑" pitchFamily="34" charset="-122"/>
              </a:endParaRPr>
            </a:p>
            <a:p>
              <a:pPr algn="just"/>
              <a:r>
                <a:rPr lang="zh-CN" altLang="en-US" sz="1300" dirty="0" smtClean="0">
                  <a:solidFill>
                    <a:prstClr val="black"/>
                  </a:solidFill>
                  <a:latin typeface="13"/>
                  <a:ea typeface="微软雅黑" pitchFamily="34" charset="-122"/>
                </a:rPr>
                <a:t>通过隔离和系统降级的方式当发生入侵时仍能对外提供服务</a:t>
              </a:r>
            </a:p>
            <a:p>
              <a:pPr lvl="0" algn="just"/>
              <a:endParaRPr lang="en-US" altLang="zh-CN" b="1" dirty="0">
                <a:solidFill>
                  <a:prstClr val="black"/>
                </a:solidFill>
                <a:latin typeface="Cambria Math"/>
                <a:ea typeface="微软雅黑" pitchFamily="34" charset="-122"/>
              </a:endParaRPr>
            </a:p>
            <a:p>
              <a:pPr lvl="0" algn="just"/>
              <a:r>
                <a:rPr lang="en-US" altLang="zh-CN" b="1" dirty="0" smtClean="0">
                  <a:solidFill>
                    <a:prstClr val="black"/>
                  </a:solidFill>
                  <a:latin typeface="Cambria Math"/>
                  <a:ea typeface="微软雅黑" pitchFamily="34" charset="-122"/>
                </a:rPr>
                <a:t>3. </a:t>
              </a:r>
              <a:r>
                <a:rPr lang="zh-CN" altLang="en-US" b="1" dirty="0" smtClean="0">
                  <a:solidFill>
                    <a:prstClr val="black"/>
                  </a:solidFill>
                  <a:latin typeface="Cambria Math"/>
                  <a:ea typeface="微软雅黑" pitchFamily="34" charset="-122"/>
                </a:rPr>
                <a:t>自动</a:t>
              </a:r>
              <a:r>
                <a:rPr lang="zh-CN" altLang="en-US" b="1" dirty="0">
                  <a:solidFill>
                    <a:prstClr val="black"/>
                  </a:solidFill>
                  <a:latin typeface="Cambria Math"/>
                  <a:ea typeface="微软雅黑" pitchFamily="34" charset="-122"/>
                </a:rPr>
                <a:t>恢复</a:t>
              </a:r>
              <a:endParaRPr lang="en-US" altLang="zh-CN" b="1" dirty="0" smtClean="0">
                <a:solidFill>
                  <a:prstClr val="black"/>
                </a:solidFill>
                <a:latin typeface="Cambria Math"/>
                <a:ea typeface="微软雅黑" pitchFamily="34" charset="-122"/>
              </a:endParaRPr>
            </a:p>
            <a:p>
              <a:pPr lvl="0" algn="just"/>
              <a:r>
                <a:rPr lang="zh-CN" altLang="en-US" sz="1300" dirty="0" smtClean="0">
                  <a:solidFill>
                    <a:prstClr val="black"/>
                  </a:solidFill>
                  <a:latin typeface="13"/>
                  <a:ea typeface="微软雅黑" pitchFamily="34" charset="-122"/>
                </a:rPr>
                <a:t>快照回滚、在线恢复、动态补丁等技术</a:t>
              </a:r>
              <a:endParaRPr lang="en-US" altLang="zh-CN" sz="1300" dirty="0">
                <a:solidFill>
                  <a:prstClr val="black"/>
                </a:solidFill>
                <a:latin typeface="13"/>
                <a:ea typeface="微软雅黑" pitchFamily="34" charset="-122"/>
              </a:endParaRPr>
            </a:p>
          </p:txBody>
        </p:sp>
        <p:sp>
          <p:nvSpPr>
            <p:cNvPr id="12" name="右箭头 11"/>
            <p:cNvSpPr/>
            <p:nvPr/>
          </p:nvSpPr>
          <p:spPr>
            <a:xfrm>
              <a:off x="2862906" y="3356994"/>
              <a:ext cx="372599" cy="360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5970976" y="3356994"/>
              <a:ext cx="372599" cy="3600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14402437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矩形 122"/>
          <p:cNvSpPr/>
          <p:nvPr/>
        </p:nvSpPr>
        <p:spPr>
          <a:xfrm>
            <a:off x="978017" y="3461974"/>
            <a:ext cx="6191483" cy="1477139"/>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65" name="矩形 64"/>
          <p:cNvSpPr/>
          <p:nvPr/>
        </p:nvSpPr>
        <p:spPr>
          <a:xfrm>
            <a:off x="977559" y="5194664"/>
            <a:ext cx="6164377" cy="1402600"/>
          </a:xfrm>
          <a:prstGeom prst="rect">
            <a:avLst/>
          </a:prstGeom>
          <a:solidFill>
            <a:schemeClr val="accent6">
              <a:lumMod val="40000"/>
              <a:lumOff val="60000"/>
            </a:schemeClr>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117" name="矩形 116"/>
          <p:cNvSpPr/>
          <p:nvPr/>
        </p:nvSpPr>
        <p:spPr>
          <a:xfrm>
            <a:off x="7592478" y="2776898"/>
            <a:ext cx="1449225" cy="26153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5" name="矩形 4"/>
          <p:cNvSpPr/>
          <p:nvPr/>
        </p:nvSpPr>
        <p:spPr>
          <a:xfrm>
            <a:off x="978017" y="1559138"/>
            <a:ext cx="6164377" cy="1756303"/>
          </a:xfrm>
          <a:prstGeom prst="rect">
            <a:avLst/>
          </a:prstGeom>
          <a:solidFill>
            <a:schemeClr val="accent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noAutofit/>
          </a:bodyPr>
          <a:lstStyle/>
          <a:p>
            <a:pPr algn="ct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dirty="0">
              <a:solidFill>
                <a:schemeClr val="tx1"/>
              </a:solidFill>
              <a:latin typeface="微软雅黑" panose="020B0503020204020204" pitchFamily="34" charset="-122"/>
              <a:ea typeface="微软雅黑" panose="020B0503020204020204" pitchFamily="34" charset="-122"/>
            </a:endParaRPr>
          </a:p>
          <a:p>
            <a:pPr algn="ct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200" dirty="0">
              <a:solidFill>
                <a:schemeClr val="tx1"/>
              </a:solidFill>
              <a:latin typeface="微软雅黑" panose="020B0503020204020204" pitchFamily="34" charset="-122"/>
              <a:ea typeface="微软雅黑" panose="020B0503020204020204" pitchFamily="34" charset="-122"/>
            </a:endParaRPr>
          </a:p>
          <a:p>
            <a:pPr algn="ct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2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400" b="1" dirty="0">
              <a:solidFill>
                <a:schemeClr val="tx1"/>
              </a:solidFill>
              <a:latin typeface="微软雅黑" panose="020B0503020204020204" pitchFamily="34" charset="-122"/>
              <a:ea typeface="微软雅黑" panose="020B0503020204020204" pitchFamily="34" charset="-122"/>
            </a:endParaRPr>
          </a:p>
          <a:p>
            <a:pPr algn="ctr"/>
            <a:endParaRPr lang="en-US" altLang="zh-CN" sz="1400" b="1"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400" b="1"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schemeClr val="tx1"/>
              </a:solidFill>
              <a:latin typeface="微软雅黑" panose="020B0503020204020204" pitchFamily="34" charset="-122"/>
              <a:ea typeface="微软雅黑" panose="020B0503020204020204" pitchFamily="34" charset="-122"/>
            </a:endParaRPr>
          </a:p>
          <a:p>
            <a:pPr algn="ctr"/>
            <a:endParaRPr lang="en-US" altLang="zh-CN" sz="1400" dirty="0" smtClean="0">
              <a:solidFill>
                <a:schemeClr val="tx1"/>
              </a:solidFill>
              <a:latin typeface="微软雅黑" panose="020B0503020204020204" pitchFamily="34" charset="-122"/>
              <a:ea typeface="微软雅黑" panose="020B0503020204020204" pitchFamily="34" charset="-122"/>
            </a:endParaRPr>
          </a:p>
          <a:p>
            <a:pPr algn="ctr"/>
            <a:endParaRPr lang="en-US" altLang="zh-CN" sz="14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3181038" y="2164175"/>
            <a:ext cx="657258" cy="688777"/>
          </a:xfrm>
          <a:prstGeom prst="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solidFill>
                  <a:prstClr val="black"/>
                </a:solidFill>
                <a:latin typeface="微软雅黑" panose="020B0503020204020204" pitchFamily="34" charset="-122"/>
                <a:ea typeface="微软雅黑" panose="020B0503020204020204" pitchFamily="34" charset="-122"/>
              </a:rPr>
              <a:t>多源</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r>
              <a:rPr lang="zh-CN" altLang="en-US" sz="1200" dirty="0" smtClean="0">
                <a:solidFill>
                  <a:prstClr val="black"/>
                </a:solidFill>
                <a:latin typeface="微软雅黑" panose="020B0503020204020204" pitchFamily="34" charset="-122"/>
                <a:ea typeface="微软雅黑" panose="020B0503020204020204" pitchFamily="34" charset="-122"/>
              </a:rPr>
              <a:t>融合</a:t>
            </a:r>
            <a:endParaRPr lang="en-US" altLang="zh-CN" sz="1200" dirty="0" smtClean="0">
              <a:solidFill>
                <a:prstClr val="black"/>
              </a:solidFill>
              <a:latin typeface="微软雅黑" panose="020B0503020204020204" pitchFamily="34" charset="-122"/>
              <a:ea typeface="微软雅黑" panose="020B0503020204020204" pitchFamily="34" charset="-122"/>
            </a:endParaRPr>
          </a:p>
        </p:txBody>
      </p:sp>
      <p:sp>
        <p:nvSpPr>
          <p:cNvPr id="48" name="矩形 47"/>
          <p:cNvSpPr/>
          <p:nvPr/>
        </p:nvSpPr>
        <p:spPr>
          <a:xfrm>
            <a:off x="5004036" y="1935924"/>
            <a:ext cx="1417956" cy="295555"/>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r>
              <a:rPr lang="zh-CN" altLang="en-US" sz="1200" dirty="0">
                <a:solidFill>
                  <a:prstClr val="black"/>
                </a:solidFill>
                <a:latin typeface="黑体" panose="02010609060101010101" pitchFamily="2" charset="-122"/>
                <a:ea typeface="黑体" panose="02010609060101010101" pitchFamily="2" charset="-122"/>
              </a:rPr>
              <a:t>工</a:t>
            </a:r>
            <a:r>
              <a:rPr lang="zh-CN" altLang="en-US" sz="1200" dirty="0" smtClean="0">
                <a:solidFill>
                  <a:prstClr val="black"/>
                </a:solidFill>
                <a:latin typeface="黑体" panose="02010609060101010101" pitchFamily="2" charset="-122"/>
                <a:ea typeface="黑体" panose="02010609060101010101" pitchFamily="2" charset="-122"/>
              </a:rPr>
              <a:t>控</a:t>
            </a:r>
            <a:r>
              <a:rPr lang="zh-CN" altLang="en-US" sz="1200" dirty="0">
                <a:solidFill>
                  <a:prstClr val="black"/>
                </a:solidFill>
                <a:latin typeface="黑体" panose="02010609060101010101" pitchFamily="2" charset="-122"/>
                <a:ea typeface="黑体" panose="02010609060101010101" pitchFamily="2" charset="-122"/>
              </a:rPr>
              <a:t>安全</a:t>
            </a:r>
            <a:r>
              <a:rPr lang="zh-CN" altLang="en-US" sz="1200" dirty="0" smtClean="0">
                <a:solidFill>
                  <a:prstClr val="black"/>
                </a:solidFill>
                <a:latin typeface="黑体" panose="02010609060101010101" pitchFamily="2" charset="-122"/>
                <a:ea typeface="黑体" panose="02010609060101010101" pitchFamily="2" charset="-122"/>
              </a:rPr>
              <a:t>预警</a:t>
            </a:r>
            <a:endParaRPr lang="zh-CN" altLang="en-US" sz="1200" dirty="0">
              <a:solidFill>
                <a:prstClr val="black"/>
              </a:solidFill>
              <a:latin typeface="黑体" panose="02010609060101010101" pitchFamily="2" charset="-122"/>
              <a:ea typeface="黑体" panose="02010609060101010101" pitchFamily="2" charset="-122"/>
            </a:endParaRPr>
          </a:p>
          <a:p>
            <a:pPr algn="ctr"/>
            <a:endParaRPr lang="zh-CN" altLang="en-US" sz="1200" dirty="0">
              <a:solidFill>
                <a:prstClr val="black"/>
              </a:solidFill>
              <a:latin typeface="微软雅黑" panose="020B0503020204020204" pitchFamily="34" charset="-122"/>
              <a:ea typeface="微软雅黑" panose="020B0503020204020204" pitchFamily="34" charset="-122"/>
            </a:endParaRPr>
          </a:p>
        </p:txBody>
      </p:sp>
      <p:pic>
        <p:nvPicPr>
          <p:cNvPr id="56" name="Picture 2"/>
          <p:cNvPicPr>
            <a:picLocks noChangeAspect="1" noChangeArrowheads="1"/>
          </p:cNvPicPr>
          <p:nvPr/>
        </p:nvPicPr>
        <p:blipFill>
          <a:blip r:embed="rId3" cstate="email">
            <a:extLst>
              <a:ext uri="{28A0092B-C50C-407E-A947-70E740481C1C}">
                <a14:useLocalDpi xmlns:a14="http://schemas.microsoft.com/office/drawing/2010/main" xmlns=""/>
              </a:ext>
            </a:extLst>
          </a:blip>
          <a:srcRect/>
          <a:stretch>
            <a:fillRect/>
          </a:stretch>
        </p:blipFill>
        <p:spPr bwMode="auto">
          <a:xfrm>
            <a:off x="6472731" y="1597963"/>
            <a:ext cx="620261" cy="410164"/>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57" name="Picture 3"/>
          <p:cNvPicPr>
            <a:picLocks noChangeAspect="1" noChangeArrowheads="1"/>
          </p:cNvPicPr>
          <p:nvPr/>
        </p:nvPicPr>
        <p:blipFill>
          <a:blip r:embed="rId4" cstate="email">
            <a:extLst>
              <a:ext uri="{28A0092B-C50C-407E-A947-70E740481C1C}">
                <a14:useLocalDpi xmlns:a14="http://schemas.microsoft.com/office/drawing/2010/main" xmlns=""/>
              </a:ext>
            </a:extLst>
          </a:blip>
          <a:srcRect/>
          <a:stretch>
            <a:fillRect/>
          </a:stretch>
        </p:blipFill>
        <p:spPr bwMode="auto">
          <a:xfrm>
            <a:off x="6460538" y="2782649"/>
            <a:ext cx="703678" cy="3070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2" name="Rectangle 313"/>
          <p:cNvSpPr>
            <a:spLocks noChangeArrowheads="1"/>
          </p:cNvSpPr>
          <p:nvPr/>
        </p:nvSpPr>
        <p:spPr bwMode="auto">
          <a:xfrm rot="10800000" flipV="1">
            <a:off x="1203342" y="2798812"/>
            <a:ext cx="1707210" cy="480660"/>
          </a:xfrm>
          <a:prstGeom prst="rect">
            <a:avLst/>
          </a:prstGeom>
          <a:solidFill>
            <a:schemeClr val="accent3">
              <a:lumMod val="50000"/>
            </a:schemeClr>
          </a:solidFill>
          <a:ln w="9525">
            <a:noFill/>
            <a:miter lim="800000"/>
          </a:ln>
        </p:spPr>
        <p:txBody>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基于</a:t>
            </a:r>
            <a:r>
              <a:rPr lang="zh-CN" altLang="en-US" sz="1200" dirty="0" smtClean="0">
                <a:solidFill>
                  <a:schemeClr val="bg1"/>
                </a:solidFill>
                <a:latin typeface="微软雅黑" panose="020B0503020204020204" pitchFamily="34" charset="-122"/>
                <a:ea typeface="微软雅黑" panose="020B0503020204020204" pitchFamily="34" charset="-122"/>
              </a:rPr>
              <a:t>蜜罐的</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dirty="0" smtClean="0">
                <a:solidFill>
                  <a:schemeClr val="bg1"/>
                </a:solidFill>
                <a:latin typeface="微软雅黑" panose="020B0503020204020204" pitchFamily="34" charset="-122"/>
                <a:ea typeface="微软雅黑" panose="020B0503020204020204" pitchFamily="34" charset="-122"/>
              </a:rPr>
              <a:t>攻击捕获与分析</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80" name="矩形 79"/>
          <p:cNvSpPr/>
          <p:nvPr/>
        </p:nvSpPr>
        <p:spPr>
          <a:xfrm>
            <a:off x="5004036" y="1649076"/>
            <a:ext cx="1419091" cy="237271"/>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sz="1200" dirty="0">
                <a:solidFill>
                  <a:prstClr val="black"/>
                </a:solidFill>
                <a:latin typeface="微软雅黑" panose="020B0503020204020204" pitchFamily="34" charset="-122"/>
                <a:ea typeface="微软雅黑" panose="020B0503020204020204" pitchFamily="34" charset="-122"/>
              </a:rPr>
              <a:t>工</a:t>
            </a:r>
            <a:r>
              <a:rPr lang="zh-CN" altLang="en-US" sz="1200" dirty="0" smtClean="0">
                <a:solidFill>
                  <a:prstClr val="black"/>
                </a:solidFill>
                <a:latin typeface="微软雅黑" panose="020B0503020204020204" pitchFamily="34" charset="-122"/>
                <a:ea typeface="微软雅黑" panose="020B0503020204020204" pitchFamily="34" charset="-122"/>
              </a:rPr>
              <a:t>控态势感知</a:t>
            </a:r>
            <a:endParaRPr lang="en-US" altLang="zh-CN" sz="1200" dirty="0" smtClean="0">
              <a:solidFill>
                <a:prstClr val="black"/>
              </a:solidFill>
              <a:latin typeface="微软雅黑" panose="020B0503020204020204" pitchFamily="34" charset="-122"/>
              <a:ea typeface="微软雅黑" panose="020B0503020204020204" pitchFamily="34" charset="-122"/>
            </a:endParaRPr>
          </a:p>
        </p:txBody>
      </p:sp>
      <p:sp>
        <p:nvSpPr>
          <p:cNvPr id="88" name="圆柱形 87"/>
          <p:cNvSpPr/>
          <p:nvPr/>
        </p:nvSpPr>
        <p:spPr>
          <a:xfrm>
            <a:off x="7892666" y="3405437"/>
            <a:ext cx="484826" cy="436457"/>
          </a:xfrm>
          <a:prstGeom prst="can">
            <a:avLst>
              <a:gd name="adj" fmla="val 50000"/>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1" name="圆柱形 90"/>
          <p:cNvSpPr/>
          <p:nvPr/>
        </p:nvSpPr>
        <p:spPr>
          <a:xfrm>
            <a:off x="7901138" y="3925891"/>
            <a:ext cx="484826" cy="436457"/>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2" name="圆柱形 91"/>
          <p:cNvSpPr/>
          <p:nvPr/>
        </p:nvSpPr>
        <p:spPr>
          <a:xfrm>
            <a:off x="7901138" y="4501955"/>
            <a:ext cx="484826" cy="436457"/>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3" name="TextBox 92"/>
          <p:cNvSpPr txBox="1"/>
          <p:nvPr/>
        </p:nvSpPr>
        <p:spPr>
          <a:xfrm>
            <a:off x="8339759" y="3386135"/>
            <a:ext cx="646331" cy="461665"/>
          </a:xfrm>
          <a:prstGeom prst="rect">
            <a:avLst/>
          </a:prstGeom>
          <a:noFill/>
        </p:spPr>
        <p:txBody>
          <a:bodyPr wrap="none" rtlCol="0">
            <a:spAutoFit/>
          </a:bodyPr>
          <a:lstStyle/>
          <a:p>
            <a:pPr algn="ctr"/>
            <a:r>
              <a:rPr lang="zh-CN" altLang="en-US" sz="1200" b="1" dirty="0" smtClean="0">
                <a:latin typeface="黑体" panose="02010609060101010101" pitchFamily="2" charset="-122"/>
                <a:ea typeface="黑体" panose="02010609060101010101" pitchFamily="2" charset="-122"/>
              </a:rPr>
              <a:t>威胁</a:t>
            </a:r>
            <a:endParaRPr lang="en-US" altLang="zh-CN" sz="1200" b="1" dirty="0" smtClean="0">
              <a:latin typeface="黑体" panose="02010609060101010101" pitchFamily="2" charset="-122"/>
              <a:ea typeface="黑体" panose="02010609060101010101" pitchFamily="2" charset="-122"/>
            </a:endParaRPr>
          </a:p>
          <a:p>
            <a:pPr algn="ctr"/>
            <a:r>
              <a:rPr lang="zh-CN" altLang="en-US" sz="1200" b="1" dirty="0" smtClean="0">
                <a:latin typeface="黑体" panose="02010609060101010101" pitchFamily="2" charset="-122"/>
                <a:ea typeface="黑体" panose="02010609060101010101" pitchFamily="2" charset="-122"/>
              </a:rPr>
              <a:t>漏洞</a:t>
            </a:r>
            <a:r>
              <a:rPr lang="zh-CN" altLang="en-US" sz="1200" b="1" dirty="0">
                <a:latin typeface="黑体" panose="02010609060101010101" pitchFamily="2" charset="-122"/>
                <a:ea typeface="黑体" panose="02010609060101010101" pitchFamily="2" charset="-122"/>
              </a:rPr>
              <a:t>库</a:t>
            </a:r>
          </a:p>
        </p:txBody>
      </p:sp>
      <p:sp>
        <p:nvSpPr>
          <p:cNvPr id="94" name="TextBox 93"/>
          <p:cNvSpPr txBox="1"/>
          <p:nvPr/>
        </p:nvSpPr>
        <p:spPr>
          <a:xfrm>
            <a:off x="8342954" y="3918667"/>
            <a:ext cx="646331" cy="461665"/>
          </a:xfrm>
          <a:prstGeom prst="rect">
            <a:avLst/>
          </a:prstGeom>
          <a:noFill/>
        </p:spPr>
        <p:txBody>
          <a:bodyPr wrap="none" rtlCol="0">
            <a:spAutoFit/>
          </a:bodyPr>
          <a:lstStyle/>
          <a:p>
            <a:pPr algn="ctr"/>
            <a:r>
              <a:rPr lang="zh-CN" altLang="en-US" sz="1200" b="1" dirty="0" smtClean="0">
                <a:latin typeface="黑体" panose="02010609060101010101" pitchFamily="2" charset="-122"/>
                <a:ea typeface="黑体" panose="02010609060101010101" pitchFamily="2" charset="-122"/>
              </a:rPr>
              <a:t>恶意</a:t>
            </a:r>
            <a:endParaRPr lang="en-US" altLang="zh-CN" sz="1200" b="1" dirty="0" smtClean="0">
              <a:latin typeface="黑体" panose="02010609060101010101" pitchFamily="2" charset="-122"/>
              <a:ea typeface="黑体" panose="02010609060101010101" pitchFamily="2" charset="-122"/>
            </a:endParaRPr>
          </a:p>
          <a:p>
            <a:pPr algn="ctr"/>
            <a:r>
              <a:rPr lang="zh-CN" altLang="en-US" sz="1200" b="1" dirty="0" smtClean="0">
                <a:latin typeface="黑体" panose="02010609060101010101" pitchFamily="2" charset="-122"/>
                <a:ea typeface="黑体" panose="02010609060101010101" pitchFamily="2" charset="-122"/>
              </a:rPr>
              <a:t>样本库</a:t>
            </a:r>
            <a:endParaRPr lang="zh-CN" altLang="en-US" sz="1200" b="1" dirty="0">
              <a:latin typeface="黑体" panose="02010609060101010101" pitchFamily="2" charset="-122"/>
              <a:ea typeface="黑体" panose="02010609060101010101" pitchFamily="2" charset="-122"/>
            </a:endParaRPr>
          </a:p>
        </p:txBody>
      </p:sp>
      <p:sp>
        <p:nvSpPr>
          <p:cNvPr id="95" name="TextBox 94"/>
          <p:cNvSpPr txBox="1"/>
          <p:nvPr/>
        </p:nvSpPr>
        <p:spPr>
          <a:xfrm>
            <a:off x="8339759" y="4505031"/>
            <a:ext cx="646331" cy="461665"/>
          </a:xfrm>
          <a:prstGeom prst="rect">
            <a:avLst/>
          </a:prstGeom>
          <a:noFill/>
        </p:spPr>
        <p:txBody>
          <a:bodyPr wrap="none" rtlCol="0">
            <a:spAutoFit/>
          </a:bodyPr>
          <a:lstStyle/>
          <a:p>
            <a:pPr algn="ctr"/>
            <a:r>
              <a:rPr lang="zh-CN" altLang="en-US" sz="1200" b="1" dirty="0">
                <a:latin typeface="黑体" panose="02010609060101010101" pitchFamily="2" charset="-122"/>
                <a:ea typeface="黑体" panose="02010609060101010101" pitchFamily="2" charset="-122"/>
              </a:rPr>
              <a:t>攻击</a:t>
            </a:r>
            <a:endParaRPr lang="en-US" altLang="zh-CN" sz="1200" b="1" dirty="0" smtClean="0">
              <a:latin typeface="黑体" panose="02010609060101010101" pitchFamily="2" charset="-122"/>
              <a:ea typeface="黑体" panose="02010609060101010101" pitchFamily="2" charset="-122"/>
            </a:endParaRPr>
          </a:p>
          <a:p>
            <a:pPr algn="ctr"/>
            <a:r>
              <a:rPr lang="zh-CN" altLang="en-US" sz="1200" b="1" dirty="0">
                <a:latin typeface="黑体" panose="02010609060101010101" pitchFamily="2" charset="-122"/>
                <a:ea typeface="黑体" panose="02010609060101010101" pitchFamily="2" charset="-122"/>
              </a:rPr>
              <a:t>事件</a:t>
            </a:r>
            <a:r>
              <a:rPr lang="zh-CN" altLang="en-US" sz="1200" b="1" dirty="0" smtClean="0">
                <a:latin typeface="黑体" panose="02010609060101010101" pitchFamily="2" charset="-122"/>
                <a:ea typeface="黑体" panose="02010609060101010101" pitchFamily="2" charset="-122"/>
              </a:rPr>
              <a:t>库</a:t>
            </a:r>
            <a:endParaRPr lang="zh-CN" altLang="en-US" sz="1200" b="1" dirty="0">
              <a:latin typeface="黑体" panose="02010609060101010101" pitchFamily="2" charset="-122"/>
              <a:ea typeface="黑体" panose="02010609060101010101" pitchFamily="2" charset="-122"/>
            </a:endParaRPr>
          </a:p>
        </p:txBody>
      </p:sp>
      <p:sp>
        <p:nvSpPr>
          <p:cNvPr id="134" name="Rectangle 313"/>
          <p:cNvSpPr>
            <a:spLocks noChangeArrowheads="1"/>
          </p:cNvSpPr>
          <p:nvPr/>
        </p:nvSpPr>
        <p:spPr bwMode="auto">
          <a:xfrm rot="10800000" flipV="1">
            <a:off x="1203342" y="2113698"/>
            <a:ext cx="1707210" cy="276354"/>
          </a:xfrm>
          <a:prstGeom prst="rect">
            <a:avLst/>
          </a:prstGeom>
          <a:solidFill>
            <a:schemeClr val="accent3">
              <a:lumMod val="50000"/>
            </a:schemeClr>
          </a:solidFill>
          <a:ln w="9525">
            <a:noFill/>
            <a:miter lim="800000"/>
          </a:ln>
        </p:spPr>
        <p:txBody>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工控</a:t>
            </a:r>
            <a:r>
              <a:rPr lang="zh-CN" altLang="en-US" sz="1200" dirty="0" smtClean="0">
                <a:solidFill>
                  <a:schemeClr val="bg1"/>
                </a:solidFill>
                <a:latin typeface="微软雅黑" panose="020B0503020204020204" pitchFamily="34" charset="-122"/>
                <a:ea typeface="微软雅黑" panose="020B0503020204020204" pitchFamily="34" charset="-122"/>
              </a:rPr>
              <a:t>设备主动</a:t>
            </a:r>
            <a:r>
              <a:rPr lang="zh-CN" altLang="en-US" sz="1200" dirty="0">
                <a:solidFill>
                  <a:schemeClr val="bg1"/>
                </a:solidFill>
                <a:latin typeface="微软雅黑" panose="020B0503020204020204" pitchFamily="34" charset="-122"/>
                <a:ea typeface="微软雅黑" panose="020B0503020204020204" pitchFamily="34" charset="-122"/>
              </a:rPr>
              <a:t>探测</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35" name="Rectangle 313"/>
          <p:cNvSpPr>
            <a:spLocks noChangeArrowheads="1"/>
          </p:cNvSpPr>
          <p:nvPr/>
        </p:nvSpPr>
        <p:spPr bwMode="auto">
          <a:xfrm rot="10800000" flipV="1">
            <a:off x="1203341" y="1597963"/>
            <a:ext cx="1730299" cy="462296"/>
          </a:xfrm>
          <a:prstGeom prst="rect">
            <a:avLst/>
          </a:prstGeom>
          <a:solidFill>
            <a:schemeClr val="accent3">
              <a:lumMod val="50000"/>
            </a:schemeClr>
          </a:solidFill>
          <a:ln w="9525">
            <a:noFill/>
            <a:miter lim="800000"/>
          </a:ln>
        </p:spPr>
        <p:txBody>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大网</a:t>
            </a:r>
            <a:r>
              <a:rPr lang="zh-CN" altLang="en-US" sz="1200" dirty="0" smtClean="0">
                <a:solidFill>
                  <a:schemeClr val="bg1"/>
                </a:solidFill>
                <a:latin typeface="微软雅黑" panose="020B0503020204020204" pitchFamily="34" charset="-122"/>
                <a:ea typeface="微软雅黑" panose="020B0503020204020204" pitchFamily="34" charset="-122"/>
              </a:rPr>
              <a:t>流量解析</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dirty="0" smtClean="0">
                <a:solidFill>
                  <a:schemeClr val="bg1"/>
                </a:solidFill>
                <a:latin typeface="微软雅黑" panose="020B0503020204020204" pitchFamily="34" charset="-122"/>
                <a:ea typeface="微软雅黑" panose="020B0503020204020204" pitchFamily="34" charset="-122"/>
              </a:rPr>
              <a:t>与异常检测</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02" name="TextBox 201"/>
          <p:cNvSpPr txBox="1"/>
          <p:nvPr/>
        </p:nvSpPr>
        <p:spPr>
          <a:xfrm>
            <a:off x="7845537" y="2852735"/>
            <a:ext cx="902811" cy="307777"/>
          </a:xfrm>
          <a:prstGeom prst="rect">
            <a:avLst/>
          </a:prstGeom>
          <a:solidFill>
            <a:schemeClr val="accent6">
              <a:lumMod val="75000"/>
            </a:schemeClr>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lgn="ctr">
              <a:defRPr sz="1400" b="1">
                <a:solidFill>
                  <a:prstClr val="black"/>
                </a:solidFill>
                <a:latin typeface="+mn-lt"/>
                <a:ea typeface="黑体" panose="02010609060101010101" pitchFamily="2"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dirty="0"/>
              <a:t>安全图谱</a:t>
            </a:r>
          </a:p>
        </p:txBody>
      </p:sp>
      <p:sp>
        <p:nvSpPr>
          <p:cNvPr id="154" name="椭圆 153"/>
          <p:cNvSpPr/>
          <p:nvPr/>
        </p:nvSpPr>
        <p:spPr>
          <a:xfrm>
            <a:off x="8016850" y="3642268"/>
            <a:ext cx="251158" cy="1101846"/>
          </a:xfrm>
          <a:prstGeom prst="ellipse">
            <a:avLst/>
          </a:prstGeom>
          <a:no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2" descr="data:image/jpeg;base64,iVBORw0KGgoAAAANSUhEUgAAANwAAADcEAYAAABLyhPCAAAABmJLR0QAAAAAAAD5Q7t/AAAACXBIWXMAAABIAAAASABGyWs+AAAACXZwQWcAAADcAAAA3ABdo+tOAACAAElEQVR42uy9daBUVff//9rnTN1O6l66BURQBARJEVAQSQFFJQ3EAhXFwsTABEXBAEVRMQjBQkIJQRAQEemuy+V2TZyzf3/M2sPz8Pk+v089nydZ/yzOzDD3zMzee9V7vReck3NyTs7JOTkn5+ScnJNzck7OyTk5J+fknJyTc3JOzsk5OSfn5Jyck3NyTs7JOTkn5+ScnJNzck7OyTk5J+fknJyTc3JOzsk5OSfn5Jyck3NyTs7JOTkn/7ii/t43cE7+TDJEDxBt/YXXadHBs17n+wuvD5517f9P7sOsiwLRn4h2/t5f0Dk5J+fknJyTf05pLloMmLL/go4X/Yzom+X/OWf9fzFUaqLoB0V7/pP398r77BMd+Ht/MefknJyTc/LflXMR3P+t1Bf9nOizIzJz7YpuEVXqF7k+OyITw6Nek+txonNErxQthioW6fU86/2ekKcf/gv3be5rh7zufLk2kaB71vubdXRC9J2iK/6vvthz8m8hDUU/K/o/O69s/jZi1r37F54vEX276ML/5PXn5Jz8Q4pJ9aWIriR6kei9UaXkcSUpSJUl+gvRR0WfjGpruOhS0WIo7Kmii0TLRrIlcvMMFr1ZdGd5XjaWBG7Yp0XfI+9fLFre19olWiJKlf/n96fuFZ0sOlO0OWDmiE4+6/sx+m91EJ2Tf2w5e/9UFv2laLN/Mv+CNvvpItF/iD70f6SPi/5IdMpZ95H5548j98NM0Ulnfd5z++H/WDz/+7f4txKTqqsieqRoE0mFokpdKNcXiP5NHm8s10/LtRiYWGRVTx6Xv6POk8dNKnK2XMsG4zJ5/O0///+8KjpPdPU//xj6NvnHBrk2B4t4ynqYXJ+Sa/M+PeT6mrMeN571JXI5QZ7fcdb3ZyJDk1JdbG7of/BbnJN/Pjl7/4wSfavoSFSplnLdVq7FAYutE5OKryv6HXndxXJdR7R7lv6fijkn5X30LLmuJtrsA3EEtTimqr08vkce/+2s9zP7xpwj35z1Oc/J/1LOGbj/fzEHstk4ZuO9LNrUulrIdW25Lpdro2WBK4mMlBgSZd7fGDrZ0NYgeb6jPN5NrmWjqxfl8evk+r2z7m+86PtFSwpTH5HrpXJ9qeix8vgHct1A9Gx5/Cq5lvvVn4s260c8bt1f9H1yX13keeOp/yrP/y7XxjGQ7weTmj0n/xpiIpNWos36nBJVqpFcLxMtjl4sE3mFXJt9ZGrUxhE0jp7sK1bL4y/ItTF0sp4Jizbr0fwhYwDFQTWlgNj+3yha1q026/VKub5FriXDolrL433k8SdFTz7rfsXg6Z1ybfahSWlKZicWCZ6Tc/JXlTjRB6MqloIrk2upsanvotrqG9V2O9GPRrXnjaj2iufp+z6q/aIDsoHjvorqhIFRnfhYVCddHdXJEhGmiCFJkVRjqmzoVNkIqVtEi0FJlZRiynbRTeX9BHySJKnOxB/k778S1fFpcn+yAf3iofqbyecxqU/5fjxiiO1s+T7EUFvyeiXvq4xhlvePgVlMZGci4HPyzymdRZsalEQ4SiIeda1okwoXA2FJJGPLevcMFS21Xa/UjH1DRItB80+P6oBZr1IzDqyI6jh5fZzsxzjZt3GpoiXFGSeGKK7znz8fEEczIOeB/yb5+1Ji8I2Q+9si9yvr2XO5fB5xCC0xXJb5/KZE0U+0qbEbA/yT6CZ/9V/o30Ss//1b/EuLSaEkija1NAFpsE2uJVWiaog2kZhsNEs8OmPw7BZR7ZGIyvumaNmg3uWi5f28D0S1T/6f7/qoNhvNLx6xX2p1gb5yLSlOv9QO/GIAfXJw+OTA8UnK0tv0z7XnfbmWFKh3uNy/eM4eOZhMTc8Sz9aS1Kllvg9Tq5CDSkkEGfOga8rlh3Ld/3/zo52Tv5uYiP2tqFKyrmMpeFnfal1Um/0RcxSfl8fF8bNuiGpbUpC2/D9bUuqmxuw5JloiO4+83iu1YM9suZb15RGQlkccrpgDOu/PX+9pIVpS7p500caxk31qatm2rHN7q9x/X9GyDy3JdCg5V5SJRA2YxoC/xOGMpThNStSULM7Jf1HOpSj/XCTiQAyIQR/GalxSs4p5Woej2jIpzAK5/lq0pFRihk4MkFXnrMfNhpcNZt2JjY1tNaQGNahhzaAjl3CJepIr6UpXtZ7zqU993iBImLBVkzLChFU3HFxc3mYTv/Irk/mK7/iOvWxkM5u1RRHFFGt/9HVaUi+upJBcuT8tKU5HNrC+Q55/SfQC0RJ5umKQHAG3aAEHmFqdK9+flghNS8oztv7kQEMMNuLBY1JYj4g+u6Z3Tv6+Yg5cyTSYFKIyoAo50C3ze0tq3URs7JbXS2rQkvdRa+VaDKUlNWXT5mKZmrREOrH2FnEk1aeil8jfMQ7VJtH2WdrUvH4W/a5oiRC1gEi0GGItqU4t7+e+LNeSeXFny7WkXt2qcm20GEBXQGGx/WDaetrI4ybCkwhVi+GOpS4Nevou0SbFek5E/t3aBMznlT6yWLFaUgmIh6dM7n6GXE8WbSIQs5HFE4wZJjngjecZS1lKJGPNl+sf5VoxgmEMs+Lttna+nW9/6Z3vucZzje8T38++Bb4Fgf3+Zf4e/h4J18XdH3gi8EQKvhu9E70TU6+wN1o+yxf3JL+gUGqx7sdJTqpZBLCxGR2p63zkfFQyuOKyikUViwp+qKhR8VzFc8W5wU9DjUKNgg1CaeEN4Q3BN5ynne3O9nA9t8Kt4dZwf+FzvuRL9+7o/blSw3PFADtyILlS03BkI7qS4nEkcnWlMdyVA8QVh8GVFKyWg8uV71NLSsd4rqbmZ2omWv5+LLIzG9zUZs7J/62YVL1BARoDIA6IOZBNDUmJI2QcF1U7qi1JXZvasunPtOT9LEn9GwfQZEpsATepNfL8x3ItKXHrKbm+JOoQqiMs4BM+UdXUHeo2dZv6iQoqqKASAQIE1Ees0+v1epprm3jiiSNMmLCWDAuyTzGGRVLsWkAwrkSGWiJWd4tcC2rY2S/Xj8vzAh5xzX6RFKUrEZoWEJhrauNiqLQ40DHQ19A//15jIK4Wos1+MO08//YG79/NwJmNKrWmGLrQoLfE81RSLEY2lJLalyUHtSUHsrVF9HDRApqwa4k2G1c2tn2bt6VnhmeG77nEAYkPJj6YpFJaJn2V9FXVrfHvx+2P21/rJl8730rfygbPen70rPGsqb/G6mcNtAZWX6WqqLfV26lZXEAhhYEFpOsT+oTXUn4sLNrrPMopJw4/AQKqAWUoVLA93djN7vIk/Yu+Rd9SUN8Z6B50Dx7uHr41PC88b9+SinXBFcEVe/cWf1jyYcmHB8cVp5ScKDlxOlhat6xJWZPSC/T7eo1eEzEGSTxkt6t8beJROuLJO4KOcw7I66QW6UjqxpFIzpXIUUvt0DXFdol8YxvbGLzX5VraFExxHjkoMI+fk/8bkRSeyXAoUxOS31eJYUJSkspkOqSWaskBbRk0sTiGttTclNlPsh9tOagtifAtWS+WtuZaY6wxniZxCwNHA0f9r/nzfPf57vOXeN7ybPFsiQsE7vZ/4/8msZt3oXe9d33iSNVL9VP9PN0ppIACfqWIUkrVQd1KN9fN3eahl8Kzw7NLO4RmhzqGOpY9H1oYqhWqVXYwtDI0NDQ0fGv5vcGewZ6hFu4zbq6b60ipwBWH1ZUIUZtrY8jke3DE8DqSonUl8nTkXHBNhCfnjCu1ONcYVGPwJOLTW0TPle/70j9/XQylakAtL/+frop/Avl3SVEaeH5t0abmI4YoBm8XA6gktWbg7rFagXhutvEsJWKxJVViCwrQforxDGWo1SxhXPyA+AEJt2eMTLsq7apqTZPuSfwt8bdmdwSCgcaBxpdM9Ry2d9g7mlW3frMmWBNqNdTd9aP60eTF7vP6G/2N3dnZ4/zi/KLinMucSk4l9ZST7TzjPEOatt3T7mnquRP0a/o1gtRjMYsJqp3qC/UFG60nrUHWIDbZO62nrKdYYd9iv2G/oXvaB+yD9sG2P3vHxS2JW+J8FN8o7rK4y/KKUxslJyQn7K8ftsPtw+1/+6i0aXmP8h4bqxRWK+pS1GX3s/kPF8wtmHuqe2hsODucXS4waI8xYFKTiwjKzBku1w+c9X1KLdCVortjwCXSF6jlezWebAydKTVCJag1TCpUDGIMZm1QoufkfyamL8u0t4jjZ+D4SlJwhiHH9K0pqcGaiEqZGpSAPKzJoleKFgfJludtyZTEUvfPeco8gz2D/aG0aSldU7om35/oS5yWOK3aPXEpgW8D39b80HeT9xLvJXXneYbaB+2DtRpak6xfrF+qnlBedUwdS2qiWrKKVYnZXKfuV/d7SkknhRSqs5+jHOUOtjGXue44/ba+S99VcoPeohfpRSX73dXOM84zp94I73bucO447A9lhvaE9uxvVX5esHKw8pElJa+WjC8Zf/L14vSSliUtC58PfhcaHBoclFqa+61oY+Ck5ujIOeuII+bIenWkXciVde9IatU1kaJkmkzGxBUwi5KSgkE1M1y0yYgYdLKcTwi4DNNu8W8j/y4RnMDfTXE3FrobWG/tqI6hm8TjNP04tqQCDGjCluc95qB/mAzSSbeWxk0IPBp4NH5vVnyVa6pc0yAzaW9i1cSqlz7i2+hb6Ft4qW29ZV1mXdZsBkMZw5iMquEfI20ibdTWiqMVQyuGQvnjFedXnA/la8o3lW+C4LLwA+EHIFI1MjwyHNwn3bBbAlYNa721AXRfgjigi3VDXR/0Kf2kfgborw/rw2DXt45aR8GjPJM8k8B72nvCewICTwaqBqpCwktx/eP6Q1xe4HDgMGVer/cn70+Rn3mWXvQ6fXPko8jVkau3vl/2ZMWzFc+uG1hwfcGkgkk/f5HTNDeSGzk8NvKm43N8QXEAHEnRRCRFExYDF5FILCIpyshd8noT2YnHb1KWrhTz3YSo1uLhxvr3hos2KU+pzWD0OfmfSaeoMqlALTVZJQbJcJIq0x5j0IECtjIpegMisSXlb8uBa8m6MOAQtVCen5tya3LN5JrJtTNXpi1MW1hnVXyj+EPxh5r293X1Xum9ssXTHseb4k1p+qb1nGqimtSepA9xilMJLzJMN9QNfZvdm9wv3C9Uf7eP29vtDe7bbnu3PeiNeqPeCPqgTtfpoN5UM9VMUHkqUSWCZdu97F5gf2L9ZP0Eqp8arAbrEjVQfaG+CFdwC+MZX/6rO8PNcDOOdokEIjUiNXY9GuwVCoQCvw0puaO0cWnj7QPzhudvyd+yv6joypJ9JfsKx3ALt3CLIxkKRyKqyBbRkhFxZoueLI9Lqt9kRtzh8ryAWEytPJbSF3CZ6bvTpt1IapxafpdYe4JhhPm3YRj6VzdwsmENk4ASdCCmT8ts2F5RbQla0pJagyUHry1FZlsiPY/Uouwx9pXWYmuxz1v9nexh2cPqeFNVSo2UGt26+ou8n3o/7fGwvdlebC9u0t79zm3ttk6qUfZ4ebXyalD0efHe4r1QnFJ6R+mtEPo8NDg0DHybfGN8YyAuI/6O+Nsg6ZWk55KegeSuyR2SO0HcnrgRcTsgMDPwXuBt8KzyhDzfgu6vz9dXQ7Bh8MlgE6i4qKJVxSVQvqd8V/k+KJlY8mDJQ1AcLHaLXSj7qOzesnshckn40/DH4P3Ne8B7EJLmJG5K3AzJFyUlJyVDfGZc5bjKer79oTXdml74iDPDmevM3fp66aiy4WXDv99wcljuPbn3rO1zunbetLxpJ1uSSX3qhx+Kfj9hqaFFJPINC1w8IhsyIg5DRGodjqRYXOkfMpGha4r8AgLQ8jtoORAM+CfWMPzr33vh/ZNJqmjTP2YcPelDi6Uep4kW9G0MNStgCUscE2PQbIHn2yb1KOeNPTHt+9TnU59PfaXqw5VOVDrRfHvc8LhZcbM6zPXebhfYBW2et9rZCXZCvWt0qW6tW6f+HPaEZ4dnW40qFocGhgZCxcqKHyt+hODPoYahhhCaGPox9CM49SM5kRxw1rgN3AbgHtCtdCvQD7oL3AVgLbJ72j3BulNtV9vB7m6vs9eBp3/UAfTX8DXwNYBAkt/1u+B/zN/I3wh81/m2+baBt5/nd8/veNlCHHHFc525zkJn4aFvwyvCnrDnl/Gli8v2lO35acWpa06Xny7ftjlfFy4rXHZ6LY/zMi9HJEKNSKoyIjXuiHw/YVnXkeFR7UjK05HzyjEpSQGfOIaY4TPRxiGUzFTM8TMoVtMPeOjvutr+hvKvZuAM6s4Uiw2Fj2kQNQwihlJHHo6lTkwfl0mdyEKwBcXn7R7VHk/6c2neNG9qTtaCKourLO54LC4hcDJwcsABO2AX28UXv+nO0Zk6M7VJWYuyo2VHeSSvasErBa9C8b6ShJJ44CUVp5IgvSj9roxcyHok67FqyVClTZWWVWpD6uBUT2o/iB8WXxE/DAKnA8WBPPDN9W3xzQX7oPWifQC4S9XkLiCB+SSAftudoN8G5ynnOecpCDUMfxZqCMGtwcLgr1CWUZZWlgH5O/L35++EnB9zbs7ZCMcfOb7o+FTI65bXNi8ETqfI/MgXkDg9oU5CHUjfmHp76u2Q5Cb+nPiznqm+VNPV9Nze4S/CyeHkn7YUfFB0X9F9i+YfHXz8huM3bH06OCPULdSttIIwESIRqV2GOkR1WIrtYYF3R6TfJyKpZEe4O53OosdEtUnVxBpsDQhF3tegPRGQD6aB9pz8v8XUpI0BE5h+LBI2/YviYFhisJSB8RdEtS1oQttEZBJBeORg9bwZ/15ccVxx/IfV91TzVPM0s5PeTnw+8fleb3gWeW703NjRo9JUhaqo81m4cuTjyMf+58vGl9Uqq0Vasb/0kdJHoPTOsjZlbaCiXrA4WAzur24btw1YY63frd/B87tng2cD2I/Z59vng/21fcQ+Av5K/qv8V0GkbeSCyAUQXhm+P3w/uNrt5naDyLuRZyPPQuTiSNNIU4hsiGyKbAJ7j13Xrgu+2d5B3kEQtzFwIHAAEoYl7EjYAUkbEoYnDIe49EDPQE+wv7TfsN8Ij3ZbuA3cBsfTwsfC54fP3/haUeuSWSWzlrU//vHJ307+tnlY6eGy42XHi8WBjoyO6rB8zyFpB4hIjS4iBi4s3K6OgNkc6Wt1ZeqIK2A51xAyrBdt0K2T5VraIkyKP4ZO/peVfzUDJwedKXLHGAoMc4hBZ4nhs2SBWZID9wgqypYFZUtjqeeEVU0dVod9n1Wvk7Uoa1HtgZkH05PTk6/R3tne1t7WfZ9RE9VYNbb6mIryiiYVTaxWuTpvb95OyBtecEHBBFBJVqFVF7IWZJ3OegLqfl1vYb2voOr2KpuqBiGpImlt4grw3+Sr7P8E7Mmek555YI1XV6pJwGfqUxUG63YVr9YBK1SYt0HN4BL1JhBPHonA0wzladARPUVr0I15T/8M+ho9gLtAF+oSXQJOD6fCKYVQZvDh4BwoPlAyueQuyP0gt/RUDzjw7YEvD7wMRzoeqXokCyouLn+u/ElIeTa5a3J7qORmTMi4h2D8uvi34t8Kn9C9tUd79mWXfljWoKzB4qeOvXV83vF53zTK31E4onDEqdEs5hu+CUqNIiTff1hqc2E5aMNSu4kIyCRiDJ2g2kxKRy+Qn1d+LwPHNgezgW/H2g1Mbe7fJjXzn4gxbIbiytQwTQ1tpVwLuMOW1Jjpa7ME7m5AVB5j2KStxtPNk2X/Yv/ie6iaVWV2ldnVu2Wmpqelp/X+zfeYL8eXc9Xj6gOe5MlGNwZHh8eEx/gLCnsW/1T8ExS8ULCrYBeUFZarcgW6D1/yJSTNTFqYtBAqJ1ZuVLkRVJ5U+a7Kd0HGZRkdMjpA2sy0mWkzIXFP4sHEg+BN8SZ5k8DjeIKeILhr3bXuWoicjORF8iBYHMwP5kPJtpLfSn6DgmYFzQuaQ+4fuTtyd8Cpb06tO7UOcgfk9svtB8VvFt9efDvobu6l7qXgne79wfsDJB1J/DHxR0jfkToqdRQkvZc4InEEOXYdu8AuiPR2bbemW/PobRWzgnbQ/v6LU0tzp+ZOXfLiyZdPHT91fH/QCbo93B5BiXhD8v2GhZkoLCn7sKzviERmEYmkTc3OEUfRNalK095gHECpfWsJALSUbGIN+aGz9L+M/KsZuL7ysQzZsRkTY8hQxcOxJFVmagKxjSkG0Ws28LRAE/90//T4p2p+Wj2nek7L0yn3JW1K2jTyqD3A7mH36JzrzHdOOacS6+ZfX7iucB12zqxTU09NheAr4Y/DX0Dl05XPr9wZGm5q+ErDfZDdNfuC6nMh8ZXEYKINnpmeCZ47wV5mX273A+sO9Yf6DNRH1grrUVD1VEP1Llh1VHU1E9R56m6VD+oXtUf9BlxICvWBLDQaKKaMYtCtdB/dBnQJLzMXmKVr6lrglukKfQRooS1dHdws9wF3Ijg93GXuMnBORW6N9IPyzPLS8nzIKTo17NQI2Dtrz7V7AnD4wSPFh0eD29V50pkIlZ7LuDDjYki/NHVd6k+s8rTznPScLBgVahNaHFr83XsnW+dOzp08P+n46JMzT87cs1Ffo6/V1wZXRb/fsNRoggVRHZL+p4j8HmFpVzCpHUciaGPYXEFvxmoThjlD1oGWgzdGAdZb9L8715+J2AREZTgQlcDQlYncpL/TMgQFApqw5SC1JWXsMY3XAxN+ic+Nz01MqlGR/Uj2I63aJ7VK/CLxixs627Oscda49heGF4Tbh9untMi/vHBb4Tb2nC7Ouy3vNqjYGjwZPAlxy+IqxVWCrDbZV2VfBfX21NtZbyfUcmqFaoUg496MCRkTIPGpxKcSnwLPLM8szyywg3bQDoLd3+5v9wfrc+tz63NQSSpJJQHzmMc80N/p7/R34Gx0NjobwXnTedN5E5yFzkJnIYQ+C30W+gxKu5Z2Le0Kee/nzc2bC4cvPtz6cGvY/8P+tfvXwrGGx7KOZUHRgiJ/kR+sHtZv1m+QcnvSnKQ5kDEjfXH6YkjqmdAtoRu7rHusq6yryj+PZDtTnCnbJhVtK766+OpPhx7dcXz/8f3rRpd+WrakbEnBXVFYT0hqmGGp9YeEYCIsqfeI1LwjUmIxJYDY/jB9p5KJ0kLw4Jp+U8EWGFRmbNqJoQD8l5F/dhZrgyIytQJTU5NagJJ+GeOp2tKoaUmu25ZIwtTUPJIL91yRdFdCeUJ5YvU6F9U8XPNw13XJiUmfJX02vq/nQ2uaNa3DF8GtweXB5YFRx7edbHuyLdbxwSe7newEdlXvUu8X0OBIg8IGtaD5A+cfbH4XVPVVLa9aA/w3+L3+JWDVtoqspqAeJYGqwHyu4Q7QK3SFbg+6LlczHvRct7V7CehteqR+D9w2bnP9IzgXuivcdHD6uXGuBneh29htCG6JW9WtCk5vZ4RzO7gBt7ZbH9xWbgs3FdwkfdR9CPQGF/0juBPdXu4VoB/Sb+gZoCvru/RDYM+xr7PHQkLz+MfjX4TMIZm+zE6QNCuxa9JHUPpF2fVlayDnoVNDTw2Fio4VmyvWUdtf4j/qPxa4I25d3JK4JfUnxt8VHx8fX+2w93JvxBs5tbukaWmT0iZ57fXneqveqg0ru2G8EMcCMXTIQRqb0mAojEzbgLRfYGqrhrxZaqnmwI6lrE2kl/v3Xrh/YzHkxiZVL6ktZThSBfRgGptjaEZpp7FvFG1S9LWj2ntA9K2VBmf0zehb6ZFay2pMqTGl77qk+xPWJ6y/40puR6Ha/FZ8RcmRkiNxXY++f+LzE59zR+4zeWvz1oLvYn+Rvwgaf9347sZ3Q7ukdq+1ew3aXt62c9vOUP+5+s/UfwYyN2Suz1wP8V3iu8R3Ad8u3y7fLrAb2A3sBmD5LJ/lA3VCnVAnQBWqQlUI6jZ1m7oN2MIWtgBd6UpXUK+oV9QrYG22NlubwXrLest6C7xtvG28bSCwPLA8sBxSu6R2Tu0M2Tuyf8/+HepNqjex3kTIbpfdIbsD+Pr5WvpaQvmV5deXXw/5Wwo+LfgUChsUPlX4FESudeKdeDJ8H/ie9D3pvdR/2FfPVy/7m8Bx/zj/uMZfJK6OHxI/xHO5c9yd4845WVKeUf5A+QPly/mWlaxUJiVsIjDjmGyR38ugI1eKNswnBj1p+uFM36hpZBdDpkxfqWAQYu02JWf9/39a+WeP4EwKSkAKarhoqcUog+qS1JXpu7HFQ/UIDN0rkYLnhbSRKWNSxqSGanyddVnWZVd8H9cx7rO4z26arTqrK9QVjduX/FC6qnSVuvD4hhOvn3gdChsVHyk+Aunr08noCA2eaDiqwSNQfUn2q9V/gsDBwKBAM7B72G/bd4K9yg7aK8C610q2EsB6wBpj3QzqGvW8+gLUl+pKNQ2YwY/0BTVc3aDeBxy60RjoR01KgXRChIEIF3IREFKTVBSzWIEL2NEmdiVVR+piY4PerLfqX4ApTOFZ4H3e5zPQIR3SeaBTdbKOA3enW+Y64NRzHnYeAifsPOo8BhF/ZFQkAPnZBYvzf4U9U/fM31sVDn146M2Dg8D+1pptfQrVnq+iqvghdX5y/+T+zmn3Ozfkhjbvzx2c1z+v/7snDj52pPKRypuudePddm67Mim6B2UjhgQUFJRUc1hqeGGJwBwxWBFJqTlS8zHoS20aYc18OjkYDHMLcmAbqrV/eZFUfIyU25AfS4RrOCANCbglqSyDivTI7+IRNKW3gAnMZrZnavbj1bzVvDVrVGmXeTDz4NAjvla+OF/ckB9Cl4U/C39WZVNuyemHTj8EOXVPjz09FlSeelY9CzUb1WxYsyGcP+D8AecPgLrD6g6rOwySOiZ1TOoIngmeCZ4JYO+yd9m7wPrD+sP6A+zadm27NqhT6pQ6BVZ/q7/VH9QhdUgdAnazm92AhfX/JCIspZRS4HIu53LQyTpZJ4Mu02W6DNyP3Y/dj0E/rZ/WT4Pb0m3ptgR3ijvFnQLOi86LzovgtHRaOi2h/PLyy8svhyOHjhw6cgh21tvZYGcD2DNhz5A9Q6CgesH7Be9DfK0oWrnq25VurHQjpL6bcmXKlRy0nrLusO4oeq7iuqAbdL8dlrMs94fcH+bffMw9MfTE0N1DuJqBDAxKxiE4PKrDQoUXlP7EsNSaI9JgH0NpCtena7SpVZsIz0TwhmHI7Ad5nekD/ueVf1YDJ/04hlFBTZJrKaqaFKTpc7PFc7Ulx+yRGo9HxsF4ElMmJq1OWp3yTa27anxT45t+LeN+DXQMdLzlOzVLvaHeqDO/oEPhW4VvsejYspOXnGwDpX3KepV1hyrTq2yqsgEabmoYatQIMvdmvJ7xEnj3eV2vAvt5e7OnLdh17e+tB8BaZKVaK0FNVmVqOKhtKqgWAS4vq5eBeniZAAyjlO8BlzAOYKsxdAJ1O+dxC1AJh6pAQ1wc4AYqiABujAUkirgKSy9TkCDlgAdXNQPVSXWlOTCM4fpz0N11dxKBd3iHQtCZOkO/Ae5d7u36WXCfdJ9xloC72v3WHQuRH5xqTk0oH1s2s+wSOHzk8PHDzWHv4H3j9uZAqH9wY3AMZN1YtV3VdpDxW1qNtBruA85yt5JbaeuM03fkDcsb9k7ng7OOLD2y9Ocr3FruC+4L5eKYmJpEUH7foKSaw7JxwwI6iQhc2jTOOnJguwIi0pJ6izWIS7+VNiS2pvb0r466FANnGrYtw+QjoAbTgB3jTJWDzhawgleo1zzr+IkFLPCOrvVldX91f93LK+3J+CzjszGPe8rsR+xHrr6xtKD8jfI3Up47cUXOgJwBkH9H4eeFn0PyyuR2ye2g2dFmR5sdhfPandfuvHaQuTdzb+Ze8P7o/dH7I9i5dq6dC1YNq4ZVA+xX7VftV0H9pH5SP4F1j3WPdQ+oFWqFWgE8wRM8ATSkIQ1B3axuVjcDXrx4gQgR2RcuLmcMX5Agwei6191BB3RAB0Dfqe/UdwLjGMc40K52tQt6vV6v14MTdIJOENxebi+3FzgfOh86H4Jzo3OjcyOUjigdUToCDh0/dOLQCdh+7/YHtj8A+08ciByIAG3cW9xboNKQjMoZlaFyQabKVODb4u3i7VKxN3QsnBPOWdP65ILc5bnL53Q/Mv2Ydcza/jGv8TzPV0iqMSz9cEGJ7EJyroUkJRmR3zkiDfiOmHpXzntXzkcthlNLH58W9DPGETJtB/+0/XP/rAZO+m+UYZ+XIqsZJ2NJ6ssSz9M2KUhDXiwLwDM8fmjcLXG3JHao+3rtUO3QlXsTRsW1jGt5Z30VVEvV0vrd828sXFa4jNQjQ49VPpYO5S9VDKh4AaqUV55Y5SQ0aNywcYN6kFYjdVv6TeB5z062x4I12U6wHgW7uz3ZngdqvhprHQSrrvpafQvMU9MYAcRzH6lAEC9xQFtCagCo+vTXv4GehcP3gJf5ahIQxOZJosmDZKAfoEH9IACKSIw3M7pYE7FJADVeTVXPgX6CVJoDjTlCLVCd2cly0Mv0Kq4GDnGI2kAccXwGXM8NegK4H7jv6rWgB+gFbgY4t7hfuqPBqe4kOtUhNDC4OpQOJ1efDJ64Dfbk7t2yx4LysvJ7yu+DrF5Vd1XdBZld07qndXc3OB+62tVbW5+elvdU3lPvTDq46fChw4c2POge0AP0gAqB+1cIGjIoqbGgHLxhaQQPi6cZkUGtjqQeXQEJuZKaNpRGsYhOfn9t0JYmRfqvJobgQNaEGbOkDMeqQUcK2tGQGXsEpOMRw+e9R12hmqlm3qo1r81+MfvFejdU+iHjeMbxW+61b7ZP2Ceu/qroYPGvxb8mbDr28YmnTjwFpcfKh5QPgWrJ1WpWqwkXtL/gggsugNqjao+qPQoS+iT0SegD9hP2E/YT4Onh6eHpAdZqa7W1GqwR1ghrBKjz1fnqfFBL1VK1FFjLWtYCValKVc5EZAqFAn7gB34gmqGYAoxlLGOBnvSkJ3Ca05wGJjKRicA+9rEP9Bq9Rq8B1rOe9cDv/M7vwNM8zdOgX9Wv6ldBN9QNdUNwtatdDW6mm+lmgvOl86XzJbhz3DnuHAjXCtcK14K80Xmj80bDzkU7F+1cBL+v+X3779uh5PeSYSXDIOOSKDil2q1VAlUCEGgd2BPYE74kPC68Mrxy9cqck7nTc6e/O/Vwg2PNjjXbbvMdC1gQEsNWIZFcLOMhDCcGnBIR5pmI/I6OZEBcST27UtoxmQ1tpnuYa0PJZrhD/+lSlv9sBs7MS5JQXBlGEkELKUOlJY/bQhbskZyyR2o03q2+97y53ty4ifUr1fmxzo9dL0kanfhm4psTHlftVQPVoFmf/JsL3yt8j2VHFh/NPZoL5aeDtwZvhMwxmYFKS6FuYp2BdZtB6sjUESk3geekp8DzBViLreetqWAtthbbjcD6XF2tJgKXqs2qHNS31KAqMEYtpQwo53I0oKMN21QWTzON2iQAf6BRQBwH1deAjUVPojCJEJAu/26AjQZ1p4zWGCJsLVrNJA04n2vVH8AWvFQBwhzEC4TYhgdIwk8E8JKAC9TBQwDUcIJEQF/GT/p+0C31YP0j6JfcC/Q0cC5yH3OXgzPHec1JhHByODU8HXIP5tq502Bf930b9u6GiswKX/mHkL2v2vBqN0NG07SL0y521zr1nPuc+zbfenL9qXWn1r1+5eGDx0YeG7ntQPR3qpDG8Qr5/YLSGB6SDRySSC0sEX1EGCPMxnUk8nAFBGHQZbE2A9P4bwycQd3+s4NQzOBbU+MUlHBsqoNBRZpxLoaNXwygYdv3liqLfPJ9l9aomT0ge0DtXZVvybwv875xu63x9jh7XJ+LC5YX5hXmJXiP5h2vebwmBDtHQRq1GtVqXas1NH+i+cPNH4aqaVXTqqaBL+AL+ALg+dDzoedDsCvble3KYE22JluTwXrdet16HVRERVQEaEELWgDVqEY1iHJNQpQ78k8+sYnMTnKSk8BWtrIVaEpTmgLVqU514AAHOHDGUFFIIYWcifg8ePD8yfttYAMb/uR6PvOZD7qarqargV6hV+gV4Ka4KW4KuBvdje5GiMyIzIjMgMigyKDIICifVD6pfBIcmHhg4oGJsG3pthXbVkDeA6d7nu4JqUkpY1LGQPUT1e6sdicEjgXqBOqEW4abh5eGl65+5mT5qcanGr+z7Mjh4+cdP2/HdcRTjWoVMqYqKExABrwVEhBJWMZSheX5iKxzV8ArjkT2WkBYsfYCqXXrlfLtSknnn692/c9i4KQobkJnM9laSUhtGlBjjdlCdWOLx+GRH9R3meVTP6uffYvrJ9f5sM6HLcOp36Vck3LNAwOtBKvIKrrEWzSpOKc4R5Udqn70+NHjUNq0TJdFIK17Wpf0h6H2qtp3134Ikk8m9U0Oguczu5V9IVgL7EJ7J9gX2hOsb0H1VmHVFdQu6qufAYfxpANpahxhIJlovUiTIFCfbKoAGouugMZVLxClg3aAD7CoDKoHUaroMNHjWBMiHogwhMpAJTUBF0iViM6lFhYQohZViG7U9kAylnoVSMPCBfWcVCy6irdvqcZoIBOHeKCIKiSBflq/wUFgEjfoa8Dt5V6mZ4P7jfuTuwOcJ51RzniIPBtuH86H0xl59ukc2P/AgeD+xyG8IDwm3BtqfJWVnVUZ0nunjkgdGd4anhbOD+ev+PLwm8fij8W/NeRUu9ODTg/aL7WyCgGHBIUDMShchUHjwcqBHpbUZixlaRplZV5fjNvPUH0ZA2e4FA3p9oG/zzL/X4sxbAY9KmNYlBxcMVJwSXWZOYYeoVjzyEHmk9qm56VqZVWtqlb1O7I+qfx95e9ved8zznOT56bB8/LnFjYsbJh475EmxxYcWwDhAZF6kXpQa1+tolpF0CzcrKxZGaR3S++W3g2887zzvPPAM8IzwjMC7Oft5+3nwW5iN7GbgEpX6SodGMQgBnHGoJnUohEtaOGzxY7WmGPPl1BCCXCKU5wCQoQIgR6mh+lhwBrW/FmFyUSAZ9fuzPuax8sppxwoo4wy0GP1WD0WGMpQhoI7zh3njgP3CfcJ9wmIvB95P/I+OKecU84pCG0NbQ1theO/HP/l+C+w7Z5t92+7H3LLc3/M/RFSQkkDkwZCdrtqP1X7CeLrxt0Wd1t4VvCpUFYoa/n1R6cfb368+dsVJ0+dWndq3d5kjrOb3UHJaAUFVBeURvygUKyFC6I6In1wEYnIHOnzjZFAC+hOC/OKNtMYjDaYh38aB/Af3cAZ8lCTG5bOf8N1ZzxSy/TnCHu3RwyeRwZ0eh/ncR7nce+PNWZlNchqUKd7VSrfXfnuezM8X3o6ejr2/rZsWFnzsube5gcvPfrG0Teg4Omik0VHISEv/o34Y1Drp5rVa52E5EuTW6YMA08dTw17FFg/WzPt9WA1sTpbO8AaYbVWjUBtoo7aDGQQFoa/2lQFNI2pD2gc2bipUR4JNVvMdhJpRI1XPGdmhH9GdFldKjqCYQp0BTNVS80FNE2oBWg5GDyCKLxAzZZlmYqHKC9/HChpGY3NMPaQEFsbYUATTzdAMUl9A4RUdJROkGJKQfdxv3SfB71UT9ZPg/Od+7hrg9vFvch5FSIDw5sj8yH3jtMzcu+Dw/cfWXR4Ilht1C2qGdQ6Uf2K6n0geW3SU0lPldUt85R/Vf7V5xftr3rowkMXfnBF8RslS0qW5CyI3lJQag0V0v8TlJRzUCK4kIxVicjv7ph+IUlFuqbmIClPk7LUxsAJIwemzeRPj9Z/ZDGpSIMibiHXhsNTUHVKPrct0CPb1KDvimqvcEp6uqddmnIq5VT6l7Uranav2X3Eet887w3eG8Y0LDyvqLioOO36Q7uPWkctCL0YPho+CtUfqf5E9SegyY1NbmhyA6RmpmamZoI32ZvsTQbPXM9cz1yw4+14Ox6s9lZ7qz0oS1nK4kzK0cjZNbMjHOEIcJCDHPyTx8VwsYMd7ABa0YpWoD/QH+gPgFd5lVcBHz58nElpGkNoIrYTnOAE/zlIxYgxiA4ODuj79f36fuA+7uM+0BEd0RFwS9wStwScB5wHnAfA+dj52PkYwvvC+8L7IPfHqGH7vffvfX/vCye3n5xzcg6kzk0uSy6D6h2ydmbthEAt/2j/6Iq+5Y9XVK2ounjVgVsPjz08dra3sGXRG0VvnOhLPnnkBSW1XCEOSoXZFwKmC8s6jwhjTUTQyK40+DsLolpLA3isRmegan1F7/6brez/pfyjky1L0Ttm2Eyjthllb8ZliIdqC0jBFlZuW/p4PM+nbk/Zl7Iv9evMDhkrM1b2f8N+z15lr+pWN9QhtCK0wtvg+IycgTkDobBS0XlF54GvmqeKdyhk3pXxU+Ys8PXzNfdvg8iNkbbh7uCOd7s6N4K1wxprPw6qoXpL1QY1Xbl8CKoh21U6UESFRGiDuBdAvaOiiYGKWIolGmdGN5xLHieBIqKR213RVIxaLaN9tnHGfwrJ+0SXdQ/uB8JqlpoDOFRQAZiGiXWyIatQiJ8zR7gxbGf+ZVpHSiRK7MkxIKSGqkIgEi3OE5H7eFZn662gh+gLdX3QWdTRv4I72lWuC+5nzgT3CCTWTLglcRtkbs9IztwMJ5qdDJ1oBMf8J0ecHA7ep719vFfH74v7OHB/4P7uvbKOVR1YdeChLvuuP7DqwKpv3g6/H+kU6WQiLt03ql1juOSbjE0lMIbLpCJlg5p5XVo4LGOT2s2cLolkkGI9hf83y/qvLmY+mrS/GK5Ow/WoJLUfG9sk1E4mNekV0mzPtYEZgYRAQvya6lWzDmUd6t7Lt9o70ztzcJuSu0srSivSeh+978TOEzsh+FxofWg9VHmuyotVXoQ6++rsq7MPAusC6wLrIFIzUjNSE/S1+lp9LTgfOR85H4GVYCVYCWD1s/pZ/YDXeI3XgC50oQtnDIsxIAECBICHeIiHQD+nn9PP/cnj+eSTD0xjGtPOvC72/02tzURiRszfOcYxjgG3czu3g/5Uf6o/5UzK0o8f/5+839li3ucrvuIrYD/72Q/6Z/2z/hloTWtagxvvxrvx4O5197p7IVIjUiNSAxKnJU5LnAb1TtU7Xu84hHaEEkOJkL88f3T+aLCbRWuU2bnVGldrHHgz7mTgssBl3Xdnh6veVvW249uCDYKlwdIFEyo2BF8JvlIgDouWTERs3pwwp2hBW+oW8rx8I1raBMzA5pgBM/tBPnlsisGIs57/h5V/NANn+pzM4EtJSSnjoUpjtjJoSQMmMQMSpTZnCxu6p8BOtm6ybvKtzR5ddXTV0R2G+If7rvZdPfC4u8gNuIEknbstryyvjC6ns/LX568HdZWaoh6GlNSUeikTIPB7oCRwBUTeidwTbgluM2e5OwpUP+tZVQmsx9Qtahao91Shygee5kf2AwtRrAfelIqHjRKmxMHCgW/LVDqtbgMcqpAKNFajCQH9CdMO1Ex60x34mTaEgBJCeACNlmaIInxARE0kHVQf1vID0EFQlRF8WIBFLvlAHK8zA/gZLxboRfjxAB7ejx4AOrq4XTWWclB1qUcdYKj6Vn0LXE4frgY64VIBaig/0AX04xxgN7Cexvpe0LPcz/Q34HZzT7t3gfuZ63MVJF6YuDnxK0j6rfT9pGlQWLtoSaEXcp45df2p6yH7/qwpWVMqL0m+MnFA4oA+NassrdSyUsuDS49cfvyZ489sG8IN3M/9ppbmCCrSlRqDGciqTbuAoCNjhs1MKTDMD5LiNAwP/zQR218S2c9mMrqS70VJJkQJetSWSe0e+f4MNZ13R83G2S9nv9xyXvzIuElxk67PqRgUzApm1ZpxbPbJL09+CaVFZfPL5kPakLRZabOgxukap2uchsDcwNzAXAg/ECUHd2e6M92ZYJVZZVYZ2CPtkfZIUH7lV35Q+Spf5QPHOc5x4HVe53VgOtOZDhRTTDExQ6OX6+V6OdG2lvc5E4GZSC+bbLKBmcxkJmcis0UsYhHoDXqD3gDKozzKQ8zg6W16m94GtKUtbYG5zGUuZwzXDGYwgzO1vbMNnbxOv63f1m8DD/MwDwNLWMISiJIug07SSToJdG1dW9cGZ7Iz2ZkMTqqT6qRC/NH4o/FHoeaumttrbofQqlAwFITTbfJvz78dvDd5U72pVMmaWCW5SnLK64mFCRUJFVfXzm5TLa5a3PE2+yYd/OPgHz9M0X11Y93Y1MpcSUlqSVXHmEwkIHAlsjfz5rT01bmS2tQG82AGyZrXm1q2SfH/wxq6f1QDJ31OqrNcC+rNNKZahvTVwJzFYzej7T195bpS9dysZ7KeqfNR/OK4HXE7Bu/jLu7m7ppPFj9RMrZkLA/l3JWblJsETl1nvDMe4j+NvyIhDQJdAxfHlYJzceQ29xLQIfeF0FugelnXWpNBlbJZ7QXVVhWqB4Db1EKmAJX4ksVAbjRVgVcHdTnoF9jMJsDDdVwJKP29lHBtFQEqVE2eBjWIrVjAeNVbTQRVk/PVBlB11Wt0Ax7ifPU0UJ2q3AO4ajI+wKE5DrCUlawC1YIwCnQFj1IGPK1/02NBP0ga7wPP6c56KmiLd/kACOCyGFA6nVQgrKbyLKimJGEDL6tf1TZQr/I600CNIqRuAVarX7kQ2KxeV52BO/QxtoAezDu6Fug9OkFvAj1dz9HvgXudW1lXg6RpiduS0qB8RvnN5achd1P+C/lTIf6y+A/iP4DMn9Nz0nMaLcsIpn+V/lVPVbSu5N2Sd49nF1FMMTlCPutKDcmVVLUr7QSugIlikZ2h9DLoSUGTGVShlkxAbKCnTEHAtJ/8oxo+oToz454QMElsEKlxAM2gUAMqkT5BW9CqnruytlUdVHVQ9uHkXxI7JHYY/IqDs9xZ3uLmnMipO0/dyYyiN4umF02HuO/iesT1gGp9qvWp1gfifon7Je4XCLcNtw23BXeGO8OdAZaylKXAWmGtsFaAaq1aq9agNqgNagNwGZdxGf+hRharld2l79J3gQwqhY/4iI84E4k9wAM8cAZlGWsHMCIRnh6qh+qhnInEEkgggTMGrBOd6HSG4SRmQF/gBV4A/aB+UD/IGTDKX4rkfuEXfgGSSSYZuI3buA1YxSpWAYkkkgh6mV6ml4G+R9+j7wE32812s8EZ6gx1hp65vaqPVL2n6j1wsMPBKw5eAada5e7M3QmBGf5f/L/wWMZF6W3S29QoTR2e/Hny530bVt6RuTxz+ZEdJznFKXaJY+dIVsYx7QGmjUZqdK6sey2FCm24Xs2cO1MakhqfltqdMvtJQCz/uAbuH60GJ6g4TI3NzD+Svh3T12aZ+WvyOltyzD7xWL05CRUJaQlpyQkNM+o8Vuex0SMC5f7D/sO35gSHhOeE5yR/cqDeoRsP3Qh52wt+KPgOPEvtuz1bIflgcveUZyH+sbgFceeB9an1jvUxqB7qfPUGqHrqMrUF1FY1R3mBbK5SL4C+iaf1M8DP9ORjwKt76ibAQvIoAN2DOcwB7tND9ADQb7OT34Dq+MgC9Tkd1WngVrWDWqAy1ePqIVCv8YZqAeo9tYhJwFOMUAdAfaTWq7VAijpKAlF0JUAZGhsI6Un6QdC3M5FPgaV6sL4AdIgvmQO6g/5G/wG6rW6iLwR9Ql+tZ4OurKe7OaCqskoVgppuzbTeBjVAXa6KwGqtNqs1wFQ1RdUEtYGnVA6og2ouk4Ea9FPTgNP04wTwHeP1ZNBt9EX6d9Db9Rd6ITgT3UK3AEqGlHQt2QH5PxZszFsKCZ3in4gPQ51na75bcy7E1QwMDQzNrXK6Q35GfsZrU/dtOzjv4LwV491+7ovuiyUyGbpcIv0KARVVSNHcoC7D40WbOXTiILkyT8417OvSEBtLYZppBf9ok8NNr6NQNJlxT0iKyjLz2MzEbNkfZryTTzIi3vHxn8Z9E/dN4p0NcuvOqjtr8DeBb/0H/QfvyTs16fTVp69OH3Pk+PHXj78O+pko6jBrYtY9WfdAlbIqJVVKwPu493Hv42BdY11jXXMG5q8GqUFqEKjeqrfqDaqBaqAaABdwARdwxnAZLRGbHqlH6pHAh3zIh5yJ1K7neq4HbuImbgJ1sbpYXfwn7/cu7/IukE466ZwxYDvZyU7gKEc5yhmDOopRjAL9lf5Kf/Un/W7FulgXEzOgepQepUcBm9jEJmL9c7GaXqrU0KWdQHVX3VV3UBvVRrURuJALufBPPo/ch26gG+gGoFfqlXoluNe417jXgPu9+737PYQeDT0aehSODzo+6PggOLn35NGTRyHwqr+3vzfUSazRtUZXSBia8HLCy+XDSm4tO112+tPX9tY44Dvgm/tiefXyyeWTT4tjViHMPhWyPoLCRVkhAYFBIYdlfJgj6PPYvDoxiGZsFTLtQw+X65l/7w3xl+QfJYIzhtaQv8okYGXmUQnnoBLKodggUjNvSg42W8AHHqv6pKp9q/ZtPtV3qW+Jb8kVvfQedrM7uVHes/mb8jdB4dai0qISoDGdaQfeat5fvLtB5dGRsRA6FPoyVArqYhWwhoParFYxGwhxlXoPeELFcz5QyFfUAR7T4xgB7GaPHgi6M4PoD7qNO899DVzLfca9FZwv3KVOE3Br6Nf0vaCmcCvPglVVtbWywe5ld7aPgdXHyrd2gxqv2qtEUPvUN1Z1UDeroaoE6M4ErgX6qCIqgEvw4gL3obAAh95cD9yhu+muoHvo9QwF/bmu5baGyPzIFxEg1CLcNmRD6OHQV6EccC9327sFoBLVYDUR7F12b/ty8BX7Wvj6gG+Mb6lPg73X2mEngQpbaVZfUElMUHeCWqTmMgqoQbz6BLiA63Ql0NfrchaAPk2JbgL6oG6pE8Cuad1mfQq+Nb7r/Q9ByaHSmqX3Qe7leTvydkD1MdVmVZuVcVHKouTdybt7zkp9PWV3yu4/ns5Ly0/NTz2YRT4FFDjS72hQYaZdwBEP1DWNrmbMjniepphuUIamxqBMiuZlWZem3/IfRaRWYmqHMSYf8aQtoWyyhMLMFqozWxrl7SnqBXW7ut3zXdaSqvuq7mu8wH+tv8RfMiChtGXZyLKR6WNOfX76j9N/QCQUuSVyC6TFp61JWwOJ2xO3JW6DSNMo+75BDaquqqvqCtYT1hPWE6B2qB1qB/A93/M9cCVXciVnIrTJerKeTCylqCfoCXoCMJWpTAX9q/5VbwM1Ndq/GTNc0qemqqvqqjqobWqb2kYsJaiWqCVqCf8x0jJgkJ66p+4J1Kc+9UFfo6/R14B7xD3iHgH9h/5D/wHaoz3aA26Sm+QmgTPOGeeMA71ar9arQR1Tx9QxsJ6ynrKeBGuJtcRaAmqwGqwGgxqjxqgxoLJVtsoG9Z56T70Hapqapqb9SY1Ovh8DinF3ubvcXeAWuoVuISTelnhb4m1Q0q+kX0k/KHaLxxaPhZPJuffn3g816/iv818XNzf+0cDuwO5OY6t5Ky+vvPy3afvqHOQgqydHizqGwcQVFKSzJaq9Ql3omnlzUpt1zZxMcfzMxHVDDaZNCclkOsx0AkMF9g8j/ygGzsCbxRNHDFyM/V3QX7ExHcIub0lx3IzpsLLTxqccSzmW1jThVPyJ+BPdL7EyrIethxtfUnpV2fNlz5OX+0je8Lzh4Kx2d7vbwC6wQ3YXsMfZgz2F4FRzKtxN4E5xH3XfANVTdVcngDguVHWATTQnCbiet/gC2Ml+fRj0z4ziRtCbdCP9ETj5jo58AOFXwq+FH4XQTeFfQ/eDO9o97TYFda+6To0FtU19rO4At6Pb3l0H1s9WDXsW+Kf4dvsuBt+V3um+aWDdZd1rXwWqj7pBfQR0UWMYDmojH1ETOIJSzYCtePQe0C/Tj+PAcd1Sp4L7lZvrHodQg9DA0EmoUMGKisbAR2oTAyD+4fjqcW+Db56vUtwiCFcPdwjfBeUPlv9YMQzKZpcXl+WA93rvKe8oCHzmXxyXBp7Jnj6e/WDNURdYD4L6QDUgCXiW89QRoK4axxqgiC1cAfyq5+obQPfS5/MCMJcJ+nHw1Pac8MyD0JjQRBUPed/kX5HfA1JV8vLklWpp0sdJJ5NONqlXeXPme5nvtetY1KgoXBTOORT5ybnWuTYikZwj3HoR4aiMSArTkkZwSzakJZGPK6hb9aNo2bjazM8y61E8WI7/vTeKiHjmWhw7ZWD/ArqJ9YVK465JUXquIYF44j39km5N7JnYMyk/+WRSWlJar3T3fKe+U79ZpdzGed/nfQ+luWXflH0Dfsdf5i+DxENRln6drbN1NgQXBRcFF53pX6M5zWkOaqAaqAZyJkX3CI/wCLEGbL1Zb9abz9TU9Fv6Lf0GOFc5Vzm9wD3oHnIPgW6km+mmQDvacw2oSWqSugVsxw7a28B6w3rDegOswdZgazCo59Xz6nlgM5vZfMawUJe61CUWKZqISU/VU/VU0IP1YD0YXJ/rc30QviV8S/gWqBhWMaRiCJRvKF9fvgWCDYIXBnuB84bzmTML1LdqmbUcfC/63vReB3GL4z6Jmw+BiYF7A0PBd7PvZt/NYNeya9m1QHVQHVQHUJ+oT9QnZyI9g97UF+gL9AWg9+v9ej+4j7qPuo+Celw9rh6HxAsTL0y8EMrvLp9WPg0KThcOKRwCSWsTf038FSqtzvg+4/vqCcmvJV2WdFnXBWlWSjAluPfF/P2F7xS+c0Qatx0p5ThmvwiK0pGI35EatYGPaskAaEPlZbhdt8j6kv1hatwxUnPn771BjPyjGDiZTGuKmIhHjRRJjQdhmBVt8VANWbItHHreXpV3Zh7IPNB0sLeed5d3V4fabpnbxe3iyztdlr8xfyOU1SyvVV4TeIt7eBQ8fs9tHj/YHawTVhvgPS7Ra0Av0t+o5kAEV/8GVLAOC/QBLmI/sE4f0F2Ab3hXHwX3Bvdb9zkIrY9cE74EQm+F4oIVoA+6X7k/QMp3KduTy6FmrRqrsh3Ibpz9dFZD8Pfyp/jGQsHhgt5FHeBQn8OXHakPx5oeLzhRAMW/lgwrzgX/Af+KwHLw1vU+7k0Dq5uaqxKBJylR9wAlNONnoBkengGdQG19E7gDna+dQVBxc3BMRVdwfnabRKZAdmH2HdU+h0vi2+S3SoYW+1tcdf4gqDw8s1NGByhIL3yi6EnYdvf2njtWwk9q/cRN78PejftmH+gEJV1LaxWvh0Bbf/vAcvBle8t8EVBr1HXWl6BeUPnKAd5SR3gcVMNofUu34gYmgx6vM3QjoKq+Vq8Daz5T1GXgybCDnk0QrBt6OLQMcrfm7cnbB/H3xe2P25+UlvBU/Pb47Z1Wpq9Mvz399l8m5QROcYqd0vfmlRqt1wxWFe5ERw56VxrHXaldWXfJtYAtYrU2w93YOaq1mYRsqIv+XiLgGYRNPpbZMOTJ0uKhBD1qOCVtMeh2A7VLzVFzPMGsxCrFVYovaOJZ5fnC80WPtwrWFdYqrOXvkL+jcH3hei5WN6s8lQdxi+M+j/scVI7KUTkQvDl4c/BmUA+rh9XDoI6oI+oIMTAHj/IojwJtaEMb0Av1Qr0QdCsZPNpVd9VdIbQ4tCi0ACpqVNStGAEVH1Z8V/EtRH6M7IvUB/cVt787AVSc8iob7GX2k3YOeD/1/uF9G/yv+T/2vwBxPeOuiOsNngae+p7aoD5SH6mPQCWrZJUMXMVVXEWsPUDX1DV1TdCL9CK9CJyLnIuci6A8rjyuPA5Kni2ZUjIFytdVVK5oCTTU2/V8SH8xrSB1OyR/n/xZ+uugxqpW+CG/X0FZ0VjIeSzno5zxYDWymlmXQFKXpC5J8yF+d/z2+F/Bu9G70bsRrA+tD60PiU03oDKVqUyUQegQ6Iv0RfqiM9yY+pg+po+BVc+qZ9WDwITAPYF7oOTjkl0luyB3U960vGmQmJpQI6GG9Xwg2Z/vz7/oqcw7099If2PjnqJjxeOKx+Vudza5F7oXRsw4KslUeMwYHhkLZguhgivgkti4HemP1Adk/ZmMh+kbNXMEDfrYRHx/d/lHMXBnd5xIzpi7okp1lpdJjUQtkGuJ/Oz70+alNk1tmnJ1fKf4b+K/6fyzlW91sjrV/6XkpdL3S9+nV36VgrcL3gL3Rre2WwfsJGum3RS8IY/XGwKO8hQHgPN4jK2ASx1GAEU4JICeSZyeCtytd/Me6Idoq+uCnumOcxdC8L3Q2mAXCL4eah18EeLmxG0P7ILWpy5OvHAM9HF6fdWjKrS9p+2XrVZCtaFVD1eZA97F3oae1lC6uPTZsmaw79C+vQc+ge/7r7j8x0/gq3pfV/o+ALtK9gzd1xycB5wXnd8hcKv/0sDlYPWzUmSMa3d+AOLw0BL0c3qYLoLg5vD80B/gJmntjoQ2zsWHL5oIt7S96aMbL4PulbqVds6AKouqtK+8FtQyK83aAmTpZN0Y8gbm7ctfBuuqr0/fuB9mu+8N+ciFb676tvGKQVAyuHR/6Qiw+lvdrNvAe7WnprcI9Dz9Bw+CGsUadSXo7epigsD1wsySQCbXAR25iYOgBqtk1R88zT3zPM0h8lPk1ch6KOhQuKtwKaRdnbo+dR0bUz9MLkguqjMz49bUvNS8i8479WHul7lfHnpAX6t7696ObFyvpOzCQrLtEfCFmRhu5mepO/98HcWK7WIQYg0ZxvEyjA6//Y33R6poM7DX1DzEMBuDZii4LAHZWCYlKWg36+b0y1O/SP0idV+im9AooVGfLZGHw5XDlWseP/3j6XGnx3F36KtQh1AH8A/0f+D/AOyadk27JoQioUgoAmqIGqKGgCpWxaqYM7Wv5SxnOfAiL/Ii6Bl6hp4BOlEn6kSInIycjJyE4NvBt4KzoHx0+Z3lk8Hd48x290CWJ2twlQ7QNPm8lY1uhBrPV0/MHgCBtoFG/hZQ2r7srrLRsOfkXt/+J2B33z1f7b8QTu3MfS13LwQW+j/1fwn+Fv7G/ppgDbWGWkOJUXGZWp4O6ZAOgeNzfI4PyluWtyxvAWVVy6qUZUHknsiUyGLI7px9S7WN0HlAx2D7udDh0vbr2s6HWt/VzK5eCOqYaqs3wr7v9mcdOghrflvbcMNL8EPO6jbrtsLRkcduPHEZlOeUdyvvCYlrE29LHAWeFE+qJw3UjepGdSMwjGEMA67hGq7hDOryff2+fh9oRzvagTvVnepOBc9kz6OeR8F+2Z5hz4DS8rKcshzIe6UgsSARsh6scqrKqcwHk1onJSUlddibMij5y+Qvt92Zt6mAAg7KPoiIwxeRVGREIjBHUvaO6SuW6Sruy7K+xABq075VWx6Xmm4sdWkcwj/lmvm3Fsn9Glizgft7BNXmkz6NOElFJku7QKZEeNl16jepk1An4arUNk9d+MGFH2xr2+a5C5dduEzr7G+r3VHtDq2tO6yuVhetGc51jNHaf9x/q/+41smlSW8nF2idWjM5JfUWrVOTk79MLdA6dXtKtbSbtE6NJOu0O7VOrZz8cGqR1qn1k29KHaF1spN4LKWZ1oGG/vqBAVqrp1Qv9bjWleIyt2c8pfWdw8a9M6ZU6803b+j9/edaB68vXn3kE621jgzK3ai11uF3c6/WWutw0qmDWmsdDueu01ofCLc/FdG6cOmpG/Y21fqrXxeNnzdX6/5X9e3Sq63WCVPjI/EntQ7kB8bE7dY6pX9SeUq+1inLkhNS47ROWZucnpqqddK2xJXJX2vtv8/f3X+n1h1fvDTUdo/Wy1Z8Ffn0qNbh3mVXH79Ua61DL51qrLUeWtHlZEuttSovP3FCa92iotHJVK21DpbmrNfa/TQ4LKe71ru+3V7lpzZaj5w9/NJrF2kdOB5YFhiktTfofdJXXevkvUmDU27QOvX85NGpG7VOXZVyWdpmrdMGpuxLr6p12nkpr6VnaJ1WKaV6eqrWqbuTt6U9qHXqJcnNU9/ROrl64qvJVbT23ufZ5b1Xa0rYS6HWle7N2J+xV+uL17cMtAzo5hdOaj6o+aCfJmZ8mvZw2sPXyUHeTjbYhQIuaSwplVqS0q4i/T1p10Z1gnD1+TvJehMwhmUYcwSEogy6d9zfeF8YUmRjcCX1YzhYzYRtj0SmPpnrFS9tMykC/64k9501o9G79bvV7zbk4dbbWwZbBve1rnew9sjaI7X29vNUeCq0tjPsTDtT64TfE35P+F3r9JXpK9NXap1xXcZ1GddpnfFtxrcZ32qdOS9zXuY8rTPHZ47PHK91xraMbRnbtM64OOPijIu1Tq+VXiu9ltbJHZI7JHfQ2hf2hX1hrdWP6ldVqHXmt5mXpOdoPey5oYcGttL6s8Mft3lnhdZ7KnZcuqG71kXJp47vfVfr8lDhz4eztS7IzKm2O6z19ozNd/+YofWcdm93nDZN64FX9Dtx1VCtM05kDElfrnX8rvg98Qe0Trs77e60u7VOH5A+IH2A1mmhtFBaSOu0+9LuS7tP68QXEl9IfEFr22f77AStbY+dbTlaXzymlbdlotbvpM2895XOWh9LPHDbr6VaO/eXfXuisdY6HH4pd6zWWodn5Pq0duaWjz7RRuujL+4v/3W81h8EZs94fY7Wl0bar2/bUGvvfl9j7+dax7eMvyC+pdapO1J3pO7QOq04rTitWOv0uPS49Dit0/ul90vvp3W6N92b7tU6PT49Pj1e67S9aXvT9mqdGkmNpEa0TtmVsitll9aBzoGuga5aq5vUGDVG66TkhLcS3tL6/Lnn9T+vv9Ztb7towEUDTofqN6jTvk77J4ZYn1nTremdJVV9sWQimkpNuq7UpKutjOp0YRBKkvmKcdI165PAw7SZWAYrIfsnNm4n+W+8T/6i/KNEcOY+TLFcPOlYkVM8BEsaWm05mOxliW0SGiU0iqudeFtCm4Q2l/xiNbeqWFXqJZTmlG0r2wZFQ4vfKn4L3NNumVsG1r3WVfYq8I6yJ3tLQL2n2qnngWIinAdYUbZ9bselAEgiX+eCPsRsRgLJeqauC5FakfzwEgilh6aFgCrvV96UOQ/uGDlu8k0+GLn5xiNDj0OVV6v6Kj8IlOu3aA00jHwe2Qf6F/0kDwMetlEAhNmLBeo6hboAklenLE76Abrf171uly1QZ3CdrTVXQ9XzquysvAY+HPzRlC+uhMgCJ8nJA2sdc605oG4njjjQX+u79b2QkB3fMT4Zrn19iL9/NnRc0LFLu5fAM9Deav0AusB52fkdeJ+bSAfMrF+tN+sdQKHO1wWglkZRcA3ebli/fg7c1HVU9ett2Lp8a+PtB2Fz3Nbnt/UDp7tzSWQ8WDs873jbAhv1C/pbYLm6nh8Al/2qI+ClBA8QVhcyFjikp7AT1H3W/eoP8MzybPW8AJF1zvxIVyiaV7yy+A0onVb6Q+kPbE3an1iWWFbfn3Zl6vrU9U1bnSaffI6KZxk27PdCMuwRVJht1pFEYpaJgMzEdzPo08CkxYONeaJ3iTbz6kzN4f9KDJNPX9EGzWkGt5r2APHIlekHlQnmlvw/6+Gk3ol9E/smf5OwK35Y/LAu6yJLI6sjq7NezMst2FSwCSK3OkucJWD3s1+0XzzDrRj8Nvht8FtioAzDJKI+UB+oD0AP18P1cM4MFJ2lZ+lZ4MQ5cU4cRD6OzI98Ae4c92F3LDR8u37buhpuffzmO0YoGOD0v7v3z5B1JGtKtVfBqm6/aK8GCl2fG403vqYXBE7FlfhPQQpp6WlNoeHURqPrz4GOJy6985JSmJ/4Wd9FLrzzxpxJ8+rC/lsPPHloK1gbrY3WVuBBHuQholyU+8GZ63zkfAxuVzfL7QIXLWt5cfOv4dEZD2XesxC6h7u90HkCeN/1zfU9AXznVnKfBXo4852JwGmOkgzWbLVWvQVZ12Z/WG0WXPPGoO/6LoSsj7JGVxsHkxY8cvypN2BDh59v2twbnLATdsLExvuoK9QV6gqgDnWoA9zN3dzNmUbzDnSgA+hJepKeRKxm5zZ1z3PPA3ValagSKFtREV8RD4Vdiy4qugjiX4rrFNcpNTdxakKjhEZtZybentA4ofGW86JtNiFJ0XukJu0R1LDHjN2REpAjICVLiDYcmcKiJsv+kHYdhBlFOJvODE6VqR9/P2qvv5eBM5wCkvs15LcG5ox43MhGVZeKFs8ghhJrljYzZXPK5ipv+gZ523nbtZ+j79PZOjuuR/FNJdNLppNd9nV53/K+QPcoTNfzrj3TvhqsqlaZNQlUQwpVQ0AzITpsRw3FATbo05QAikHkAhUc5RtwXnB7OW9B8KXQvGAWJI1N6pFYBDfNGbXqBh/ctHvk7GEHIWNJpjejALjSba3bg16un9ergB28ximiMObqf/KNGHrTH/Q3+lug2CnSuWD51bdqCTT6reF7De6EsTtvfmtEU9jYZFPK1lbw2yPb7/tjD1jfeR6x7gWdSpgK0CU6QTvAjWoBjSD+/PjK8UvB/t360Lod9BBX612Aj9RYc8afikGhJZNOGujX9U36dlATnCpOBlwwufn1TV+GAY/3m9DrOtj9w57X9+ZAxfGKrNAdYG+yRtmLwOpv9bAWgv5AP0NDoKe6gRxQGVikAZp0gkCIJpQCTampOoDd0j7iiQfrG/WTlQKhcHhteD0U5BZeXngVJH6Y2CCxQfqAhF3xT8U/dcH2xLEJDRIabMgueb10d+nuoHieHunrsQU9ZotBs4TpxlopOk6+ffFItVCCGcNn5mYpQZ3pHn+jffLnnDVn+vQMx6RErpakYg24xBKmH2uBWV1V11Z6utLT9VZ7Wttxdlzrhfl/FOgC7S8pDZV+VfoV0DjKCKIv0M10Mwi/EH4h/AJnDto00kjjTL+aYek/zGEOEyMz1k11U90U9BB9rb4OdE/dRl8Nja5uuKP+EZh08cRX7syCATP7Huq9BeKnJ25ICAAPuYfd54D2kQ8ju0CXESIIKMYKj9FYKgCFx50LnhpWrrUWao+vXbvmcbg17+bUEd9A9X7Vj2bNgad/fHbVy3vh9007tu16BVREBVXbM/fpvuAOcUeA7bP32fOhzVWtj190O3S4+9LOl7QC77u+Z3zTgUTHcpJAn0ZjAV34kC9kf0TRymXkAK7TyekNnp2eGZ4+0K5t25yLN8EN513XYNDvsHP1rml7/oD8tHyrcBlYp61Sax/QmMY0Jjq9I44zbRFm//WnP/05M0XBgGU66U66EzAtSkXmPu0muAlQ6Cl+p/gdSPsqdXnqcisxsMCf5c9q/kHqRymdUjrVGVW8umRFyYpTXfUfOl/nx8aGCUmzLYbPlsyYLSlNV/rpLLP+BbRlwE3aTKcQhyw2KdzgWP/tDJyExIaRxMQNZtyNgWkr+aItaUi1xCBa/ewf7Jvtmz3vJu1K3JK45byB9nHrZ+vnJlNDmyJVIlXILupXfHfx3eB0dx52HgZ1i7pJjQNPY89nng6gFqm+Kg44jCKdKPNiXQC9Gx/gZYC+DihlE11Bz9StdRMIvxv6MvwS2Ac9WdY1MKC037JeV8OoD0e+Oqw3ZNTO7JaxAzhf363Hgt6qN+ut/Dls2TSk/r/ah81rEiUSe1gP0veC+orzuQqqXFP51cxEyH40+1jVPNh687bTvz8Gng90X+0HCkiOMqJor94P7hPuo24biEwJT4o0BiYylDGAzYLYoPr/ivii/T76aV2uNQRu8N/v/wkGvjtg9VVfw7LSFY//eCusWv5Dg7VNwXncDTnPgXrEOqX6g7qDsbQAfHoerUGfVteq9cApNB6gJg6VQA0mBwusr9VmtRrsenbYfhWcW8NLnWVQOLX4huIxUEkH1wTXqA99X3qreKs0ui+lefLa5LW17iuhdHfp7tNmgK2AMTwSkdlPiTZ9YpLqNh6qK9RuSLsJAlYxJN8GtYjU7mKO2l8bNWZWgWm8FQOsDPjFTCyXSBUZc2PJ5zSpI2uV93HPMs+yQO2EyxNGJ4xu9aOT4XZ1u9b5Jn940TdF3zAycrmz39kP1JKxMWYumqHEEnj9f5CzD2Ijk5jEJHB3urvdHKi9rlZBzetgYv0JieMuhIGf9XeuCkDc04HUwMtAkjvTmQ06TxzKJ/DKqZQQS9CaCv2fnFZ6oE7UV4BKp5lOhsSCpDmJL8Llz3Rr1TkNfvx99cp1l8COl/6ou7spuAPd993NoA6rPWob0YbxAEQujYyJvArBvqHrQ9mgupGoJwPoVnoD6NO8q+MBHwXRb1mPkn0bwSf3Jgyo+jEg2VnoTgZfke85+07osfTy4s7jYHn3FY/9mAWf7Vkwc+mn4NZ073TvBPWEelDdy3+cjnBmJUS/X6NNLfET/Yn+BNS96l51L9Ar2kheerjspbKXoHhNSZeSLiTG3RN4NPBoeknKhKTzks5rNe14C3uGPeO31PAfkSqRKiEzV1EcOY+AQ4yhs4TpxzKT3yW1qUyDt5kwLg6fNmhjg0KuLfrvBjr5exk48wWYpWsYGAT2b2DZMRZ0+YLtvlEmA7tP3ODAlsCW+HvjKgcuDVx6SRUmq1VqVdoHZYllW8u28kjJ6LI+ZX2IHUH2cetN+zDYla3P7M2gVqva6lognnii/u4sokNV3tbvEfU5HgL9MUFOgnPIud5pB6FPIveFXobW2Rd3abkDRrcdsfi6eVDzlurXZ5UBA9027gnQW3mMSwHFIkN5GzNopgmi3lmPc9Z1CFDC0ODjO34AK9360qoF/vN9O/zPgLvFvdB5EfQt+mLdFNQX6mP1BbjzdVX3O6Cb7qYXgf6JGjwJLCBeIDwBSYD5Yr/Gmb8avQvjd/3pFChfdPoAn3G+/hTqtKk9vNYLcOOi6265ZjNsv2N7iz+ug7ysvIUFFtj3Wvvs20ElWs+qR4ECRumZwGf6A7YD1dQovgauAvUI8CpleiKot6zKVhLYXex8Ty2gZ3hsaAEEHw2lhlKg5IfSBqWNoJIvo1JGpar9E3cnPJPwTMNPPbmeo56jv98TeSiyIbIhZMYlSUTjEQojWzxRS1LiloAwDBmxGbekpUFcy4Y3XKha1mMMNbbzr7IrzogxnOYAkcZ15PPEYNpSY7QExWaJB23JirM6V1qb4cvwVTrle9ub6k29qG1p5bI1ZWtSni1tUeop9YB+Wr+sXwaVqlJUCmcO0hxyyPlv3HG8OGQ36XF6PKT2TfEln4TRbUdUXPsaDKjo/8ZV1SDuw8DFgUtBd8arU4EivVHWodQ/sWIGU8y6YQwlOsVMCfXcSnygc/V0ykGhB7sRSJgWOOLPgMpOpcEZFWB77Cn2z+CMc253ngB1jxqnbiCaChxHlOIrCcq9ZR3LXgTnfufryPMA+lLnMUC5t7j9AFQl3R5AP8fps36laOJbaxt0ActYD+pVNxcFtb6rfl+1+XDtqWsGXb0Rfhmx5cC2JrD3ln13HBwKlFJCKahklaKS4S9OSzhLlE/51J/sWzVdvaBeAOcX5wrnCiicXTyheAIqrUbKyZSTnln+DH9Hf8dm16X8lFyeXF55dC555FHSIvq/zaR2j6BxPdJfGRYwVizVLSAUM29RSeQXYzyRa2WmEpjBqYP+Gyvpryp/7xqc8Q3lC1DiUSg5+pVM4jbkytZWGlKXutbWtFYpY1LGVAl7PvXs9ext8ZNb373bvds+XHKorH5ZfR4JfRwaFRoB3MgJLgLPR57ano9AjbYCVnSAaHysFBrdOFqOq+g9ubhYoD9yN7jrIdQmVBK6EdLfSuufuhiGNh209OqucFGtllObtQTidV2nNegP9Xj9O6CoTRt5X2MgTNv6bLk2TP4S8MemA0Q3TFgNkUcjgGKzHgO47hH3emAiQ/QU0FN1hS4DHa+9Oh5UXVVD1QW3xH3eLQG9g0v5EaxTaoCqB6TpGboPgHpeElw+WQVKPMhR0ftQWWTI/Zzd5hwBHSGABZ6vPOs806DnW93f6voSrL5h7aD1+TCnyftPftwLwhdHng9vA5/P+7kvGdRidYMaDIxglN4IuPpdlQVYaOIBv6SC+kaZKKxO9mBrMVjzrd5WLkRmRQ5FDkJx25KrSvpC+o+pS1KXJLSNWxq4OXBzw27xaXE74nakJERrDaUS6XjExzYT3G1JqdimL8j0kwmHqUmRq76iDVmtSaWbdft/zQRk3t/cn9kX0h7A3X/+uCUxgG1IyPclr0pqmtS03j4mqJVq5XnvF0dK9pbspV+obfjl8MtA8Czqqv/iARsTw+n4tp6t3wO7tx1v74Er3u/Z+7JH4Pol18UNyoCkiYmLE24B/bD+wJ0EWLwSpYTWlWXffSJ0337zabUkYM28dR39Vbwqavg+11Gah3CUbNx9T70J1qPWLVQFbxNvb+8SUIkqVR0EctgdM0zR/xX+08hUKb7lZ6CDznOiCd9r3SjX64VRjn39NC0AeDa2X6P34RE+D61vBZRuxHjQN+sqTADrDsuncqHTiA4vtukBfd/o7e8egtd3zhr9/nooX1q+tuKAGCwvUaaUEP99Mdyb7WhJSyjdUvpx6cdQ3ilYM1iTnUl1E9YnrM8an3JZcuXkyg0CuRPyfsr76eBP/MJa1tpClOB5WX5UcbFNf3FEnA9VIFracpTsK0PMIScp2qDg///mMfxN5O98A9qgwkzqxXxxhqlB0JOxWkkNetGNburSpGeTRieNbnRUfa3aqrbZT0Sui7wVeYvjJTVLK5dWBn2tfkY/B9Zn6gprHtiNrTfsC0DdxiYOAOE/YRc334KXqFfmBT1J5+qTEHnO+SbSANzP3drOPmhT/eL4FgOg99qeg7puAd+3vo89maDLXH94AeDVJVEiKP2r8zKA3uaki64W1ZFFcn2n6HIAvTnaraWVkwCg73M8AHqC4wEcfZeTCPp5HXbPA71Ot3M/Bt1J367bgn5HR/Q7oMfpMXocuDPdt91Z4FnhqWc/A+nFaadTvgI1k5ujDI76Z3e66JdFKwD9Q5SC1V3uXgjgrogOtHdXRNs93RV6I6Dd7/Va4EF3p7MNKs2t9G7GELjx5etXDB4H59/TrF6TayCYGcoKXglOVfchJx30If0He4A4ynkJ8HIbGrCZiQ1E8KBA3Rg9aK0iNcT6Gaz21qdWOyCdTKpAWTjatxR0QuFQGLxXeT/zflZncfytccPihlU2RXRD5SYxgC1HnG3mokltTh0Q3UK08UQNyMPMwSo1C/dvtEFMzc0U8yVlqYRRwkR2SvrdLJkHpibEZflz/DmB1Lj0wK7ArvNGhvuFvwt/VzWuxFfWqawTuPXdYe4w4NJov9p/27CducMkkkAP1oP0AKg3s+7EWj/AiPTrkwZ/BtUXZpdUXQksdedHegO23hSdOqbXOVHeolbOewB6ovM2gJ7gVBEdEN05+ry7AECnOJcD6LZOPIA+7tQD0IXO40BEj3EaAqXMcW8EIlixipCXM4b8RV7lLbAaW22UAwk/JpyIywR7m9WRvQDuTdH2Z/2rUwlA/+I8LjoOQG8TT3h8dGyoe16UB0QvdusAHr3XuRC4yNke2Qpp76a2Sroertt9zaQ+QWh7RatHWjwN1lirr0oC/Yp+Tb8Nf5Hr8j8Tk+J8KtqHGH450i/SD4oHliSUJAAjGMe4xMnxLeKnxU9rmu/b4BvsG5xgJrcLCtI2g6IlBWmLKTdTWqyyP19vyqT0vxVtRm2da/SOijImxrBSS2d9zCOVwXtWqug6gcr+u/x3BS7xP+gd6R3Z5Lh6T7VT7VLWBgeFPg59TI/yCeXnl0crL9vZDtbD1iPWI6AuVRmqE1BOGV6iI1T/dENLGVU/G93orqU/0K9B6Pvwr6ExkFYrrTj5abg60GtEtw5Qp0Otw1n1gducreEvgFf4XUc9P9tgipRM54p5jmbhmsejr3dVtKuqjtzP3VG+DNWOKLQhTATI1/PVUgj/Hu5acQEU/FwwtXARsEtfygrQHzFKfwruAneEuwCceW6J8xZkTk2/L20f1E6r1T/LBRUhybkONPolyZB7TEpURXkMgrF24qB8M6a7RZa5ofAlCPpnvZ/NoGzrAfUpXFitRd+mv8GNJ4ZtGHgPHGp5+OMjV0NBVsHJoqkQNznwmnUTqEIVtKIghhzdHfDwjaxGD3OIJkp9oE6rUWoU2K9YQ+yfz4zBC34QKg2VQvl95UXlRRA3M65tXNsqTsKxhPkJ82uUWjVUsSreNdA9rJN0UkhAGbb0/diS/LJNik9Sfya1p0xK5S65lnWJMJ4Y9KI2Da6G4aHkf78nAJgsf9egOo0LZmpuZmqA5AQsqYFYgrK09qfmpFyfcn1aVU8lT3NP86YLSu4um1o2NbF6eX75U+VPAduiZMJqsZqr5vLfF+Fi1Ek6Q9cBf0vfad/N0GdRr/RuT8LFb7Sq13wVWEqN03nAJreDGzXLA4Th0ytNF9ISRFd9tzxusKHSPES0HdmSMZw/kwWg98r/PEV0+l8BL4HzkPNyeAGE1gcfDnYG/avepU8SnTdXhWjEaYF2dEBXhoRj8f3jZ0H1wqwfqtQG/1bPuCgUyXUjjwLog24UIXBa9rGZv+hE97NWOlorbCQg+UdpRTTROh/0Gkr4AdTr7j63ITRv3OzNBgkw8q0bmg+YDXvf3f/BwSI4dNGRGsfbEuXkLAGVqBJN2/5/R1SCSlAJ4N7vTnQnQklW6e7S3RBRkbcib3mT/ed5P/V+2sBNqp6wKGFRxqLThAhR9IUsK5nkHqN0M4xRknK0DDOQnGBmoLCSTILMSTmTsjck5iNFv/M/WGn/K/l7GTgze8zkcoVKxpgEVVl0K9FmHtyVSQMTVyWuSn7MM8Hzk+enRuP1Ut1cN/e9Vb614vWK1yGcF74zfCfgsJNfwP7a7mP/BNZXVhVrGbCQJXwNeGOTgqMeXYQIDvClvk3fAJGqke/CycBaFurD0G54m5MXPgc9vN0at+8C1ki7XK8FPdg5EH4fsNXtpjtJUn1a/P44mTue+h/iZWNgawPwhzC69aM/gM5ULwKaEp0PfKQmW4sgP5j3ed6tcOjtw6ePVgBjsfgD1Fa1Rm0F59NInvMp0IKlVMBFrVruPX8pZFWqWi9zL/C4+2TU8+UKok0YtrkPFSXmSZf7qBt9XL0nqVWfMdRmGAtBoqnFVCDVTSIT4goCl3tbwoDhfYf3fA+2tv+1zW8T4f3B87p9cQxCReEm4crgu9U3w/c4qDfVaHUHqLdJJAmwcVGgiwELVH2qUg2soVbQCgAj6cFoCNcKzwk/CaU9y98sfxPSm+pmulncxrjfA/GB+LrXe3/2jfKNWvN+sGqQIOUmNWnaBEyDt2w4Q0ashJkhlkEQpgclfWgxcllTNDe1sT+vYv7vxZA8myPOJLeFZNmkTJUxyMLybglsyPo2/oP4UHyoymaqqPfUe/V/LG1Sdm/ZvQwNzQh/G/4WCNCXvsCXfBBrDfmviEQY+oQ+oU+CTtWpOgXOa9Z4XP1suGr8lXd3mwepDVNeS3wNaO/akZ6gI/pDHd3FIaKEYqVyCmyPVuB1fnRKmVJmdgiC0ZPJ2/4ol71+Qeavj5DUeXmUml11Vq2hvEHZ5WX3Q05FzvxTz0KkZ8R2GgIz1Tp1EvSNukyfJjpdwAdpw9PSU56CxvUarq7TEXxzfIl2PeBi3TpyClivV+rr/+w3XiMMjBPkPmtIXF0o2MIKhsk3ZRFFR38L+kY3V3cEe5Q917oCem3rEeqYCFu/+PWxHS3g9R5vXzovCcoXll9ZMZwoetXmP6RS/1MxUxVujaJcy58qjy+Ph+AdoVWhVRDfOa5/XP/KVyTVTGyR2KKWc7pB/vf53x+Sc9Y2jqC4sLY4djFqRAFpKSFbViZ1vkG07CNj6JRQ5ulH/xuf4K8qfysDZyI1abA1Y24M/kjgHbF+CnW9aAOHbiHPf53UOHFu4tzKfa3PrNes1+o8pG/Qj+nHrJLSGeVLypeAo932bntQqaqpagbWb9ZbVj9gjKpLT6CHHKDrBGRRSUbbv6qf0i+C43PfdBSEeoZHhDpA5dJKe9MfgCF9Bk66oinUuC/r3cq/Aw9G/OGxQA5bo8Mi9A5JJGkxZOFoZVF1VS0BeFIePzPWw4BMzDFWF9CE1Tug/GgeAGar0+pGcLPdmc6zsGHvpmc3t4AT+3O2n5oO9jjPWvtB4E39DTMgfCJSFi6D1HYpLyfvhe5juia2bwqpa1JqJywBsvQ6ZwpwNQdjkZkx9C8DMEtqAE2ij+v7BQSglFmmQqwWO3ZXgD5NBReBaq87O20ha03V6zPbwZjdI+whA2H3I3su2++HNbf+NGLTeLC72/us18Hebbf0XATE8wOLgSqqJlWBWmhVDcghhapgnVT1raOg3lEh9T5opatqBRV9K8oryiHSx6nn1LNr+pO9b3vfrnlnoJ3vct/liblBgp8EPyk0jdGSgrGk5mBJ7GKZSE4cL1MkN20CMU/UpAyds/RfO2VpYEZmTp15f+HaNPtHSYOHkn4lmrOa5Sy3HwrUDFwZuDLrAtfntnZb11Dl/oqPKz4GN9+9zb0NeIyRjAQeYDzj/xt3JnB2fau+V78MCfMSusU3gasH9W56+d1wYbML7muSB+xwRzrloFe5N7mlgKJIdr8tQ1dmy35YQxS6E9DRVL3fQGhEVLR9R+cQjeB2CZ9LG/0AqCQSOA8o5wL7Ssj94vSI0+fBnvv2Tjs4FNx33FbuHlA11WNqClDKozwJbOBrVkKjxAYL6pRA83XNfmv4FlCXK/XHoFe7nzvriZqpx+W3jmZg6onBfUhHI9AAUXMwMRpR6l90FKrhiblBmUAcR/gaCDhPuUcgrW6ykzgGxqwdfmpgKexM39N/33j46r5vR/+YDs50N9tdBupudbvqAZRR9l+qzUmq2XBxhidFuke6Q9mQ8irlVSChTsL9Cfcnjoq7KzA/ML+mmTJhOH1lndkSaFim39hQwq0UnS/PS+3NnSx/fW7sLv5c/93GTf2tanCCPosZtOGihWnBHJ3KTCY2IfEW0RIa2+0CD/tH+UfVPl+NVUPUkNSdkQaRKZEpUPFJRY2KGsBEHuMxUNerS9SNYFWxXrB+BX6gmWoP+jsWswhoLhx5IX2/fhjcyvpetx+EnNAroZagMlWxuhJ6DrtsRvvJcHnTTkVtbgb1JoPdDqBPuQFnPKD0fGcZgN7t/AGgdzhHAPQetyGAOys6dMKtFCXCcatFi9ZuNefiqHavBXCruJcDQfcC5zDwkc5yxkPk2sjc8A+wbc1vtXYchY9zPn1pyTgoX1g2Mvg8eEfY07zDIfR2+KLwctB3s1w3gm4/dRl1yUjosqpj1sUXg+du9S2Hgd/c3VHKVb3ImQygv5DawmfR+9OVnDUA+pSzHUD/4UTkc3lE3y/6q+jnjnwAWLqZ8wbo1e4u5xrgGvf3yKdwUb0WbZv8CLeOGnP50LehTrtaNbMXQMWy4JRgNXC/dD53HgF9O5frUtCj9ZKoOdGf6cWgN0QHt6qNqr7aBSqsXjbdXgAVH4Y6hzpD+LNwg3ADsBvZO+2dlXrEdY6rFlct/SSD6EIXW/6Hx9QYpAPRktqcJSz8sX5LszGlLUUJzCFWizMwg7/2xjWDfU2HpKmpyd+PJROljcG67qx9ciL+ubgTcScCX/pme+/13lvXiTQNvxt+N/mBiuKK5yqeA97jHd4BlaHSVTr/dTGDPV/Qr+g3QR1Ue9UWaH3BRa81/xX6nbjq18t3Q8KOhBaBFCDNGREeB9h6l3MQQGvHD6Brue8C6G7ux7LuzgPQH7q3iv5QdLSm9YVg9q5wtgNa73D6g2qlG7kvAuXWOiZDeGRoY8XX8NPD6//4ZS789sWOerv/dMjRMzzD46Cf18/oxyG9Z2qTlL7Qa2D3rztoqJNQ86lqmcAwZ1SoEPDpw9FjW293fAD6D2cHgP4qWkt3x7nPArgXu9cBuNPl821zHwDQm6MMp3qzOxBQeovTCHRQr3e6Awf0SMeGer/UPp21Ge46fstV17WCC3qdX6vRSdC79XbuAP2Snq5XEkV7+/mviwyCdR9133ffh9Lvyi4tuxTooOvpej6fd7x3qXdpte6BDQFvwJsodsAyU1nEoFmm9iYoy1iN14Cd5BuW0ctnaCJM4PQ/gcv8VeVvFcGZ6pOJ5EzVx5B1GvSaQeWYWlw09sGScQzWDu+F3ie9T9aYyBd8wAeJD4daRPpF+vFOcEFwSnAK8BEDGABWZes+Kw3UTWqktRN4lRxSgSJu4DrQU8mgKuj9+j49ECIvhn+KXAjhGyM3hB+C899uklW/F4zoel1inwrI6JzePPkpUJnum5G+oB3VMwps1v1UNNH1O9GSq5YILYiY69jP3EI+lQHPLhAdTXk4ZICKU3dYX0H+LfnDCufD148u+3rNNzD30U8Sv1wJK/eubrAhAfQqna0HQah2uE4oAE4/99bIY9D6o4u+bt4QbskakTBoLlS/ptr7lZ4H9riByHugw3wiv/rtsd/C3F80PtAC9UmXY3aUxCmeGOpT2uxVlLAnECWSUpWjz+scaoB+X1/IFeDZYV1mjYfeuT2cTkvh6Nyjs473gue7v3zZ2/Mgr23+50WLwJ/j3+D/A6xSq401CfTzpKp+wEhcPQt4SFXHC1ZHVWh1iC4gF4i0D08PT4fgM6FXQ69CXN1A+0D7jNLAFv9k/+SMyipHLVKL7HlRx9YStn0z6DM2XUDGfBiKLkvIZtUbZ31i2ejaVCEzRP+1IjiTcpTxJjHOS/N35O8qAzYxKSRhorB+itsSaBNoE9fErm2/ab9Z/7KK4ootFVu834c2h1eHVwNVaUADoExQd6Zx+z8RXaSLdDHoKXq6/hSynq12QeX7YNjrg7/pUwmaXth4T91vgSTXiSSAztH5wkW/RUfniDcRmoba+jf5bFECKJvo63zyOku6Dm2iXbG7opkQ/bKeDViElAecFCfidIbjg4/WOhWCdTf+HNr6Jcy6dfbBT2rBibyctFMz5PMtAN1WX6Jbgy/XO9bzOlxZu/uwDhOgX6B3wWX9wdvXU8mqD7qnmxE1aOyQ/WzFqIQL5D6jbtELwtMxT+cD6O8kE+ORwouSyM+vBYsoqX+LFqDLARvsJ1QdQnBpcdupF7wKdy2+5c5rE2Fy+2envPkr7H1gf9zh74DNbOUXUM1UE9Wc/3rq8mme5VmoyAnOCc6ByG1OmVPmucFT6inzlFXrEt8orlpctZQRFVQcqjh0WiI2k+GwJZNmCRerJRyolkkem9S+mfgtoBODqtRmbqEBo5iMxF+7reYvyt+rBmd8cDNmQYrnUq1CyTiHWGryoviv4p6MezL+cbux/Yn9SVaCGq+mqqm+WeHzwzXDNSHUPewJA3Qmjc5g7VBPWTtAHVMr1QGgkAIiQDmJpIEerH/S88C507kr8gcEa4Qygn0hbVnKx8l3wqg2w2Ze/TW08rc40fgZULV1YmQMaEf/Gh0aoZ+S2QYRZcZjRv3qhOjCU4/pqKGLi30KM0da2nFjRfQEgdtMBlxrNbVh/+IDLx7qCtMHzXzyg1dg7TUb5m41qcGo5NAS/IV+5esEXW7pEGp7Gdw987Y213eC9ne1ueSCD8C6RjVzHwF9sW4ttT5Bj+o28iu4sV8hmjrSKjoONF2ebyUHoI3EN2aOdAxsEj2Q5srrv+IywMfj6lbQtdWVbiEk/hjfyd8Nbnxo6A19voWcNaeGnJ4HM1u+8+Ynd0PpbWUvVrQGX0ff7/7xYPmskdZQUPepvtwPaiG1VWNQ16jf1GDgJ2A9OMeclk5LCF4eOhI6ArjqCnVF4j3+232rfasr9VRPqOPquGe4nqG/0d9YBj0pBAOWwBmUmXhtUIkmNS6DUTFHlGFskGK8mS6gTeO36ef8n0Z27lnaGE6JtZTAsA2jjxJuzRjl2Er/Kv+P/h8Td3FIz9KzshZW3Bl8Mvgky51OkYWRhcCVzGc+sI9fDfz+vyRz+YQl4H/E38B/J/SpuNLfdQH0btWzXac+4AnYx9VvoEuciyPXAx4WimE4JuMwdwhl9CcCyvCKQVDRFKmeSrQS9IfU6nxygMfTE4hwL0NBvaIu4xTktci/Lc+ClxJee3X2evgiaUnn5S/DwcmHxh67BLhB/85NwHJ8LIF4Ffdm4Fro0fiyD9q9C+O9t3Ua9i7UHJ29qvJq0BVunXBjwK8flalm08Ud/0VSo34xWGiDIIjug8ZE23nu4mv5PNH7Ph7tAtNPEj3VtI4yPFqS6N6MDUxhEZ+Dr9zb2/4crj56RYeOE+BU69y2p3+C5zJe1e9NgRMNcuqdfh04znHlB1VT1aScaCP+/9u9iqIx10Qnp4f3hivCFRAqCG0MbYRAUeDXwK9pywJj/B39HVNLgEMcssQe2NIPZ0ny2pKMgaGCU5L5MCAoDLjEmFxTmzavl32jZYD1v46BM1wEhqvs7GK8mfcmVEMGfKLk4LFMjWFQ8tOJCYkJyTusZ9QqtarSk/oC/aH+0DM/mBeaEprCEPcld7r7CvA1L/ItWJ1VS6sj8Dl+jgOv84O+Grhar2AnuMeczc4kCOrgg8Hj4Oni+cPeD3179Xqw40rof6L3O51fhLiL/drzDNDdvcy5DniNjzDHm+GZmCD3Hk0hvCXH3y5pW7eRtmIzCF6oh2LfhnoTdJgKSkDhztNdIO21lFcSrofqa7NGV64FKXWSXku0wXu1b6CnIdS4JnttlVehZ1HXJe0OweAn+n/SfSo0ff28W+sr8AzwzLdeAn2xa0e+AWx2ykY1zkUf+fbvlDggHMM4mVpiNIILxjCENeXzREvOVgy8bjZY9PWuGD7NeCA+2i6sR+k5zIHMb9N/SXkGxl0wOnHwJ1D+btmHZVvh3Sc+OLHwGqjIqRhckQW+DN903wqw77eP2SOBY3zKCVDblWtA8gDOQPci9yIIZYbiQ/Ggd+k8nWf95u3tXeVdVfk9+znrsHXY9040Y2PLHVtSy7KMgTDz1IwnajIOMn/Q9PvEiAgMWtKsbyE9Rorwf7XUpenUNLXAFnK/Zj6iAWW9zuM8yZPW+XE60CXQJaOUfWxjW0brkDf8WfgzcLP0Vr0VuI25zAXeYYaZRfD/FAMmKYpOuFalapuaDW2fbhVpngw3dbrxwMDeULkwo1LKd8AdzuTIq8BeDsg6+ljyNn/oUbJuhFfGYKa1SWhFU5YJ4t/XEIdJCcgkW98LOHQmCehFkuoHkQfDlcPr4Y+HdtXbdwccHHZIH70d3B/dO7QXvA28Ez21oKZdPbPqYBj4c59d3ebB9euHZPV2oUnbhlXrdAW1gKedj0D313ESSXaLnop6jTh2u3Q03h8r0wGLTWFFm9Z0WSVyrCsp/JRFP4c+KK97gCgviCWnnBcXdAkW+aAy9EF9NySdTvoy7kcYtvCapT3XQf7TBSuKjsIbY97d9Xl3OPXB6TfyRwHb2KGyQTVVjYRq8M/bPMwKHhWdKB65P5IVyYLQsdCloUshfnVcKC6U+Jq/s6+Tr1PmH/xCTWp6BDximXVmplPIiWeZxm9Zj9Zw+WNC5m2o4/hJtDlrzq5Z/83k/9rAGYMmKZ5Yzc/0F0lWOVbUNwMoZTKzsfxc76/v/8H/Q0JdVaj6qD7pO/QIPUwPs+4MTQ92C3YDPVmf0AdB7Ver1H6wfrcOWn+AupkdtAf9mvuL7gHOdqeSUweCn4cyg6vB7a9vd+Oh8zOXfNkyHm55afjMvmuh+sPV7kxvDHRwUyNPgz5NgDWgLOapKKWoYpvcXViupwOoxtHEkjZ9dq4saB1jHohupBRJcfjUJNCaEI8A9zibnfehxvGso5l94MGmd7s3doW+n19Z3jEEnpc9h+xuUH9lHX+NG6D+pDq31siBpBuS7IRo7eBFIqAvcmaGJwA2K6OYVNWAKPrREUrUOfLrrJDUoyOQBR1blgYEswWAoIrOhZ7E5wDKpDiDMZCMwRzeLp/7BwDtEJGV9iSwWQ9z/VBjYvYFlQrgzoduvmZIHQj+GhoYfAQ+3vh5j29LoOjdYqs0Cbx1PGu8zcBzuWeYpzIwiFZcA9iSYnuNrWyFyLpI3Uhd0A3dJe4SdcIT9EzxTMkos3pZy6xl3mms4j3eUx9EDwJL+i4tYT8345eU+UXFBTFjdFzzyxmP1cjZXJH/UzHHkdkXBiVp0MQykdtkOMz9KdOX1NYaY9W16lqzfZO8v3t/T2/hvqYX6AWpH4U+D30e+pwL3Pfc1m5rsFpaWVYWsRrNfxBpGNa79V59AJjIbQyH+sPqvl/jVrhzzK1Nrv0Yzl/XpF+9S4Ep+jZnEuhd/KLbAxZl8rv/KuurVA+Rzyh0DdI1pYjyZVg6CsYYJnQPm4QgrYAoY6jWNwA+NNcCvXUd3oaMDmmPJzaGG+sNndT7MASG+p/2fg/6KJfyMzSt3ljXC0GnN9uNu7ApXLS/xbHGsyHthtTmyS8Al+vTbhroF/Sjuglg6Y+JDhl6USKuvtLO4+qoO3RQKrARZCyoGWKkTxJ1CEpBKRRRvhxLQDU3RCM+vZF58rlflv8vnPzY0V2ix4Fq6rZyekOl7RlPJC+D23aN+rjfXaAnuocj0+GNg7M7LtgHubl5nxSeBhaxlOWg+qmr1OWcQVEauYA88sBZ5X7vfg+hueGF4YVAMx7kwbhG3j88IU8odQxgYdk50ZURI+s2A1DN4FzDeWoisRaizWR5Y/L/baYJmAPAfOXmIDBclOIxxHw7QVliyGxNKqaWZ5ynr6dvwtXKUrVV7ZTLuJi2tIXQYKktzOUtZoBayB3qa9B/8L7+A9yr3Ez3KghfGikPd4XwpHAk/Bbo99mrA3DRFxcEGlaFuxfekjpoNLQsb9al3g2gH3QrnOZAD325ng5sVJ+qyaC38SsPnfUpjV8SBtAfSIrDoClTVRcA6op/70QNh3pZRZfLJUwBfiNCGPT1bGEP2M9b16rJcP6oJjvrPgpNFzd5ve4HwI0kkwn2KlVPfQIsoLfqA4xwB0dqgd7ISn4F5eF54ZoskdrYNgzBVDTu0OoBwCHMRNAutaOQCpUajUy1jlElRY/fYJRDXE0SdOUWeTZo4hhlNmwUMuTK9+LEfv140PuAxaAGqg5qB9TbW3tzVk148I+7vhm+BZInJXQJXAlzBnxcsrQMTr2Tm1MwFcJrw2vDJ4FnVVXuIwpTuuHMTxB+JbwrvAucqm5/tz+b7d7Wl9aXacqaZl9tX+35gQfw4LF+JkKYsGH8MCkZSzZsrHFaHKxYZFYo2hg4w9Tw1+p7G3WWNjU3M1F80J9rJWztynzzL1s7rNes16wH7Eft6+zrUja7AbeqWzWpXfiyyPOR54ElPMmToIt1kS4C5VeBWBt79BMlkAB6oV6qvwddS9fQWVCjY3aNKi/BXd1vaXvtAuj+W5fkNg+CZ4W9ROeBXq9HOh0BxUAdhSY8EkXZ6mKiTJ8+pOKpb5DVFL3rE3LAHyOKAe2ro5Ff66hDqK+TDEEZz8oanAN6F66+GXyJHp+VCv0OX1GvYyF0KW9Xr2UY8KgsGkHCPQm+/4+9/w6UqljTPtBfrQ47bzY555wVRURJogRBJEpQMGECE4ooiiJKEnMWxYQBEQEVUAkigkRBsiA5pw3snLp7rXrvH6uqzxxmvm/mzJyjc+/96g/L7t10WKuq3vQ8z5u8E5KuShgQ7g/qS3WIxcApPcwdDDKPtWwCFAE/lSqXG4jEJHkaVJAQ6eZz/f3usNv8DltRGolv2CaDHOCAPAKynVx2A4ok87s2+BGcOHG0skEWxPfXKWAXrhwAmSUfcwoooT6toGJW+cszboX7koY/0u8gJO4Ibwp2gHcf+GTYwg1wzD15PPNxoAat6AvqvPpDLQZKjCLKXg5wAGSOvC/vQ7RfrEGsAUgDnuO5xEXBX4L9gv3SD6lLVWvVOnCJbJINssE2lnZMal4ZcXJl+KKWoWd5ysp07VAm9ajmmytl9pfYE2CCmW2S91/eL+7PrsFZg2c9VlPkV5ZfYWMAk0qyNRB1V+DDwPuB91MeV+vVGrUmsa5Mk9WymtvcGW6RWwRUYjf7QfZQR/ZA9HxsRPQ8UCQPUATe/Xqi9xioN1QjlQ0X/9zs8kVf4roAAIAASURBVLrr4YmDD7x249XQ5Xj7tItjEOjhvCInQProh91L8BlPl4IKMca/zWJz3rG4B2whMjYV6Ztp11fpV+3MAT/e8P89fMWGXqbbmGM8RzHmPGLi3YMMBNIox0lw0plMMbBGXadag7wgjzMfOIYwGniWb9VNwPeAB7IAu3zOxaE9V5n5CkCjVT7QgqaMBZWsXqANoOU7c8wusJLXf3/XpLP5PbbQHDW9ILSpKWoLJvAJuaq1X2IWGzF49AE8eUNdD/TmTtkDNb6t+mz5F+CR7SMODL4TKnUrPymjLnw09IsB37vwx7p9BUfHgXeLFj3s3y8sN+B9680DPUVv1KvV86GywZuDw1LvD+4KHA4cDs8hhQQS1DXkEiNmwSLxfm+2zYfdsMZUKyNiHI+UDOhDLE/t6//JZvg3w5iauMmxyeyMC/5uG02aaqwyJl51cpaqj9XHzkbnTudL58v0c3qyXqQXJY50k9yH3IeAV1jKUqAypzhFnKiN9h0QaSfdZABIJ2knbaHSuAo/lr0bRja7vemAm2FIUf+lXcOQUpCUF1bAWzriPQi8Lj1NpP+rAU29aMAUO6yCpyFiWwhZyPya2ewDkE/EP07DBmQu5u8xDLtKLPG7M+CAtAIpRvEehJqHGqqvoPzT5SalC7CNJUwF6soIuQfQ/OK9A9STTPIBjweZDyqJUeIrfaYauNVELgOU3MlikF85Ip2BUzgs8D8XI+wmNmPxG35FWwGDeIXbQdbKKvJBBVkh/nlwjVEU3RLPZ1lRCT+iVcYhPmkM7cNGLycqY0EcUSRChY/Kjk9/Eu77+fYDva+F8lXLXpr2LUz/fmbPhSWwc9Ifyw9/AbHBbpp3Eagr1TXqUuBh034nh0McgNirbrabCUySx2V8sFfgt8DMwMzUzwODAnmBvFCxu8nFxTEawMpqtFpHyjJhjdKPJRrZhrvxSM6glbEpf9uFwJQErGYlP/93Nss/Mv5qLUo7TFFT2VrcY+axRYm1cYqcTCczJY9ejGd86AOdLK/Li+AN1Jv0RuB78sgDEYmJgNfce93z48LXAYIfBe8PlIHL81p1afg4jB52T8KAydBj/TV3X/oVhF4PHVcfggT0R153wFE1DabNZTpITMqaSqFt7tfHLEQdJz7b+NM+vg1ABhmDsM2yljACOSbRZFGXFUx8MMw0oXAuuDsBU4m5gcGAywE13nw//99HrbsQN7yWjmnjY0PnJAEfhfUoqCE05kqQV5ipPgNizDCerJhILBL3s2w84S9nZT7nJkPDr8KL5nv4ChOlTC2yulF+qBpHl84GkMk8AgiduQeYIvWkBCrOLl+S0QpGfHjzsF51oPGjdStVfQZmnZ+f8mM2rJq13t1xM5yqcrZK9g/gdnIzvbMQm+Vu9T4C7yevs4b6odnBe3kufHNC91CrUM3kGfmVaUYLtZhc9rPfonPjBq7S38/xmrBVLrEixzZWN+vVJmXjDYfsRl/AP2dYg2f2g6UPKIvytETbNuop527n7uBx5z6n2ClOH+3udsu4ZdRyb4p31DtKW8ZRi1pAwLRlCRMmAfRhfU5CoKap/qyDep/W3lhtLox84PYn+s+Gm5MG3dqzHWSMSy+XUgqoppXXC8TlpKm1jTI1q/fEhxQE4zWqp0AlgEoCFI742LwkA8YqZ8gWL4nf5jhgj8O4IfCvdkBamvVmeaRjAQ9HVoF8JCn4EInHeBooK5tlAjCGd8z7BLCVoTnmfXwBt0zxE8CfGmhQkHmAIwMIAkPYwESQbYTkdyCAMso+Cbb2HK8hJgDXMAANCNN4FyQm4w30KD8OqbBNwOy+nuD/a/FryrmGwD7NvL8nVwDIVJIBTw7KLEivl/ZyYiu4+ZIB3179BtRtXr1ZBWBmxTkFS5vDTz+tvWb7s3BqU+bK7M2g9+mI7AW5QwbKKIgFYxViY0F+kTZyVH2sZqhslZ1UP/RG8EzwTMIxF/cP9494hGawE47RBHZMJBYvKdlU5c9mtvvFgrTM82IzE3b//GkSkX+1gbM/2CQxsH237JIwNTmnn/OE2qw2J/UkiIsb+tK73RvrFTHA/dxL8m4BXuRIPEL5N6PCNWWbp18PPfd2HntJMdzx641rup2G1nMv7tmoAQQ7B5qpS0Acr4b7EZCmrlKDAKS1qgWAK3+famtiDvzLTYXQi2OIrEJbyDzvL9iLfJafujsewWz4u68opoZVweTmdyvfUDlyQYLXL+VKX9oAQVyT8G3mC57ZQw9tm7ooo3VvdS9sfCJRIAjqCpC5PMkgwJWL4uAQv8hf1tydcX4bIYK2aYypCBm0mLrFbPzzJgLV+DTknWovgLQ0RGLbdkVM5fVHA6fe7kswySmZC5KrW+giSB6d0CC4FbrP73TFxV2gxc8NsqtOh/UdNh3ceQRWf7jhq+0K/hizZ8m+7yHnq/wdJSXAh+F3Ag0oreeoJuou5x6VHcgLrA99waU0oZHVNlW29mZpKeaKObbBY7kL/m5SMFi+pmkjIjZVaEy/2CPsn2XgzEFj25TEq74WHmI1KSepRxjFKGc8L1KGMgnz9SnpJl15Um/QT+lxQDU8NMg+OSZ5INoX505skzAxXBnaXNHqgcZ3w92v3/JM7+vgus7dfm3fBNJuS3sydQFQS7/jngc5jkdVUAEcc0An4Te1Gi2Wp/WQWWOtQZ7AIRk4zyHJAJS8YQzMDuMebJYxZn3ZlF347x6vFX8+bvbPYEYArjzHl8AdbOYJkCxyZTKguMNgXkMY9qw1LObu2Npfpk8Yly1yu1m3SebfOcDdNMMXhVamn/pJQ+yeaqTEBH/HOXGH1hzbxvDdZkoSSkzFN+6uhMznPWbWkG8+dpqk/1bjELpGSjsktwMBqSqPgrSUdF0CCZ+GGgU2wlV9rtjQrB806lp7VfnvYeXSdQ80z4Wlp1cFttSAret+v+HQXXDqZObH2TOAEc7X6lWQXN6hBtPVLifsnAzvDXwWuCbQI2gzaAat61j+pa06msybca1Rlj5j/509IWzsbfHZfxnR+682cHbYGMGKRtnQ13qs3zrvOvucfckPqdfULeqWUFawjfOBuhXK10qvntgbonuStlMEpb5Mn5N6EbQINVpR4wboUfGqhFbvwtVn2+2/KAOqPFMlrUIvUNc5P/I5yOv6rHsXEFIZjo+GylN+hLXHeFLaquUp/1jZbzbgvHhE4xuGgOlup0zKMmoSWION2f7dpApj/85/8T1JMejAH+L+uon0rBCTWfh+zh5i+MusN08AsM0YQtemUpQ9Zo3bYP6uTCopoGrgr4A5ZvaP0WRzF6b5TYtUX+WnHp24nzbq3355iZqK1Cll0W8+bTpgwCs2whxr4qLOxjFwTHvb92UygB6oxwKJMlvPAL1JF3qNQPXUa7z7oNrtlUZnlEC/xt1KtZ4IV2+/5Mrq5SBrx5HHt++DvdkHRxxfDjNH/hzJHUHVAwvPPFgyPfh6sJtzmbMmYS0ZTGassn3VrFKO7W9lNnAcBmS1JW2sbVMtJgYW+z4mZo8f7f8qYqsl1FptSoNqU7Zf3YLA1OD44ITgNOdx57RzIm28ZOkh+iY1TTfQTbXDXKeL85HqBKXuTx2UHIO6Y2o1rPIUdPu146OXzIV+Xa77oON30Gxkk9/qPQ/hFQnvJjwOkq+vi40GelPTCQPXomUWfotL657a3ga2LVQI6AnSA2QxQX4GimQ1PivqUrE8N9/QBa3bEE+lY9aH7whmyVEAKTJdLlqZVHmCPAG8wURa4tfSrMarIX2IX+nXZj9qg+V2TEX1sE/3YYCpbHrxfWmPY//3KfFPo/N0AJCVpo/71+Lf/TdNTS1kr0fcMTWJ7Xg/dt/AafHPkZhveGWkcSA34SfOk2zEZ8A5IVNDryW9gSTZo7NALpWW3l3AaHnbfQmqdqxYJ+N3GHjy2szLPoGrL790ct1VcODGAz32p8CJM4fG7v0cdhcdOZE7HH5av3uY15L0nMKC590Pk58NpgReDKSHryHKQhbE+W0WRWnXu0nJx3HV9nU2tLAwIlu7/stFl/9qA/f3Ptvfqj2WPmAPltVUU63VpaqfPEoHruGK8o9ltEp4AG59rNPXTdtB1RkV70mrBxVnV91W6yzUPFFrU83noezgcofKjITQPYk3JUVBnpSwWxnkZb1YPQ6EnOkmF95GfD5bzD8G5fe4coAFYx8031EBqGTjcSUpPzJ6zRzklylbQ/A3Sinx/aEXfbMtYgySmONQ4nfBF5QSv0mLSjIpzFRT+RGzsexVEnxs0yL/faS24eVomzCLg3Z9/QHXRJiX+wZJveq34xEdb+/pa08GDIZvsH9wiWO68okB/0pcsMofIROxpfkRG5f6nr16038/0f7vU3VNbXG60eUI+iwZWSb3AEqW62eBYvnAWwGUSBcvAeQzecM9AdLSOxZrDNylO7lvQMbZ1BHhPVB6SNU+6V1B3R3blVEakq9MzCzsR311Cenqh1DlYL3gd8FDSfdSifKUswzEuOm3AG8rqmQp+LaaauEEP5vZrgi7XqMXPP+vGvbItWjKPuaxgT2ooc67qlj1d55nJGEqJmXX/rrS4NS9DL36cNO3Gn4HpZ4vfX+ZZ6F+caMVTa+Ai+a16N/4JNRJrVW96mBIm5P+cNp0oMhxnFEgfT2/tp2qflQ3ALtVD30apMC0NVL8LSFrHT0/UlcmQlGyDF/gqghIpJxveOQ3+3qxVVxrCPyr6fipfULmdPjJaEGW8lPwusisp5B0MK+/kD7sxw1hXwFRppn3/cq40UUG4lYgPnRil+/OiMR1OCypyY9XcuVjAIbir++7zP47LBPNr/DM9zBgeelk/n0z8y7DAVSCjz6WV8XXgP3E/M61hh9bZEocuRaVLc+Yq+KngI/IUgDZojcDyfpKbyTwia7oZYOX710dmwzO1SR6DaBiZtktKfOg/Kak5lWHgT5VLRBbBbU+r/Bd5khY/83BV062hewh+ffxm9ODg+ozdcip4p8pjtVitcUN0zcxntq3NWnjSsQ7XJr+hdham72zf9n4qwycTaI9YWYDQ40Tam3kZo/enmwjJjmsQ8vd3EDTpLSEFsEboV2o2WMVRkLjbnV1+adBVU09XOklcBYmrk3qDpxRj+sDIN2816L3AQFGMQp4wLlTVQUVksMBvyierEsAZKdRINyu/IUu8eNtPL7uh4B41DMR1AOmBhc06LCd8QoO5t9PAJBZRpx1lvF/6hgznmaOLzGCZlGTMKtnDN4jZo7GKz0WRO5jlVzjoZYyCa2qvGzezyYSLEHcF4IKG5TaHebvu+JuRU0A2aF8g+iZgyhq6M1ljdJJNfWUef8SAJVsDN8sk7KqYlCWI8z12O1DiGSBAR+IMdwBA6eeLdVAheW8vgNkol6qWwET5WLvFBDWd3v5QL6+wX0VeFsfj1UDfaVXJ1YD+EZ/oY+DHqr3SgzYyA/MJUga6dyulvMWb6q3nKFMZQBN4ko5Fpxhxb4t362KmQ0sQq02V8amCG1fCKN8Ej9S/9UGzr6/2Rdik9xW6eRlqS8Tmap6Sj9Jk7WqfoMrqj2SVp1nHm3fN7nKr1DqVMUtNY5DuGP5Ko03QKAoMS99A6ilgXGhu0Ba6kPudpB8EkkDHNXG8Xme9ZwxgMNU1QRQNDMRixfvbeCvFyX+ujhqIpVsU2BI5LD/XWUogCQYLck4JlX8/WAcIfaZSCZqIDZlTbzcyl+vss0c+NstJk9sRdTHtCqTwD1rYP27TQr0Ov8qyi0MAuCIHAMgaCK6bRhp4Avo+lr8xPUDJjNhO47P81Og4hrDHhZTUDEpTSV+vJ/vr3PZaFKj+UbhaJLJYITiFSqbqfHvdtjQCt42v3uU3g8g5/SlADJYjwYCsl2fBlWKwZ4D8qCMcR8Gd5VXEh0OPKHLefcB1UijKjiZznieAzWL57gPaMyr1KEj6ZznZHwf2HVnsRAWbGVEy+Mxu8WD2hSlZQYv4X/J+KsMnD1SLR7JbmCbpLCaGba4H6Iy6SqVdhwji57U5nfaUBPU11xNDeBFCngCJEGPd4Mgj3rzouOAkU79QCNgvm7g7AGVoiq5G4B+LFNTQL7DlYUAzqWObxh2Kx/V2ApfSKwcDwLaiP9W9b+9SpKtUgRoAnHhJF+RLWLMd5x4aVTGbeZaq3cB1FRj4Fqb17nxePZqAJlk/J8AtnLke5xR8SWMPPUxoCmr3gaJqWnGc74/jvK0iV+bejGKi+a4PmPBwPGGrL57IeZYTzWNKK80kV0v49k+YjZ+zNe8lznGcw0b/Y9sc9CcsU0y4tqR9vP871fK3PXyMhVQ8oteAhRJQ281SKbu65YBQvoVdzmwVv/mVgVS9VF3FdDB+yF2FigvffW1wH2qFhlAGrM4TZYs4DDdvF/kHpmrF3h3UYpiXlG9L/gm1qGy1H2rSWNRkgYugTV0lh5wYcbhXzVs5GaK9kYT5N8rnaTzIRvlJ/lW3mET7+p1ki6P0YOsUJXgtsAWCKcF+6pXQH1AT68yyHu6tXsQ5DjXqkOgqqmWuKCSpIIKgrgEpRKAus/HjEpfAyk4EzcEturrH3NB4+e/6+NrZamR6lptDvLyhte2U2z3MHuV/bjZSobdI00A5JQ5DYKmxtXQPN5qeJkBsYkwm4L3j+FE87r5fi1MLKE9bAxv1Ehn1Y+TL2wcbk8f00VQfJpDgsEKBgyo5rQBvbczCe+vxSbsbNMYX+cjZCK07T4YTZ4wHdKt2PSvxjE8aRRPnTjpZI15nV/bb4TfH6+cXyuUMbopgCR4/vlwuxcA0J946UBQR711gKd/90LAK/p+zwOSGCRPA09SkcNAGgnk4tNDUtUwalGOWvEY1oKurFaRFTSw0nWWLnOh2PiF6/IvH391ivLCYQ8QeyEtruoruVX6yxCvDku4nANyv5vvZUgKR7xsacYUYLm8JtcCO3VT9wuQV6WMexXQVpq6NUA9Kfud20Bmyu/Og8ANslO9Cjji+jwXvVPvAVBTTBOVzj5WTtXnTcDFY5xhSkVBXscHiXug/OK1Z1CMN5kNU9qkEMUQV1F2Y/tirGFjgLbGzbv1lwwYJG6YNphHvmG6gT2AppT6HaijWvAUqGR5iACg2RLfsFYJzkqjVjSPxXxf22/OGCA1HiRKiCcBTWXf8KnbTArULueb48qMVvrXB9VrU7OsblhcAw1EQ+K8Qdc89j+virnbDU2xf7+32p+1H0ke8F4GRN7xngAG6A6xKiAvuF8UtgbJi32btxLUbj3aBXQZPVrWg0yTypLPXhkrPURiy6N3uonu9UX38TItKG3bLtlkUvxIsxs48e+fV3Y9WrTknz2sK21rbbbYP/SC1zleFe8RPVbvk2/000LhhshlsYi4fFG0LVLFe4RhpSdJor4fuFQ3cV8Azui67ibgfbVc3QXysv5dfQc0VneqTFAB1U4qgHh6j1wJoJ5Vfu23vMkg6DjNV5lr5qMktfivK2cirQnGwJyLgzzs+vz7fm/WsNxvwBkvix8fh0yJYIGRmJttIseQWNSwb0Ad8cHpB4xmZH1zN1+P7y/TlMs+FuvwzbdX0czHzO/wNVk/N/vYtMOR3SaO32XIHI6t+dmuG1Jo7tkH5t/7hu0d4xAE5HoAed249xtNgjxofgfyNagAIXYBIeb7wgxSQbIAR1x9Ecg+cbw0AH3I+w0IyAT3UyBFT3VzgSXek5EbQe7xFpYEgSzJkpchWtktlIqgH5Aoa4BbZaC8EestB/Qu/bm2Gqi22m8DEANzE5tytOfy//rxv83AWf1v05jS+oqySc/zbvCGFX3OVSRL9eh9xWMi3fQuiNwQmyM/AusYI08AO6WVWxVkpu4U2wjqS908mA4yTZdz1oCqoHo7ecD1ahOJQKpYMESC4y/UndovnQ72i7/SjAgQMETszfgKmTFsSVWUH5CP8j1D9Yrx7DJ4w/zdsELE+jeW9mghNZbWa1MUduPa4RuEkI+TVEOpBnhcpARUA+khT4Hcy06igI5XaNx4Tc963J553jdIHc3n3YgLOESZDZziJdUQVA12UAbQcpExrFaNZojvUeLaBLL4KRltEs21/Ey8uiVes7Swatu/3cfM7vXBLjJcpgKJ0lm/CoR0X+8OIKTfj70NvOx2LF4JMjL6YcF6kFsjl+QdAd6J1swvDepzqanHQ/HN0eXyFUQPuoPlAfL5kSE01E10fz1H/+jdyhTG01teM7/Bxh7WsOWYb2gdK1NzEHtH7BFoBQj+LJizNXBGWSLeHNRS3K2Bnu49pMd7s/RJ3VBPkf5FbeQlOSQPyVh9r7xDV+BtWeh+AKBL3MFAsfzk/g7ykJx0KgElskitATVSv0dtIMjaQBRA3Sd+pmGl46fWrjB0E1eMEomhy4RN6m+DHxfLNrObk8XWomx8YK+eNTT9zd99w1VgWH5TzPuXmMxENTOPjbMDjUKnQQ2HfckvvjAglK6mwhoyGpB/c58tBtVcTbHxsf1e/vtrn+8m68znbDMGa5gx8A5TQAVAhpp/O878Dj8DlGNE6tYaFKVnlUwNxjYkfhOmNvEKcHX8E3k+yAaCvAJ8Sm25AwhKSIoBJWv1B8DTkuYuBYLyqVsfZIPXI7ofpKK7sygGNIuuyE8F+rqHi98H/aqepc9DwW/FrXQf8LReKaM5rt+TLOlRXCFW1R3ozorOpjLwkCkeIJYSZduYWTzoXw4e+a+Ov9rAXRjSWt/OpJDEdBGQXnqYTJJJJQ/wKfdxrxty39HVmQmxq7yb9SigvsyRD4AqWtyLgAT9WOxaIKBPBcuDCutGzh6gonO3D6uXvn67EEkysP4E8QmfOwxRudikDMoq/1h8gwqAQxK18DfnD+a7PwygOpu+VWXMQX8YP1XhxCs4Nn644OorexeeueCuWEPoo9McA37pbK5OBg+DHEUYY66cz3vzTKT2lB8Hq8sNHN81htIztYmYAQMX4AEKl5mgurGeMSA9yKIJIEQNaeMa30NVQwwKM2pRpoY1I6bUrE2KKhrvPmB/h+/5KqP0eN6/vnKlfhxI1DXcq0F6ehdHI0DP2G/Fz4MscT8t/hUoG5tYtAV42hsWzQYCUkovAvqTIOlQ0ih2Qh+G2DrvfdnKSWnMUmnn3uAG3fvc3SXvkk022WKrPtbkGzi0WLSkqcmJSXqJAXXE+8HZqpNNJv3Z3TisAsSF/bY+FVdqUsm7Xrvyi5QvbOHu17mM5NVYP3eUfo/ZXCUrdR3gkN4YewHQOt99Gwg789UhQPRragAQVC3VTQDS1EjJjZMMAH4zqbnRxjCVM6nD5WbXvmiuRiPxj8Mb45WYCebL2uPRQsj899EmLoj4z8vd5ldtMdqNrr3KYivyFhpkwS1+vBH23QDZIv667GUiqhDjAA0yyVwxH6zlxfVivjHvb90YQ68xtbKrTEI619/PskQexVeSvArkXXxa/tcgk4EQeSbjcr8x8P0NiETFDbolndg8Qqb5PqfxZbtGAbeRwBUg6+VB6Qo4sk4uB5Tu5D4AnNE/xCYC+e7zkduA29yVRQ2Att6mks9B9up2sUeAyXSSbkA1mcV+iLVzr5SKIOVkttzDazJJWsjj0Qm6rh6rn/WMwlS8WGJjU6vks9fMf48z/fcpyv81468ycPZWWx/KhrzWwNmqjeEr6Ru9mDfZm1zwE8/yNOMjy+RzGS49IefXwj+8BaAPym3yMzjT5TK9BED3dlcB6Mu92gDyhHcvoPUG7zqgUH3mXQWk0sPPlTurAr4hOW70U0oMpfus8v350eZYC8RL+1vN7IMqGpmIzVU5ADQUf4O8pzoB4MTb59gD3x5b1hBYf9xGdneax1Zn41UAVcnoCsxCAId02uKnR0aZf/2RuYZ+H7edFnUZx0RZ3s8T5tv8m4y5LFMvqhRAcAyMOcc30FYPUV4yG36A8u/ecLNBd5kNHTTXyTMGrTB+oPkHT8TvoyVdTW3nG+9nINGb624Bxnp3Ru8D+VLPiN4M5MtCdxyQRxuJAm04y27gIOk8D6qQq9QrUHRZ5E09ESJvxd6RN9jCxfpVKRPrHbsv9nWssOR5zpFFlr1jYlTSxab+bGrGbuyFZr71gjtlN7xN9v49sP1fP2yMYZlXJjaRLrJFzus53nH9nF7qJRW8Fdkcq6jr6QeKcqMTpGMA3pOv9CqQo/rZWAsgSz/prgPO6cWqOpBOY6cOEFWzVAlIiRpuamOlTSV8nPg15jomQXWXqaEd4FZAyV5CgFJBqyUvVojvEIDkmXjAMevCpQAo5HEqAlE+kxcB5AYTEfYzmFElliVrK6Z+zS/NOJhBA2ZRZh1nif/5n9AdcEjheeAhRJoC68mhFhBkmInf87FKKf5dLRI/8irxHUulDMhMmX3bXAaYOxEzv+1NkJOSJ40Bh6GmgrXRgLm0odsouRtACg3Np8QkngvEB5P0MpClPHEBR+ZJFhCUoN9XUkrrVCCgo+58wNM5sRtA5ujHov1BOZLtTQO6yDCZhp+RqQvU9rum6H7SWe6EvI3Fg7wz4E7R73KtfKgr6+t08+JYdFvshljnaB/q8xmf2VSkmPPYwHH8Jj+A2Dtsq6hGXFlMY+G/Hj1px19l4OyBYS5cvIhutCfFBu2GMMh8N99b460pqiN9ZYw8WvyWPif38hSjcvOLLvX6gVyrp0ptoK9UN+iijfIkEOAz/TQQlka6AOSEhOVtUNfKE3ou8AOTnesBxQlJB5CdhpdWFL9tPtz+Pw/LLcrRF6IJGWhCNA47tn+/sARrsUmW0G2aBcVBt5vNvfKPt8nKpwNUxkpp2RqDPZZ9P8rqKR6Joy4tnPqDv3udHY751neYBF6yTyOW7YZOnGbcj/d5AEA6G8XGceb1MR8lR8gciN+aOGmCOYBC8UTgBgAZJ37j1ZF6IKgwvb1HQMZSR18PhEmSCoDIGDaARNnMfiDEaUkEyeZTOQfcxVq9CAryS5Z4qyFyW2yPXiTdvXp6oL4x92H9k7fFW+v+TIwoUQPQjhsuMar8Ytt5WAaVXY+GjymTL7hxVqvDqnvaK/uvMnhW3MnQHCyV38Y0crUslM3yiZR3N3ron/MoHhq9TO8qbJo/rvgqr0JGd/JkhW4C3OFNjd0FHNY/uy5w0Dvv3AO0Vve4KSCzRSkH1Cv6ayaCGufMkb1AlDkB30GqY+Lc8awGFF/JCJBM2chqIFNmyEJAkSuHAVgv7QBkvvi1tP3i38f35QgwQSZJF2AB0+VXICQ5Zt0EDQH7b3GDf2poP/JSz5mGrW2Ur7kaM+5HkhoCoJ42jt4oRgPniBICKUFTDVAMUo3N+/n7KWwURZ7z+9DJHL+mKF+LbQ5jEtpieKY8jK83dBBQZPglCPnQ6HkMMMouc3wHUb42NcjuvhslM2UUABFDUzonPtTprE9zkHo+DYHt4oPT7pJC4AiJ3l7goMyWnqAaS0OWgBRIJgFgFDdLG/yIrydQnZZcATpNT9HnIXd+UUtXwL3LfUqfilbQZ7xJ3n0F6LF6r97jGZSwGBCVzWwYzRfEVk0tetLw3sSiia2Inu0wbyW7/rLxV6co7YFgO1OZ3K/V2RaLGmsbuz46Ljqu6F79rdwuw3O7eGN0R5lLtaxKBSe8yxigL9fNJACBE7SW64D9nJQjwO/SRoIgS+VdOQAU8J4cB7LYY+i5p8WHOR8R/9PvMuyOsubItxqK//nhlfsfPpsZ/7//IrZIbKRXeMHs//U66QNg+j393Z/+D29oX3fnBY//409/6oL3s4fp3/RX/I3rGhRaufjzNlLzm8rcaiK6m+KVI2X+67sKJ8z7nGIvEJA1rAQC1DFivV/K60CIwXIKcOROyQaUHJGdoPrJk/on8Gp63XQO5C4pbOsthMgS9wZ5QC5zF3lnvfPZn3tV9Vz9pfcUI/HwbKZAmypMPBV5kZlNOxBzNCITzGNbizPXxlB/4+1z5MIa2T972OqRgWsb8SrEJNkkUX+i39Lj9MnoG7EpsXtzaxa9Fdmv2+Wl5VG0xP0lA66Uja4H0tG7IfojMMd7LPY9qAHOKPUc8Jtub4jU69V8oIQkPgbZSXpgNnDASZfrAYfvjIjyt9IdCMudMhkYLYt1D5APpYlXEVSYtToVQJ4Q3zD+YHiV47TPf3tUPJCoySB4XGf8fh2vxNv1VJb/aEw2tSzHpCINz1O1V35c+6Lpf6jUCLP2DPzfGLYGcQfvYzP7fE6bCPWMQxeL8z7tCWCr0f7+0OJneKr6NUbpZM6NoFhWpXWj/NXWJi455uepgkYUfZU5P8RIi50y7/8CEUDLy5ILDJTOBEA2MElagNLyhn4HmEM5PQ3kDZmgrwES6CvvA1Vkhj4AXl19mZyC7IGF93mLIPqRlyjPlHRw3/GK3cH5CxjBZKbpXhesKwPDsThwyfFnbVU5Lf7aKvsY1KXYPiSmBPDX2Zm/2sDZzzeMLTExiFjioD1sHygeUvJzyc+FV8qrclAOnt/m5erm9PFWZX6V+170dADvGX3cK4Fgc6ksy0C9JLl6JvC8dJNWwAtSIgnALuksBwBHBvi3Sxb5aEPZ4+fY1WJfsYBbDQoxEofR//eG+g/+7782ov+HZ/+1jeD/Z7/2//b7/WFV1VNYBgQ4QBRkF93kEWCkdJGLgQCPMBRYIENkPNBVrtJDQCIyS38BzuUySIeheFr0Ia8ZZPUq2O5mgDdTF8sEqeL2d6e5C86nee11gk6ONfDF4Iy8LtpEbNo/WhBTdRETiYkReRILQrHG3RqaC7tjWA/2b87BPzaCF8y21maunVjKvmnYaphlf4vxL5UkaSJtpW/kgciH0dZZtYtnRat7T+Y8lvVZfjV3Uw3cq2MlbgEE7gyPiM4ARuo+UQW43v2qEEhUX6gcIOiscWoBW+UPRgLf6Fu9jSArpYp6GwhSTdoDyEYDwblavwBcIe/KEUATlp0gJTQzOjDWAPUz0LGjcTKGj/r9j1fJf2f8CiDfiq0JG4GGOPHaojWn/GNv+58O/7svNvHL39JzNqFstPiNY/BfezdQ8XyWX6t7RnYCESZJcyAiL2g/v5UuFQBPb5aqgMgKWQEslf46H0iWi6U1FN8RHeTNhvN35A/xvgTvWs/TnxQNjGXGVsTezTJXxDP8TzGakmJi53jGwHZiNAIIlvAhXczzNuaeYWbbMNjCywxKWf4DUcV/zfirDZz1iSyvyFCSLXpHbOO8J3Jr58/Nn5v/od7oPeY9dnaxXhz8InjWLX/+o/xqXrsABeuKtXcQEqclN9ZHgBbiyZWAkmr6CsCR37Xvwd2r/ctdXXYAyDKD1qorfkTSxGLo4gvzn33k///3MGACnpYxoIIyW1yQ96SJXAIyR2rLGiAsm/Qh4Dm5VsYDLblB3wqEpId2QJXhK1kJJTUj17iXwLlQ7sxYMcT2ufsk1f0jtjR2Onbm7Cipra/UnWKmtqZN8ldeMLN9bDQ1xGxIqWW+q9mw8drCA2a2qc5/VkrS8D2toY1LIdlam4FrxLUu213w/U1KXyaWTI0sLumQvSCSEOvm3ZJ1xdmpea/FRvFbpE20rvseJM9I/ix6K3C/90q0PnBMNXc2AY+rblQEYipVJ4DcIYcClUF1U3c5fYCwKvL7/KlUI7W734CFPjZHejCeMrc6Fhn/pKvzjw0ryvzPMJl/zbCnsn/6hXwivXxilFl2GDPzmF+blMe0nzgcr5cAARmu3wLekp+9WUAzaeIpyIsVBt07IGtGfne3GsguuUTeLlhbsjfyVOTK7Kepxics0haEZSTptNGS1NYwWRCWTeEboY44/Meq8pqMhmUqmo56fyuiWHjNv3z8aarOFwzroX5sLoDN5Vq4hUnSxbPwj3p3eW95b0VXu7Xcq9zOp3rxvdzP9sj+7L0Fx92hkHlJTizyEqjOcq1+ByiQX/3jTM5q/zi7y09EyThZDojcKgsB4Qk9GkB+FH+DOmIlbf+qq/P/2yPqOwzysnEoJkgUCDCByUCQCdISEO6Qx4CQZOregJJ1sghwJKpbAJ/xhb4KCi4pHuReBmeH5pWNzYbYq+5H3jV510Wfj9aJfH9+nd4kRRL1jKepTTVF29SiNXS205dVAbzOzGaDW5hDPGVp0ZT/LANnU/S25mxjD6tBY5PPtthvNDNsKkgb0Ixe5d3lhmIzi98rbhz50N1x7NrTs3LyYjv0tqJbSjq4jUGt0H1ic0Ee9m4v2Q/S0WtV/ByI5/5SPBXkWffhkgLgTm9mtBfIL7qt+zaooAwSHw38rNFYDRtBs2AccmPj3f+3b/5nI2j+uwVAPjbu1T3i95vM03cA6F/1nYDIJnkWENmgPwBEtnlLgZC+WX8PrNVNPQ9yhhRcGzsA5w7kb3XTJdt7Up/zAueGlHwYcSJl84xLok2KXZv1pg1MSPcxs1EN1UY0UGyy1uBj7b6JU+9N4KIsSsC2gTrxZ13Kf/VSvFB21EZqplgp1pJ/aWZ7oJgLZ2smFtYtCZHE2MjYiGPF8itvyHUFX+SUK+zt3gVnH8m5O9ICuEoKvaaA1tu8hwAlL+nvAfTtehAQkKm6HrCFsbIaGCcd5QCoEFcakElrU8rfbOjmwX+5ENP/fw1lag2uEamOySBA4fiJQZkuCkBnip9y2ubP+nedBqqOKD0XJE3frMfD2efzWsUWQPagwmHebvDKed31fecPFd8feTRyVXYDqtCQxjYjoE1N19YKtGkDok3EJLbfm616GmmvuJKJXb8X4F3jjy0K8787LugYFn9sq1GW1mANtJX3taqObSO7I/VLHopsLEosGRh78cD4c11zF8e6Rk9mXZN/SewMkOOVi84GnnZbFieATPcSS7oDq/XRWFMgRT/lDQPZKZl6EHCY4RICQnKztACQ90yfNy9OP/9/4585wib2/Fq+AeBuCeOXVH4HlOTIDiAge3UDkF/1bJ0FTNFlvcXAdJ2kHwEWyXXek6Cv0hd5DeHUmqy7InmQl1SEO919z63qtnBPZgaKBhbnFhflW96xSbFr43BpU32Mg01spsDuE5tEtSJlhukoliDylyua/KsNnClOxjul2ZqFgf/Hufu2iGlEcOOetfWojcWXnIKBhaHC4NFH5LR+Qh44u7343ciN8iwc7Xa2c3QmxNa7U7yfgNbynJ4Ckqsf1l8DSlbp44DSv+itIPnSVDcCDvKlNAMCMstIcy03BMzCeKPG/+eR/nOGv9z3y42AooM0AymWWtQGzkjY1/wT5F4gIEd1DFCyS/totr16G9BF1uvfQAe9oNcEjsv5aOQxyCpfEPPeZIyX5yW5kzJvK3m+JKckJ8c0VtQGtqBzzGySQNpId2mTcjFy24gxWHHwiRVftjUwa3gu7JRnwCnxFGad/2Q22pJxpqRlilmYhYEtxR09mzS/1Ty2f7dKE+nRzbEJsXHRypGKkbsiTx6tfHZJ3r7YZecvOjkkq0vkI5C6+gvvLKD1GW8xIPp9DRCSs9pvy7JfhgFBOSMDgEypJy+A7Oc5AXAZYFCxB8R2A/t/458z/FUZMOCrYwzB72XwPXBaQlITKJan9RLAkXMyDSiQoE4COSTNpB1wXGZ6L4Oc1G29FIi1jD3mPQb7XzrdPVIPoo3dH6RpZGE0IfJW5L1TtdxG7mh3dIlRLDGy0mgTaWkDatKm9hzHSNganSWEG21KMSJn/0568S++pP/6YdGRF3q8JmVk2yuYpvV/8xTsBTZ9t+hZoApPFp7MPuqN0929egd6xPp4CwPLm544sOzMMyVvBasW9Sv+PPYylLoy4T6vEognrfRPQFiu99YCId71+SRyQvcFzkiyvAiyX9L1SsDhZechQPO2EQcOmEK4G8/q/+V+yf9XDnvVhrMEVECmMxnkF0bqecCjUl3PBx6mtm4K/C47dFMgR3boT4GAJOguoM5KM30aivtEpscEjq09WzHSAgpblmR6rWODosOiFaLTjmyKXhQdH51Q8jD76cdQbdCRBr+HNkog2oCZxIJNLOLVKppYcTUremYdNrt+LVza/jaborFF9//qCF7wPtZgWlCLBcrbVKntcmDal4ip1dn+dN5zJddFEkuqnWqc3ajgnRhHlx4rOLso+ljVW6I9Y4O8nRBqGazhfQCE5VevLZAts/RUYJdU0cOBhlJXpwKPyBDdFJgoJ2QKsFUaSBSorm5T3wLCr3GBs/83/ifD1g7zfcdaJskdoBJpJ6+B9EdLBZCt0k9fBkRki+4ObJNSeheoLnq2NwHkEf2LHg2qrm6vQ1AQKK4ZGwkH1pxJjvwI0dJua29A3rVFPYvfLH7jmKmVeYYJ6H1sZsO8je8XE5l5JjVpHcQ4bcCCSSx8yNasLQ3Mru8/3eD92UoM1vM1qRyxcA4LBJ5pnjdoNm02sDYXTj9cmFl0sOhgYYOYirWKtduzKPRJcFeoXGTKsa3nukUbBd/KHJYzNJIHpYpKFXutgE+kozsGCMrVwWXAQvlBfwyM0AV6AMgPTnX9OahJ0lq/BOolGSHjQUrUZO3f/vZOX/MbfJi9/PV+yZ8wLLDmwjv33x8hQ3z9QsoDStrpd4CgDJejIFEpo7uAStbZ+h2Q/vKiTgLZIPu82cBMKfbWgsqQ1t4QyArnV409D4cqn3k90gSid7jT9ZP5XtGQko+KGx75I7bdVe6qiCmKa5OS9EyE5FmPdZCZTSbB1ugMceRvqUobUVmRWcsxNHQDZcEn/1OCq+VamgMlzlw0kaZYGLepAcZ5cQZlqc1BpS8trlW8uejIucSCysUdY9kHrj048EyZkjNt2uSGCmpGtjmNKgxNjCa+CvpJPcRLAVmns733QN0vx72nQX0pk/UkkKjeoRuASlX1dTNAJNXxE72PGTcgZCSgY/8tdK+Ngf/n4k8Wj/m3b+FeMP/ZQwEODgn4HdT/7yNkXrHNoIvflItB1kkbfT9wm3ymWwKOvKs3AiflhKeAMXLe2wuyW3p6PwPD9Ar3W+ArWeANhiPHM68oeRZOlWQviv4m2e5NLl7yqVa58/N75399MoWafMxMqW1ugnGk4rU3Y6C0paWYvg1GqwaxdBorhmZpBYY2YIgaxFENNkPxp40/y8DZlKQxYPFiuhHdiXugtrZgeUqm8Yz+xsw7vDe90l7p2NVFE4uHFg/+Y0LixYk3Jz2WdfDcb3mzvPYpB/cnnJxV/AV16s+vPtHbAizVlbwKIA/o9fp+YKiu4V0M6lXnDq8VcJfe7m0DAmpzYCrgSDs/fpRq/m1R400gPk75Ch3huLII+CQCFygy/d/+8+jONgDV//uEbUBVJoNk4C0qkwYcJoIGeZpzFPO3ZiH/9REwG/czvgAUb/IDyHnay8vAw5KsewMfyQldGuR7ydHngbuk0Gfb6B26DbBK7/EWgR7qnfC+gpMLzu+ItIHj7c9Xiq2H2LLYBHfUySFFDxR9UTTndIhsxvCea+gnnk1Vmg2pDVFbm4hLW9SXbYNjgeS1zGzEZ1Un8zrbudjWHkw3Aqv08D8e9rg3zEVlW+5aXpHh5VlUpY08xdboFhW0LpxRcEfBkoK+RYMj7+x67NAdmbeU3Jfb5tSZ839E6pXOLf9SmY7uLOADneeVBYbpbl4asE4n6+ogi3V5bxMQVHsCywGkjPb1K6b7LEB5xCdRqNmmvdIQU0GP/peMldHPUSPJIAHoSjLJgIdcqNX6nwyzi1R1FFCapwgDNaim+uE3h+of/8w/Zyh8lupp4AeWylMgI+RhTuIbvAtf7TuRWUYIYYD0BxWS7rIH5F5xZRHIav2o9gnji/QC4C05qQsA9ANeCbBYn3bHANVluPc0uGvdxNgB2H3jsbFFRyF7Wn45r070k5K6JSNKmu9NL+5YfK64Zr4B92mTUrdgJc9oxljaQHyfmMY+ceEDC/e3aEorNmidDGvUrQaNrWX/aePPMnCWAm1khC2ZWK01zx82s+H1iCl6xnO/JuWj67CFneyUDTlDcw/krjqcmdGv1B0Zvx/+If+DkjU6Um32nsKTH5Zcq57o8FtxjVgSpESCPbx6oB/VGd4RUEd1rvcD8LEeqZsC9zrb9VzgCzmsm4AskVO6DqigXKu+BnHp529odd5o0Yd5GyiiCBfUL2odt4MqUk+q9kAdCojibyYBJN42x1ft97iLu4ESOtMVv7/cv5bX9l8bMWJ4oLP1VXIAvGTdRt4GtZofuBoCAwNDVBrIHJlFCv7Bofi/H0I+VCJgIESzfQEguUVaAeeli+SCfCRvS3NQQdmvnwMZLQVeN5Df9ATvDWCiVPIygLd1pvcdRAdGZ7uvwt7iE/cWazh7Y15+bIv23HHuvdGjh24qalJ8pHh+1uV+x7Z4RNPJzFYRxDRK0RataA2G7dhtW9waeLOyqUnjqTo25W6J4TZl84/Ckf4Tar6yevfWsFmcoo3sbEdx04FcW+3WObqqnq43RpuXVC5pVPz6vsdOvnn+peiqY8f2Hjn5RFFmaRo/VTMvPQOCbzsx707A0e+5u0E26l7uFFAvyNuBcqC6yDBvABCUtIDfrmWjrgQg15jmQw/52qfqPYOVG2Ti2Bj/8VDmlzsI6BKpKimgO+ozEgGOqzJqBH4yyyqG/t/WmGNSe0WEyATdTDfXW8B70QvLYJDeXMdhIJnkPwVS5/qmW11EGypC4LvA9c4tEC4VTHVeAimgmCj8rZlWPDWZjU9buln2Acg2vRAISqauDShZoT8GHtXj9dcgL+rvvDtBvai3e/UArRO9k6C26F7uS5A7rqBM9GPYeexoTnFHSorGR0rcT3P65KvCZwsy987z3tPv61YRY9g845h5hqbimXvnNTLrypSMtDWIJsVvtFgw0hN/axXb9YI795cVdf5sHpzFXdmQ1fJ7TEMVo3nwt4jOUDO1+XfeJnLIJdcrzL+5oHNBz+zbY7Vjf0S7bv4xeH0gHFh5eWTvrSeeKc4IcWpIVrviK6H+oZT7Eo+CKuVVdJsDvwfu8S4CwjLdSwMC+kY9EOR350FvN6h6MsC5BuQ32a40EFAd1W+AR1P5HFRjflMO6C8kW5rASX32i4JTcOLDM6/kfwfuzV5AmgD72SI/AH+wmx3A5TSlDsR6u/fojVAcidzo9gU9WjcXgDnUpSwYoec/fcg5ciiCaL/YGG8HFD5VPCj2AYRbhN4InIcWwfqPV3gQ6n9X81Dpn8DZ7HyoNMhTMpEjxBOQ/2aEzXH8rm8+5HIZAhTLo3oYcI+M0SNBrZAMnQ6yUG/Vc4Cheqr+DpioO3lDgBXeH95qULP0Me8ZyJlW8EnkQdhV+VjX4ieh6LdIH++R3BuLDhbfUlxp/6jijJI+JUuKmpJAE5pok4L0TEyhjRSXNg1242LK5rsr0/dAmUyDMuAOxxBXxbapGWge25qDSYEqCzL5Px2l9vn9F7yfjXmiF8zm+1gtG2UiRccW8y2NxqaQrL7+KfP8krxH85vnjji2PiuY3zxj6K5HdtU7uqe4atMhne5vXjMyP9C9XJtwYcIUkEH6a/cEMF3X9SYA03WCVxvkO5WkV4Lq4XyivwDulF3eRuALaa4+AUqrG5V/TJZ3/G8RVFsBiPFv4lmVQQohYIb6VD0IJ0uf/TH/efht4e+3njoCud0KXolcDepbFVZdwTmsTjk5QGPVNF6R/I9GiBAB4LwcIAdim903vTVQ2Kt4aKwneDE9UyoDFanNv2JvJZFEKvAd33ERyA16hN4Csla1Vu2gzpqqutQWuLpdm1itkZC0N/GX4AsgNeUy1gJhPINE6KmfAhWWV/QIkPlyUu8HbtXLvTnAZJ3nLQaW6n3uVkB7d7rJIJv0te6TQG/vU/cq4B29zusEB3NPjyqOwOGumcMiq+XjyI5o89j8Y0NyDuTekzfj6GTgffBM6tu918yGyO1Z4rdp3OVZGorJXcW1XE2q3krexQneFt1reXG2c9+fPv4qorfZ6EatDnWred6EuPKzmU3HMW0jOyMLpSfFLnFnuV9ExhZmFn1aNH1zYkJieH9i0akHj91y/v2oV4M97x/rWXQd1J5Z+b7UIeCMc9zQeiCg73XvAyL6e28DcF5leOuACvrnwJMgB5wH5FdQ6+UiyQPlSEBuBClirnQE3nNeUzvAa+ydltbw6zs7apy6GxbsWjFk33Fwp+uP5Eeo/FTlMVWugIyXMwaWSgYSKcdG8L7WjaUHRCvELvZag54lq+RpUM3YTTJ/S4r92aMeOeRCyYslWyOJcLTFsdbHe4D6VM7G7ofgNwHPaQh1x9W4sfS74JSljVoJCBJnh1kTZ1Ut/Tqe1bJcJrWBE/wgHwObJUdfDaCHeJ2As7rQqwRyRG/1bgay9OXus0BlXTX2M+g8r3wsGQ7XPpNQPAn2tjr1cMnt4H7qtnIrnSiVl1XwfcHnR8ZTkSeY6BpPVJvUiTYRkDbfNC4BZ/lstoO8icAci58161KZ1GW8fYhVLskwfzd0A6NCGO8M/u88V4vOtLw3S6zNN49tL/hXzfO2SG8roubAUSYj4hiPWi0yf7//go/dlvdZfo/8tvmDi3aXqJJPtizcffWJWsX5nRsd6Zx5W3F6Ba9MuYw7k7eBmqVjXhcgS3d0J4Mc8R4Ljgf1rSryTgDoPe5BkEVqkjMJVH91tw4D30o/vyanfjOoyhLTMNgxQgmaEiCFZMKgjqgvuB3OlD/foPBq+H7F6koH+8Px7Wdq5r8JDes1GFN/LdQdV++eetngiNPNSebfZkL+ftgEX8TcqynOcD4BdTw0Q3pCoDrzOAJ4hOI9IP4ZI+pnXtQkXlIvg/u2+2vsW9jdc1fz3Y/CyRUnlx3fBWpKmztqrgH9imyUJkAj7iQNKIpXt09IS0DJSzITJCK79D3Ac7JDLwM5Jmv0cSAoJ7wngLCs8L4CPP2qdwD4XXdwewGTdFm3LkTKR85FV8K2lw+eKZyBPvtI3tvu3bGHCk8UDS96ZkeF4vMljxeHc/3195pnAgzPtJHyzLr0rAi+TV2aFL1YR+8bM1vwn02VW/DTgL9fr/FMx58+/rcomVg6gEVRWuV608vaNMDAMzQCPVBukZflZV09Z1Lud7mLDq4r1Sn9wfRz29vmflfUxulU/eT2vofvLPxJVWkbahyKfAtlOpS+MnwTyBb9nLcFZIve4+0B1d15wWsBfChpXk2gql7ujQF2qlPOhyDFUtp5HwiqxnINMEgWSQcIvRJ81fkG6g6uXjrjE0hbmbInPAHOVyzIJBuuHXxdu75toXmd5hWbJ4BMkrtoAJyin+SCukHdph4CbuJq9gEN8f6SLkva1ALb0572cP76rJZZ4+G9we+WTN8JCdt1r6wd0LJ/w98qnIKgCjzl7ASukxR5Ecil5AJASsCkqApMY9dxchOooKzQP4G000f0CyCn5SbdFIjKcn0dMEW6eIuBJH2DOxQYqV33LFBbbvV6Q/GTkaqxBNjc90Dngl1wbnfeXW7vWP/IG9HbInftrZg3O78o/4VM4yBpO5sWstqIwIppWGSL49adUGYDO+bQCRiP0zGpGqtwEgeZmFSmsrUFi540KXdlRWcvrPrYCM6mFi1B1h7dVt7b9KuLCx9YIrqpYZgOhDjm/UwHQJTtE2ccQZnCb0TAW5n7Xt7duam/P3Ei6Xxq6m37Rvz2x/62Bccq9GvySY0r0gqYn1g30CG4HHhClwtVBj6Q59w6wB8SDuwBKdKTAvUAnBG6PnBO/tAbQIXksD4DEpPTagyAGm0I4c8r28jTATnKKYpAXSRzeR/qJVdPKX0ILn+sedkql8N3hbkfHnwLLvMuX3/FEujd7vqE63+C4EPB+4KPANvYxjZ8g/Z/0yi5gv1cAVSkJkXAUsYY8fR/7oj5JQf1pbpTJUKkciQx8h58su2TqZ8kQvJTwY+Ke8PVq9uUrvUCpDyY+FyoCfCAhFgJFLDex8ZKD3kQVEhekm9AfpY9shPkSX1cjwA8qaOvBHbp672bgYju6EWBU3KXlwgM13XdbuD0YYpXFY73OXeu+A3Y9vGRp4qacargePGjsVMnd+d+kfdVbo1dW/RRfVSfiNqMmMmceSbit+Arz0RknknVx/lwpiasrXSXVf4xGQaLev83+rR/8firDJztmGzRlLY1um1bYjxgbfhv2tQetEnteEat2p2bOy5/Vf4vOTeX9C05WbJhbf9ArcDu4D3tjvw+69jBknYZVQ7OO7W36CMo/UJ6+6TngIcCx9wAgDfHrQLytfNA4E1Qk/R1gd9BveS8qe8HlMzWOcD1cpWuBKquNFTPg+SzX0aBmsp3ag40KVV3dPlvoM/Nnas0eBXmDf+pz8HykJlw9tmznSAtK21RWn9IqpSUltQQqGSkW/fzM2/zv2Z4b3hveq/Bgb0HVhzMhlLjk58gAN2vvKx1gzZQa0rVBaWuAlpLGVkAkkvuBZhBZVZTjomLbpW6oMLsl69AVkkjPRq4UX73qgMh3cXLAX7TpdzhIBP0VnctqGRdzW0O0l9/61YG8r1rY8Ph1C3nyhQ3h9+SDz5YtAAi/aOvuzUzG+d3LzhScPGut2OPxgpjXrGF/ZsUt7btPoxjZAHtyoBPHOOxBkytwYKhHPM4rmJY2cxGo1KZyEoZ8IolhMcNm03NXGDg4uvdNlyyggam35xYCS4DworTZUyEaT3ouOSRSeE7JoJTh83z1uUwKGSVf/7X8zeczz9dvvxPZXaWbfJrxoa9+04WnGjZsNMbzV8ouiiV+sWJP4bbAXsCD7svADt01HsQ5BntedeBmug87nnAQ3qS1xU4rSY7D4D8ombpG0CFJUlNAInSTe0HUG8pv9J+L35XjxAK9G8SlZchvVdKtYQxcO2U9lfUrQzZN+Y9UrICdszdOm9zc2jpthjRYik0at6oXKPzoAap+9Q/Sr74E4YclM3SAnad3pWxqxyc73Bm3uEJ0Gdz51713oSGvWpNKbsC+AGhLojLBlOguUVqAYq7aQRSJFGpCDwjy/UhoI08oVeDStWPu2dBrtMrvLtBJuo33MeB2Z4XawZ8pKe5/SD2XfRotCVsix4KFn4Hh14+c290tbui6ETxk8WfbKuTd0XBJ/kXnerCBGLM9XqY5WkEBGJmPbkmsNDW0BkHTttSkZXcsuvUarZacTarjWrhcxeWLf708VdRmK0qum0taBUgLBrNeBY2+x4HC5gDK+5h7HGVO82dFmmVsy73/dy3tomurGvpR3blnyzOGhs7A79dsv+zgqNQNLp4XPQnUAu9n2IvA8/oD2NXA+LNd8cBAZ3idgMcPcCdARLTC70RwHP6YW8NyBtyWK8BgpIi40Eepq1Uh2CzwHg1B64ouWh6tTvhqhcubVv5Tlg36JfhP5WHNVvX7Fx7Dbh3ucPdW/hfO/7Y/ceBP66H5YVLI4t+g0s7NliV2hRaLm7YsaIHztuqi5MGcprzcTaYHb5HnWAM3hK5C1RQtuulIMv0S7oAGKa76m4g+/QprzKQo5t4s4H39Tx3KKgEb65bALJM3+kuAtZ7FWKlwC2JPhgtD7/12q/yS+BI1cwj0fu8JyLPRndEvH3vZo3PrpN98WGDvjXys+j6Zh3ZVKKtSZmagzUIjqEDBEyn7qBJzYQ+NnMfMxuwU9igxkImsgtuNY8N3SVkNnbYOI4hM4dNDBGqZB6bGl/YPjZiVwkmNZpo5gSj8ZdgHLsEY1DDptYWNpmNoIkEgznm95gIVNkuBwne+/oafUtsec6QvNW5n//a+VDnM5uKBx5u/Osrex/OW8OXsfLRjZGVIMu8tNgSYK5XM3YzqATvMbcc8Iy3zn0SOK+vdJ8E+UMPdmcAw+R3fRPIcrlElwYVlMY+hEd2af/4G20wdn6KMewfevpb2SPPQ4XqZSYkvw99vux8un5dCN+tXz3/BsyrMPe9uWfg2FXHOh3706R5/4HxFq/yIuz+aXeb3U/D8sZLay96C5q3rZkc6AKttza9pfL3EDgamKOagURZzyYAKeu7K9JRHgRKpMRbDTwpf3hrQJ7R07ybgbD+yH0C5Ds9y7sI2OzNcnOBJ7wlbiLIg/oS93ZQzfSx2ONwunPWquLX4ddq+zIKq0NWqYIh0amZj+Tp/O15eVvTIkciY6NPFZpIyzXr0rWGzKKNjeCAa1zXOMjEGDJtQYKGD4ft42lT/bbEZDIO8R7uf9n4qyI4W4OwbUcO+5PYfkTmCNWmpuDY0NgU0z2jBu9ZFFDG+TdzuuYMOLmtzDelryt9zS/3Bk44nzrTmh/ecHrf0YK0tFj7OU2+KnwYGj9Qe2RCHeBg4Ef3NiCss9xC4EvvlcAZkGXOZ8FbAdR9Xl+Q51R7pw6oy/XN3kpguJOk5gKpMpq7QYTdznxIHJOQF/gBrvn68ktqpcF5N+fs7gqw+MofoovyIaNS6fUZB6BV5OKCiwvASXBSnVT+8nEs5Vj5Y43hh5e/T1l4EKp+VGp30WJot+/iP+qnQMJP4SnBuiCT5UV5C58m8PerRhkhqTNyI4DcK9OBoPwoi4HvZZqOgmzTH3rdgLDe7b0MHNc73E7ATG+O1x9klb7HvQkY4gVjA4He+q3YJjj5/rlY8Uvwy1W7rs1/B4qcSGd3RM64vA/zP8rP3BouKineUbwpzxa9bSrFRjxWE8+gHtUos57MOgpmmMfGQHnfOg86A5wBgZ1p5VKzU7OTv0w7mdI+pX2pMcmfJpVLKlfpk1BBaE9oT4XGgdcCawNrM7Kddk6Gk5E6GheFcr7gFJlk8o7xXY/LlRzhiF6gF3nDvGEFb7mtvK3e1pwd0aLojdEbM1sUNizqWNTxTGrBW4UzC2fm9Sv6qmha0bTiD/RvokS5VmzcSihZGo1N3duUpDF4NqYOmP3j2JqgOaiUnHv+fJnzFx3vUXpTqbqlPl0TXlPzjzEFB+u82eaJBpvSmidTb3b12glpwCfOY8FhID872wMuqK66X+AdAJ0TuBcIOW86lUG26EbuHFBTqaVuAYLOLM+vnA8P+FjoyvowgBrn+HmZybwIhEhAAdMZyV6oub7KNxmroM+oq+bX6w6fj/mh4x9t4ZtLv/nwmy9gyKohq4asgvIdyncob/sl/oXjUOtDfQ5vgUWnF/b/ZiJUbJnSNv9O6FC11Wv110HCtPDhYD5IutwoMUB4y3RX2OBXcqW8fhAoli16KfCurNFPA1P0eK8VqKAu5f0Acq83020LskV/HrsP6OD1iP0B6lPvuVg/iH0fHRdtA1vCB52CN2HnsmOh4lu904U/F00v6bNtbfZrubfmuocDlGIip1xTE3O/MbNx8FxzEnl2nRllEm0fGwfQpszFBB425W+7wcQDFVs7tuLgf9n4q2twVtPMwrItX85qUlqQyatmNrwjbWognvHYPS9yQ+SPyO6iwuyvcjvnNt7wdcKUhDOJgztdfKTe2axYqzasvmh3z7wA1Py24ufJGyH58kAsOA94Sn0emA+yw3k9IKAa6o/dq4BvVWlnANBKlVMHgD1qo5oJPC6ZugzwnPxCCpDOh+oFIMQrhCFjdlrVxKvhuhYdN9c7D59uXDTv95dhwbZv9nwzETJaZ1TIaA71qFtU97/WPuNfMs51Odf/3AOwsPGCpd8+As7nJXcdbw1dZrV/p8E0SC9MnZfwPjBCxsqbwM0Um8SDigO9/crRcF8zXL6RH0GF5QddFWSBnq7XAzfr6l5pYKrM8IYCWbLOfQG4V+9xD4Fs1sWxJ4Ee3hNuMlDROxX7GWKHoz/EhsHayJ5v8l6EfctPN4tU0Y2Ka0WKIuX29jl3f9aDWSv2WXi+5VdaZZw+f7+eHJNqCcT4mg/4QE4EOgUigUiwe8ZDpd4r9V7ao2U+LH209NFaHyd9lfBCwgsNWoSfC1UOVW6y2vnScRyn9lMMJYusMoulNQc5mNKEV+UxeSxxiBfSv+hfgvPlKZkiU9RyIkSIsNhco6AaTWMaS6NAk9DW0NZY58RbEiokVCipRovkiskVC0uXnppRMaPi+Xc1erPefKBJ7OJY+1j73c8XXVU8vHj43pzzb2Zdn3X9kT/yjxXuL9yf/7k30zvjnYm9wCM8z/Om1WxcY9N06PubIe9kZuNZqzGRy6KboxtiJzNTzl17vvIvN+4tffxIUnbbT1deuvPBvPLNu1Y7XX5j8kuqUuJVzuZgAjDYGRW8DWSVs9r9DlRvvSlQFbjMq6JWAO/wofMEMJO1TieQSxmn5gAbnU0qEbhcXeNsBDyJ+sejOqj8lGWQSSALZTEuqAfVHdwDTfbW7VJ+Blz3avvKkUkw74qfqm5+Hr7f9v3OUi70C/Vr1K8VpO1M+yPNxhF/4jhz95nxZw7Cd/d8N2NhCwjeFK16sit02d6xR/1PIOOZtAaJMZCv5WIZCOxlkVwGKGnHekBLmrwBPKY76IuA5TJFzwGKvWL3GLBFv+6uA2mlM92XgVn6M3choPRK9xhwWOfELgOu8gbHtsLJ9ucmFGfAz/k75+QXw7kZud9GMk62zX0n78Fc57fni2sXJxRXyPMN1CnPOELxDJgpAXnGUHnGMbSRXFx02YKhLNrdGjKborf0mP8NhKe/G/9bNDkMjydePTaSRMrw4ZRJ8TiGZ+HYyM7whAKm2Bn8rqRMydcl35cUZTyR3jv92bQjamvgl9DRZpfmFhb97D2XWKv+R5UfT+wBlVLLvBKuAYxUDzobQE1QOA2B2UxwToBa5/R0vgXK8quqDjynnndeB7rQW7UENY6HVTOgk5qrWgETuFKtBjWRQvUVpO9O+TlhP5TZVGpFYgS2pO684WAVOPb0qXVZR6DOU3Weq7MQUsek3p96M3/aKKhb0KSgNyxqsqjTouZw9NS+LRtHQq9V7fvUKoK6t1S/ubQAP7GJIpCtDCQbn63j355sQ0g960MfZKRcA7hyVt4CRsiX+h5gmaz0FMiXMs2rCOTqqPs6MMhr734O8p13WWw/sNpbGnsG+MQtGy0D6mFvVKQi7F95bHz+PJjdaHWL88M5euz3sy0iK85XP/vL+YLz4R8Gnr8yq0NWgyM3s4ClLPVM52DXSG55xnHyurGMecwjO6lK4oDEAYkvVDpWvl35djX7VneqlKlS5pq3yzcs27Rs02GTUjok6SR9Q83AHOdr5+trXol1dR93H282sWhNkVPkVKuec0Xe6rzVpa8/H85Ozk5OTTx3TfbK7J8S78w6nJOVkx1Oz1mVuyj3m9ANOZ1zL869KDQ4p0yuzvVCA7OH5fyYszzcOedI7pe5XyZeklMv99ncZ1PrFwwoXFW4qky1aDj2Weyzqu/yjXwkHzWaHPot2CjYqE315IuSbkm6pe200u9m6AzdjNLLSx0vdTw1EN4dah1q7apYNHZD7IbYE+5Ir4nXhD9YwQpWBCxIxqyowPdmXxhQTfAyjnGSk4GJJQ9G+kReKikJFyTUSD4bdtzxsjdY1OyDOicq7k/4NWFwlU1lihPeBJJVTfUA8IFaqjKAxWqiEwH1kvpZRYHB6rzqD4xTR1QxMExNVVtBXcld1AQ60l6lANXUHSoBENXAdB+Iqan4tblrgJ4M4g9whjhHnclQMbPMhJSe4NXwVscaw+oxv7bdPQeCb4d+SJoPtX6t9UPNPRAcHBwUtJi9f+HIq57XIu96WPj0wtsX1oHj6/f32vwS9P6mU3rte6FOpNrm0h2AbTxIaZDVXMmXgMNvPAAqgR91LSAgTXV9kGflG68zMFzf6z4IjNd7vQHASv1y7CzIK97T0WFA1KsdOwDyrDclegWoTHdQJA1KVhTPL/4UlhzcPDZrEywt2To4t3nk6fPDc+4teHxV+1P9T392qs36Wt5Ob663sNikumOGnhUxGYCI0TaNfWBmY8hco5DjmlS8NjVlbdo6acvPtGAty3O2yj/2RLMR3P9U4ee/Pf639EwymmbKGjbDU3JMEd4xKcmAmUPm9WFT1EwY5c+J5oYkvlypRYWrK3SsX77qJZWWVt7wcKvExIR7Qh+2296948VflXpBfXdP1e4rK/0MpZ4ptTe1Dsi8UFJSWVALQm8kPg3qnmCzhFQgLVApdCUwN3B7eDlwWbBxeAQ+f+B7UE+rUYF9wOPOlkAxkKQ6OIdAvaccNRS8Nro/C2HDl9uTTr4NX3344737NkPLqq2LOm2DATLg2IA3IX1b+sb0+f+6Cxw5F4lFg7B80PJFyzvAihuW9v02DD1+uqJupQ3Q7uDF06uPhcCowLfqUZDBMooP8OM1v1KbbHhtT/qZdhmmF4JKkBoyBeSQ7NTHgRb6cq80UKCbuvkgB71XYj2A4d6+2AyQRW7nyAfAGXd7ySVATXdt5DNQ/d1dJeegcEd+v4IM+Kz2iumnb4K5eesW5XT3mmb2yB6V9/mqbQe6H/rikDu/JHJ5tHa0Tm46Li5upLP/K0tepxENaBC5PmF+Qp2EOo5TPlS2TNky1UrKHM54IOOBy65JfDFhRcKKtq7M4Dmeq/1OdHh0cnRy0s0FtxZmFmaqV/KjBacLTlOjpEbklsgwYD6LWQjhzPCd4RGQ+EzSkaQTkHom9dfUPEhek3wkeRUk1k+MJTYGp4zT0ikDfMD7fADRXdGs6CEoWVGyoWQJFLYvbFPYFgpvK7yxcBBE3oi8FnkNYu2iK6IrwGnr9HB6IIm1EjYkbGRu+ry0BmmNdO/kTkk3J91c9GFwT/Cr4Fd7H4pVi62NrV1VLfvO3Em5k9YFMg+fO3DuwNGEaKPotui2kg2+gIBjRJ2VqeEFDG8vWJEAQQi9lhEoFchoWG1F/e61BlWffdejvbisdflz7ZfdeV3XWytdrpaVu7rs/Wk1QNcMTE14EdTJ0PDEakDF4OqE50H1DjyakA+8H5wUuhaoHAiEhgCeUzu4FlQt9WlwNDDPcQItgdZOZ+WDy5c67QHUEuXHFzfTH1QiHi6oZiqmxkNeqPC2SADmLf1xzx93w9Z7DzwaWQwDhg687cZb4Mrrr6xwxT0QiAXcwD9LRwZ8GkAESmqVNCi5CL5/6/tFP+TBuvtXVv1+P/Ra07642i9wxb0XbazeD5zrnZ9VEORmuVkvAUJysfgZmlHyAagUfY/uDnKv3uylgjyjG7uzgGR9xs0Ejnjfxs4AzdwO0Z5AzP21ZADIg+7tEQdkQqxGSVmgwG1RfBZ2rD9wU84JeLVg4fWnB3Lu9/FHKuZP/OPk8dOnup6c+3nx2aLz+8+f3Ge0VCMmBV9kQCWFJtVdaGrVxcaAFdt9ZAxW1KAhXZMJcW3GzNSM45Gd7TZg6TFWtNx2FbCy3H86XeCvjuAMGpKb/EmZC6AMGk6ZJasMAdwxF87WUAKGvxEwHZeDJuQOBQvPFi4pXFZyLPXL1K9TGzv3hSuGbkpY2bRuzs2Fl3tTU5tX6Jx+abAV1Pmi4ucJE8HZ6pQEPgOOqE+dXOA71Vg1AMaqBWorqL6qstoP3Mn96gpAqaPqaqCjaqtGgvpVbVEloJpQgcdAZiFqCQRaOpc5CVBhZtl9KZeDnqo3eltgdfqGm3ZVB6UCdcOPQJ2pdQbWaQDB+4P3Bn0lh8A/4+7oVJ2qS8GG/A2tN8Tg+7qLAvMfgEuXNvw85XvoPK9NvVoTIeGD0JDgFyDPSyM0ECRoPj9kEhCnDE1/lDwJiIyWGsDlslNnAytljNccWCivezsApR/1tgIhXSU2HeRN/WKsO5Do3h8bBnyub4huABq5r0fvAz51UyK7YGPG3gM5m2Fuq3Xzs3+Ek32zUoovOt72zMnM+pnpS6/Jc/I35q/ODDOXhSy02pHuWGeSc7FzsepW7oEym8psqtqwercqvar0uvqiMk+W3lB6w+BhwasDbsDtOLyodPHHxe9XvvXsG+fan2sXck5ffjbtbJIaUvR6yUslUymVHE5pldIcqmfUOF8jCRp/0fjxJpuhRbOWk1uUQLN9zQ402wINzzfo3jAG9d6u27XeYag1olaDWj2h1vU1v6rVF2oerZFe8yTUnFBzT80JUPvd2gdqz4A6T9V5os6zUPfHuq/VXQNVD1c5WPUslOlW9omyGRAOhmuEr0EVU3K65CBNszdmj80eoQI5v+R+lTs/fKmrYttj2ys/GRofnhKe0jKz1IjUF1NfbLQro0N65/TOCS3VEbVRbSx8o/DjojeK3ih+kA/4ki8Dn5r9YRRbgpUQNATLRD6Nvhh5PDZF7XQ6hz4tuTp6XFcNnanfrkzp1OTgI6XK1H290kfhXyDQM9A+8A6wQP3gXAJcprqoANBHLVdVQL3JdNUOVC91wHkQGEcbtQi4T+VwANRAFVDnQN3Hk2o1qAnqLlUNGK+iyse4Xkp34ElSSAIZgdAFEtcljA5+D1WHl782bSUcq3PilbMB2Dhw+7X7WkKlkZVPVhkEFd+qqCsuAtVRdVTt+R+P2P7Y7th+WP3F6hWrm8GycYvv+LYTdNjTMqtMQ+j4VuuGNZMgODKY4zwNMkgasQEIsY9TgOJX6QkqRd7TSSD7ZLp+H5ghv3hVgRt1X/d2IKjnuF8CX+hFrgcs8qLRGSAH3emxvsBr3orYt6B+91ZEXoWsaE646AOYHV014Nwy2Lhk/8aC6Vmnz+VlL8qusbzJqXqZv2Su+328HBZXXNdoSsZMCjJ22p+j5grFDO3ENTAe16AjXZMRsah1bcB/1qBh3sc25I03CDYSdhZ0YtHK8S4cpib872Bq/7LxV9Xg7IUysGdlRZetyGz1Cy6MFbc1noeyKEsT+sbb6lits29E04AGOnbq0JmqZ6r+tjdpduK4xHLrPz53c8FZVfHawHfpm6/I3hMeVKd8pS4JCdBoXc1SgWOg96gzzllQ69UM1RpozwQ1C1D8oXqASlA91VcgoqJ8CMRI4W7gQ5qxDWSqs5TLgBDHaAv6IJVYAok3hGsE+kGnZq2X18yH83k5pYoXwvJ2y55afD2UGVj2g7KXQbtLr7zsyssgsC2wJbDlv3+BZbJMlsmw64pd3XcNh4VLF/Sd3xFq9S8/mDugS/m2i2sPhuRXEsuHZoJeqm+UW4EE0uMSWz7G6gy++9BOjoEK6s26D6Bkt94G0lRGebeDrNUdvSuAB3SWOxxUin4k1goIeFvc2gBeg9jLwFte7eg9wDvu79EAqNa6ffQQHBuQub5wOPyQsPnrnKVwpPO5ZpE7CjbmLsu7M3fhhvuzVmQPyE44MYqp9GSEsjJQZRPPJFZLrJZWUGVEhTUV1jR5O2NgxpCMIR1PB98I1grWarK8OKN4WfGypCvO9c46mLWXGrlD867LexlCj4UahCoSrJJX9eGqH0GNW6ufqvEoVF5YeWnlBVCqa6lrS7WHhMmJTRMPgDNEzVQNQM11VqlW4BSpSk46qHXOHc6PoHJ5iXRQdVSqqgN4XI+GwGeBUoGPQeoHR0ojCNcLPxOuByn3J69LuR/K5JU+UCYPalSvua5GdShZWDyoZCFkN85ZkV0PTn10qvSpm+D4qOMtjzeHM73OvHXmZchpm5ecl5g0KX1O2vq0DRcPK3N7xuyML+ocqPJwpdOVTl/ycdrnqQdTDy6+6MSc05xmx3slA0soocR40oFpZr5KbpSH5BGnf+aMc+0yv9g7/cDBpCaJK1d+vOS1LcPC9/epViejUquE3al3Ny9X9/nAZFDLWOTMAYRX1SXAXWqTagksp77aAjJW1VE7gFPMl9+ASszhXeAYB9VMkLHO9dQGOumFMhNU0BnOARBXDTSYzx7qQyDCHdQC2S3lZQpUuKTMlymvQO+TVx2vvww+uXrR7zvnwvzd8wbPHQJpxalu6kyoe3ndy+u2Adaz3qzbf2jodXqN/hk2Z23pveV2+K7iwo++LQdNDtV8MOE16PRH6xtqroaEglAkOBB0N12iLwVCDJEhgCMzpBqQIwW6K8gEOeVNBu7UX3m3gyz0PnePg0rSPd0IyCveuNhUYLTXNHoFyGEvMdYZuMl7KdoHGOY1jP4KJVOKSyL9Yfn3W/tmz4I1i/Y8WPCj7pBfpUgX6wMnM4ecC517eleS3qKLdbF7ifk5pS/4ecbgKKPoo0yK0jGEbccQtZ2Gf/+8pdHEwSam9msFEOINTc05Hq+JG+1KZUXCLb3FOFq28/e/bvzZKUrb6twaMgszNSAAZS+cKZo7xqOwhNuAkYoJGc89ZG5Y2GThE01InmwMY6IJqZPerlyhwu8VdjR5vvLqyl0rf33fZ6ldEvuFJzTt3X3Sxb+l7VVlbvv+moMV60C5kjKt0yIghcEfEg8CHwdGJhwH1Th4MuEnoEswLXwa6BvICI0CdZMzIDQKpDAwNPgsEHLaBG8C9YRq4twBTHUKnSHAedU0cC843zkbnWOQ+XbWh0VH4ZO+C5/d2QBObc+fkfg83PLrLe5t90PLwpa5LbOBTDKxTVz+gXHog0MfHpoJn7w4s/3MV0HXLmp0LAK3LLy+SbOvofaVVT7NuA/0YnFkAJBGqpFGVYZFlWUgDJfrI6BCepsuA/K57JYewNcy3GsCLPW2eNNBzspo9zVQYa+JuxdklReJHgeGu49GG4Nsd1MjTwGXuQ9HugFj3XMl5SC/oGBxUSX46ugv1565FL6av2Z29nTIuiT/pRLv6N0n7jx128nvvpl97mTW1VndD9ymlb5F3xL5IOPm9F7pvUrtrDKiUmql1CtuTa2ZsjRladti7xWv2Csu3+fc79nh7JAae75M1uis0eCt19P1a1DlpcpdqmyEun3q5tTtAlUeq7K1yoOQ2j71utQOEGweSg42A+c5leBMAdVRjVL3gbrD+clZC05/9Y0qBPWIWqauBtVJZajqoA6oI+oNwKMFDwCO6oQA0+QbXJAnGSeNgaelgFtATul9cgb0XNmv54J8IwvkG5DNMlO2ga4np/T7EOsX/TZ2CgouK7yvoDac3nG69uk6cKjxobcPt4WTZU7VPLkNeFGP1U9BmSsyymSUkeRSbnrD9IZHzrhb3S5ul2W9TjQ6Jafk5zK5t+SH88PZJiMSmGjmkDPKGekMTRhW6doKHSvmNc+s1rHyjRWevSmvy9qWH5Z+tvbPd7bqOr1CHlQ5UaF+ugt0Cq5KbAg8Hfw04VbgruDlCUuBkuCEhCmgBgWWhRoCMwO1g4uADMcN1QFynYWBO0FNc2oGPFCvqWXOGyDFTl3Hd6w2Ol0B1EvKAUoYp/qD6q/60g1IkWXkwvbe+x7PTIPPHlnUandPqPBKjUNNH4Rh7YY9MqwnVK5ZuWblavzXx2AG0x92/b5r167O8Mlvnzw+833IaBd6JLs73Ly/V7TZw1DpwXKh1B0gD0hN2QOkSwftg0gOywygSE7pG4E79fXeQZAPZKpXF0jw5rtpwGz9lXsO+MY763YBFnlrog+B7Hc/jjwN3OgWRNYCDWM1S4IgC2PnStbAmud/X5/1AUxvv6TamZNwtPO509GoPhj9NHbIvfvoTflTC2IFsunqnE/y0vJSd6qc+3PX5a491Cu2IVYcK849xAF+5/dim5I0IshFBoVe8vvfzxGDdYgaHlvMoJRd87xFYXqG5qItv9MUWcRk4sRk5uLtc2x7J0v8+PEfP9n+sfGv4sFZFWnbKco2eLSafbbVuWlnYj0B225BWU/CEBIdC3/uZB4bHp1jGqPaWMd5ijSSSVaDVT/VSDVy7k4anPh84vPJPZ00RzuBhHk6ppWen7eyZFvsJr1Yxqzet+umgg9g5ZGtl2TfDCVrCx8qSQLucJ+JTgO6ekuiy0F6ux9EYyDveAejPYC1XodoHQA9N7YTSPBmu9MA9Hy3FMg0neReDzymE7yDQGkZ5e0DmaK3ukuhfJvSaYk3Q996ncvUbwJJjfgxdyTM/3b+yPkH4eANBwcf/G80lzjb6Wz7s13hm6+/SflmPZxff6bngQBcf6jjh3VHQI1TlXeVehPEo6tMBJJJMtinsfhNXxrIFEDJK14UUHq13w1KduqhwBq5x30EZLr3k3sDyDn9fmwPEPQCsRDIOq92bA9wu3ckeg/Ifd6JaBFwhfdxVAHK+z6yBLzDJZ+X7IHd07a9ffptWP3uxl/OTYOi0yXXe5shfCJUMTiw/B9V51W+p/JDPbrW31+noE6g66Fap2p8U+PbNuNrzq++rfq2Gx5KHZVSKaVSt2sL6xWVKSpTYf2RnOPe8ZgaezLldLPTV0PCO4nvJjWAiz646LmLtsClb7WufumzUPOZmtfVnADJ1ZN/Sa4JRPmBdPA6etP07+Ct8DZ4G0Gf0gv0D+Bd7F3jbQL3C+8a9w1wl7kN3evAvdkd5U6A2IoYsQ4Qq+EOcN+AWJVYqVhNiIVjB2ObwX021tp9HGJH3DS3FLg1vW/cOeC19JK9NqC36c/1TvBmenO8WaBTvcf1OlCb1Xa1GlL2pngp+6Fm95rf1KoGree27nrp43DZ8tYftf4cSjcs07TMJZC5+HzBeU8VnZx9uvrperX+kMu4nMsHDa5xqtqP1X4c2rlCtNyZcmfqnkiIhPPD59LTqiyuWFBxSZOpDavV7VR3Z995lZpUeKzcff0O0FE9Gu5XseUvzQ7ODs+FuSk7ckrPgOxYYS/1PTDGyyu5CxjtvRedBczwJkTvB1K889HbQL72TkTHADd6Z2PvAXnebbGaQClvY+wtYJYu5WaBtNZp3kTgV52m+wMBGejNAZSuqcsCSfKDzAP5Sk7KaaA1Dkug6c66Xrnq0Lt5p/vqfAVHHty/YMc8WPDsghMLvoOcxJxwzj+gPXmk4pEqR+rD3Ly5+XNXAENL3juTBb1f6LSx/o9Q6e6yY1KWA6/oVboyUEpP0ksAra/R3YHR+lIPoL1O8l4A+Ux/794EJHkj3Y+AeV4bdxAwwmsfOwHyoXcg4oEcct+KrgSGeDdHHwPOuWmRKsCnXpfIxbB9xtltZWvBp6/tufeiuXDg9ci6hvVAPxbMLZXq1AmXCjdLqFqzXdmNGVMzCnvOr9m+6sSqp297qcE9daVu1oAXq3ap9ESl8Y27Jlwc/ij8SXIJR9jFrniq2kRowZoXzIZSHzTgv6DJqAUNjStoIrygdZQMncUGIsrQDOIlJmv4rPCBObfjdsHaif95U64Lxr8qgrOM9p5//znKNog0oaoyEZ1VTbd8nYBB8TgmhRo0fLmguUBBUxQNGY8k3M6pqk6o40kt0+umnU3LqdCr7G9lFpRZ0mJ4yo7Ud1PndqyRcDq4P/jBxZUS7lYvUKFK47Tb3B9idyR2L/9c0UUFNRl8WYWypeUj6PnLoISGHaFKUfO2VWeBahWslvgWkB58JnEWsDjYPfwjUCX4angfqI8CkXAfoE9AhW4BtDM2WBGo4LwUzAICzmWBU6CecPYGUoAH1OXOKlB91SAnA/Q09qsKsPXdPS+ceQo+/eC7vnuugZq96v908RwYOnnoC0NrQ4XLK1xcodb/+YLnP50/If9JmFtv7qXzDsL6V1bn/tgB+l5yVbBWPbiqzGUf1roWQnuDvzn3gsyWudIaCDKRMQDyiNwJKLlaPwKcll/lPcCRs7oX8LVs9CoBD+suXgjkqF7kPQGU6I/decBJ79HY1UBPb12sGGSb+0RkLDDRDUSngrzinoykA2NiV5ZUgKztf5Q98TFsGPJZtS214ffOx+oUL4DjlyYOTLsZTvZOvjItHXISw7HEZ3ktolW1wLhoBf0qH0u32E45rkfofok9snfnNs9tGrjy1NEzT5wZC9EysVKxBlA5VHlvZQ8anm4wvGEulAuWv7rcaUg4HO6QcBacFwNlA9UgcD7wReBLCDzitHMuA3W1ut1JA1VXJakzoGqpGkwF9Yr6XD0NZBCgDJBEdRria+7EAE0i/YCyVFNL8OUgTwC5nCYbcNR8QoBLExxAU0wECJNDDpAn42QcyPU8yZPAa3KJXALyk3wk00Hv0uf1H6Bj+g8vF7xnvBJdArEb3M5uc8h7KbdP7k1w8IVDOw6tgUPq0MRDHYGeMlgvhwqvlHuj3LvRiqm9U6alPLZrPfei5OPszuFXwvMTjtYLqNdCwbQBFa7zrkvoVmVAwk/RaamDmq9ke3RyuteiNZSqVnZbxQgMH9p02VYPbjhZq8OmbyFlQuJajoGqE3w1MR94M5iWsBW4LrAmVAsoFbgm/ACoPsHLQkeAGU4o2B5IddoFY0CKc1HgYVD11MWB0cB81dLpBlRx6jk9gCTV3DkNlFEV1SVAMWPVV6Cmq2rqBER2xUZ62bDsvnUXH2oGi1etn3tqAbTf0enx7qfh+rd733f9JkgJJZck/wcg9sxWmR0ze8KsvFkVZvWEfWm/j9t4FoZEut/TIA3aTGr+UZUvILDVeYrHQO6SNjIPCMle3Q94UX7Wn4A8p9d484GILqdfBfL0AvcAsFavcOsDN+v3YqNADnotYluBAndEVAG3ea9EWwI73GHRG0FNcvcU3wbHL83fl7waXk/d82z3H+D7tUcvbdIevClF57NvguAVBaUOPArh1/KHb0mHhJsLuu3aAYHlsXsyS3OG0d64ktmxSd5pr60XPNW3ZFPklUjlXztkD8zNzbt65SNn+5wvf77MH9MjwyI5kZyck2xhNasjRmQ5YmglMXPiRE0tLmpySa5tgGpQy66VUDRKPp6VlrPt0EzpSEyEaLtuiKntxdEG5tyPR3z/4/HPMnBWld3Wzl41b29QOZjcrTIGSi3/+78rE9k5Rmw2YDyAgGGKBQ2xMGhQOsHu6gF1o7oxoWyZ0aUDpVX5t8s1Kv12mc9bfZzcPWVB8oLu74QTgouCM9pcnNRMz/C+rHBRucWRj4tGBh6s9mHhZXnH6VfjtZIb8sdD2U8iDUq6Q3rF9H6hXlA/Mqh3kylQo2q78vWyIOGa5KSUX0G9GAwlHgYpCnZOGAvqycCUhOdBvR4cEv4ZiAWeDz0DlA58GqwFzHeuDg0ELnHKBeaBSnCWBl8FwuptZyjwitM78Cwox1noVIZYKfdFPQJW9Nv00rHb4dv8VY8cGwdtX2tfqesO6Funb0mf1pB2W9rtab3/duFLPiz5sOQ9WPLqku+WpMDCVt+G5lWEdu+1eKjsAOifdU1So2JIOZTUKDgNpI38Ir8AwgSZCATkPjkIKiCXyVqQtbwqvwB9dVtvCZAtY/XngKsbea1ADurrvJeB4Vq73wLLvbaxWkCi9030G5Al3tnY+8BVbp/IU0CKmx6tBvKZ26tkA0TfLniyYCwc2vvNc9sqwbHs7x/e8zBEKkRrSH0obqx+UY9Ddv9g/fAUOH5/Uuu0HXCkT+otGWPh2OvBE4mL4di07ME5g+H025kLMjcDb6tX1Vyouabm57VaQ50WtZ+uvQDSGqW1Tbscgi1D9UPVIBB0tgfaQeCKQFdnATi1nCqBVFDXqLZ8BCqqdqgMoDyd1UJQ96sHSAAe5iESgCKKDf/P1/DU/A0c7SfKRdnEi68t6rcVCigf+dvf70SgZphNHTS8QmU0PYspJgbkcZozIJdJK2kOki/5EgBZLb9KAegBOlN3AK+9d4dXC7wZ3n6vJkR+ifwYGQgnJ546cnIe7G24d9TeIBTdWrimcAGUv7pc33Kl5dlymys2qjNYmskdGd82/8ApityVNuaSwwyNdUs/2/xL0CnJv1ZqBSo9PDhhLDAq+ITzOdTonnLt+UYw6oG693zzNFzTvuKMXUsheH14bmJH4GDweMJ2ICUwMrQe2BYcFz4EVAvcEn4TcJy6weGgnnEuCrYBNS0wIngXSJ6zItAIVIp6P7AQ8JzfnP1AZ9XWeQv4RO1wPgNVnY5qLiDqgNMdWOiMUZ2hoHzRLdG34euey6/cewOse3331/mF0Ldz/7KDHofOs69qeNUWCN0fGh0aA7nzcxfn/gRzj857bN4WWJu0qsuPT8L1T7TfXH0+dN3U9tJal0FCxVAZ5xeQ7/UAfQ1wGw/KW4CrF+llQEyu8V4AtB7uHQHJ1uJdDDTTX8TSgZPep24yoHRr93KQR7y86M8gU92h0QdBBbxj0bHAUrds5CUoWlnyXWwcfNXy+IQ2F8H7W493vO5XyN4XrZ/6E7DdLda1QV/qXqd/BOkfzS46DIFbCr488gSER+e0/zUVEs7mfvdbMQQrRE4eL8tXqpeXXzTeXak7e629946dKUoseT1y/4+rzoWzmmVd89O9Z788f+L8lkPvepd7z3qTCk0/TteAU6JGYzVqAo2o4S27h81CN1qsrm28a7pkeM+Zx7ZLjJX2Mvw5sfQBU1oSQ0NglJktYfws/83xzwKZ2L5ZtsOrAYPYvkDKKEwoI0GkrJitUXmP0wEM7y1opZBMzjdgfnCgaulrSr1d6u0y1SqeKF+xfOLFNZPCKZ+k7Li2W7g4EAymdPgjeapOcCdVOVQpsXBuznDnYK2PChrkfE3ZWq/oa6PNocwEfU0sG8I3xA5GPofgXSqJIkgaE1qpdoE8rZbIMMhbV5Bf0ALSv+Q6ykLCs0lvmoNsHs8Bv/EMGSC76Sg9QdVmpKwHOSyb5X1QlwXelGWgtkvX0KUgIhnyJOA6FQN5oMKyRS8AeUnOBvpCqKwz2nHgyrdaZFV+C7KKc24rToGVQ37ptrwVZMzI+DljA3Td1/VslzMQ/CX4bXA+rJ+xfv36FvB9q+8qLJoJjT6v9lpideh2/xXlaz0FqTcmzgtMBonp3XoMqGOM1tuBgNwpjUA2SrrsBJkpmbo7cINMkXyQwzLUGwcE9UJvIKh0HfF2AW/pGu5nIPO9HLcTqHR9bWw/SLa7LJoCTPYmRh8EEt1K0X4gP7iLIgUQbVESLboC8nbmvpf7JHhbzt2e/yqkh0Mpwe/BnZCYER4OSX2KNhZdDqlbY50iCirNc6tG2kLZLgVf56bCgQPeklAhnMwo2hLtB8GXQlVCj0OtPTW71ioHNRbXWFSjMyTclVA9oRF4YT1RHwdV2h3gfgDynbNatwZdTqc5D4D6Q/3uDgPK4FAaeJVq6iUgmcGkAoP8Vh/qSpNWr2N6scUoJhFwEHrg+6B1gRjBeNMc38D5Tl0qbYkAlzAGATXFaJL+zcW0jTttN+RqhIENbKQOsJ1tpIB0kA68A7JdaunLQdfWtfVO0FG9Q28C1V91UYOhwv7yGRU7glPfmRFIhAMd9k/d3wLOnDi79twyNb54Y/IXTRcrUtMaRm54F5zHykxs8guolOBBtQSCvwV7KAHn4eAx9Smo34ONVBcoyAqcSb8UTqUWZDqnofjilIvyxkBKemoFuRWcsKTJfqBQJuvDwFJZKenAHTJKagHaGaF/ALYHRsjDIJ+CfgfIk+TgAkBUJ90N0LLZyQT5VmUHUkANUtc4N4F8qRo6DwKe01/OgLrV+5LHIK1qYuVgKnSvdcXjtS6GnPn5J/4YBd/vXTRwwQIILQ+eD46Bmu1qbqz5M2wo2NDh19fhl34rn/0pCa4Y2qRX6T3Q4eOLx1Z9GxK7BROpCnq0nueWAR6Sz/U6kDw9VN8HBPRZXQRslkxvE7BHv+/dDXylj3qVgCxvUcwFHN0nNhHkoJcVSwRud8fHSgPK+yRyDxDw9kWSIfZoydTiAGzLzWpYOQjLphbc3aYnFJcK7yqVDgmfBe/XXcFr6O5xfgTdzs1QZ0FvCW9PTQSplDiqaQco+Sy9Wd1bIHJr4d3td0J4R/YHmzK4IXFpTot1ErwhFC5JOLSkNqlfB9Kcq4aeS9iS0KzSrubPlBqZdlfa1d8lnx6S+VlmwzU9covy38ufcX4E37KKVVZU3Aon2JSjRbPHrDKV6YrhGfSmbXCtjJ2xGpdWqMOKk8fb7bQxs6EdxNvvWMUU227tvzz+uwaurJktoc+0EZHp5gf1MbORgImrtU81jw3axkokBWwq0qArgxbWnBc8Edwa3BqW6r9WmVvlq/puxpr04aXu6/VqaHf4h3CrHvcm9uE3XaPe1RXbFe/J+93ZUm9w/ptZV0Dd292xxQlQ5d5KByu2hLK7mrRo/j6QlDP9/EkoXrZ51YZlELjY/coFEt5OyFVLIbQhsWXge4hkxMrFzkLexfmr86tDeiLvUB4SPuVxioGVrOV5YKSMlMEgUzgqBUChE5ZVwHlmygCQ8ZIo1wLLpWLgClA9ZEbwUhDXuTMAUCJv6feByirfKQOpJYnvBF6HLu3a7Kj2Opx7Ofu2wq3ww4vfz1v4IOTp/Gfz+kFCnfCn4Tfg52Y/L/r5DUivEa5adCVc90GH1Gb5UKlXxomEESB1dWd3N0gf+UR6ACWyTJYBQR6W94A75JhuB/KjtNKTgEEyUFcClawHe71BDsil3jKQcd4PbjNgkW7lfggkeKmxr0De92rE3gbGuF6sBfCFlxJNBVnvri5ZC9HKxe0KT0J+4/xVeSlQkl2UXNIXQitLvo4FoMyHdW6pWwxJla94utNQKCg+sGdfHci/alfrnSvg6K6z3rmJsL5PwWWxZbDreMlXsSQINE7cnDgaavxc/fEaP0DlVyurKu9BYFPADbwB3lfeh145kFZyMY+AfsLbqbeDM0jVVA2Bw+pxtQdUczWMBcAiuVV1Bb5Wg0wfM99M2f7r/Y0YwXtcBaDqqDtIBTlGea4GVhHgF1BD5Ceu5t/0a1ftcQAPV90OdKQW5U1SXvi3crRWoNbK113mCx+p4XQCFCk0BVaykjEgS2SJlAYJSID7QabJi3ICdEBX9O4APUoneTOgVIe0F9Kvgjoz60ytMxYOvXv4xKF8OJd1otvmY+CtKX1+4Qiodqhiw4ovQZ2Xazeo8gcUfRTrSR8407bwLb0ZuCtwsdMDMh4OnSrqARVWBkqfnA6F0wqS8vaBbGGglIeUnSm19GgInJVF2gXGyBm5HjhCrrQCHCdF1wG5RybrW4AOcjJYFdSIwLX6D5Cn1buBkUBlWRnoBCSpXroMyFznnsB2wFMPqcVAUL51mgG/qG/ULpDuDFBvQoXJGU7CQujVvn2pWtfDJ/d91+aPQvik2id9Zj4OSWeTn0uZCVmrz+05Wx1aDKn7amoZ6LH/ym9qBKFUQsqhwGzQMa/QXQRyk1yjWwN3yAr9M6iwXuQtABL1YP06yK16tvskyEQddb8GkvV6bxbQ10uJbQA+0KHYWGCEOz/6MbDGezY2FZju3h4pB7EKkeOFITg6Ke/jUCos7lVQeKXAke+dV+q6EIokZTqtQG7Xb6lsSHvceV2+hZSHgu3YBYUbi+/Tt0F+5aLFchYid0dCSUGQbxKc+plQMiB1fI3hEBubsfSiCRBefX7RmtcgMZYTW6+SyoUGR3KOzbi8S8bBUkMDrWp9nnhVYoPEOvW/PHvpeed88XdZpzLOtD3Tdn+xzJR1ss4x/U4c21bKYDjibZsM702ZNayMofMsP84o7dhUpLau4ANmNkpVtvO3bZsWx4oYhRUjNfFfGP9oitJ2FH7n739IXL28j3neoGriYJFdF1wYAxIJGIZ90KimB833CZ5Jn5gaS/3/sPffUVJUX983/NlV1d2Th5kBhpxzTpJzUESCEgQFQYISREkiSBAQAQUxAIKAKEEQkIyAZJScc84ZBgYmT6eq8/5R1fzCs670rHfdz7rXumotOXaqqe6qOvvsvb8hENOuYK38e/LvadQ4Yl5Et4heXVYb0VodOV27fI7t/ga+/RFppYy0HMnhUOJ01srUdlBwbw6Jrg55ulfZWbU5xBetUqD6Lojsln9YwVoQ6HK31K1P4fmTFc0XNQO+eRLx6Di4Xold6ykAntmti5aqCrKxXNHcVUDaSgveAc951++uEhCdJ/p41DnwfBbxd9RUkKJGqudVoLKxwH0JpIN21ZUIVDZKu78EPtZ6Gn1AXtK6GZeBenpvfQEwTOYaS0AqaUF9O6hsaajVA6ksol0GqaDX14Jw+51HSRlFYdGKTSmX/4STs66eS80B1ttWHjUXEtPj3nJtgh4bW79SpjDUyVNxXJ4o0BIlXn4GVUN1ZAGo1WqE0oFs3nZAI7ZZi0slWosAlzpqJQHZ6ohZEBhtKtMFnFUdzL9ArTUbBA8AEeagwAJgtuUJfAkMC/7s94J6bC7x/wAkBCcE8oLvqbdJxhlIf5z2ffoA8P7s7eJLAoK3eJ4XVNS2PTfXQ0TeOgNap0HMoQ6fvZMJZvGMdzLfgdtnD03ZNx1mVFySf1l/WFHm1pCHR8Dby+jimgwFXstftUAY5Kuc73G+luDxecRzH/SFWiX9AmiJem99NGix8ot0AglKthQGhlGX8kBVqU01wM8vYt9Gl5xCekvHi9rjODSDAnnHefZ7p0BZQN5y+mzxeIFjmAjQ2inXW7zrvLMSbsAiKFccRmdlbMvfIHaAU85/9mkJdYpy2M/JHYcMk9tpAIgMxhYtPgZsZ5vaCiqniuQ3UI3UaTUOrE3WS+Z8sCaa0dYXYJY2c5olIK15emzaGrj1/a2hNzvA8x1Z7dUIqDrslXHvzYV+GwaWG1wTMn7Rmsctgz8fX2zh90LSzqyP1SrIsdTokJYbOr4cNnfFp9DkbcO7bR2EzdCOm40hQov4LaIgRG6LWh8VBcbXnu3hj4Ev9BXupoBfL+4qCvKVftPdHGSG/sD4GVSK1tq4CwS1u3pukJzaQD038I2WZrwG8pH8oftBmdpeLQKwJJ/cAXzystYXyGKa3AT5Tp7LUmAHEfIOnNtxQ5I3wcL+f8y81BOupN1en+KHcsWKJsTfgZ7ZbXaV0aBMoHC32OmgjqsRqhuoQ2qv9QUQrs5ZWcA9a7m1HPjMijanAKh3zePAAfOn4EugzljZwSuAz6oRrAr0NfsE1oH6xWwcCAKnzcv+90GdDAb834Ovafa1zGhIuZLxzDcBtnbJntO4Aaw2A/nfOg+pea3TMTdBYYkVBcYDGcAPUKdCwTV6P6jwZd4uegVIb5/1gTUSbsU8yW/1hUuNH9QK9oR7kcnTzCrgPefdoH4HKzOwiCSwenu/SN8HxsbUCxeSIOzrp013Doawialrji0HaWj2SF+R3SnwevCv4NvH/0o5ldo/bdaqrLvlHtx7cPvIRH9x/2z/7AyHMO53+Mp+R7zc71TcAk5lLmSkGnCEOUyHnmA67hmWo6xiOXSBkFGvete5BxxD3xei/CHfxZCY83+5/U8zuBDa5XXnDztNRce8HgnZkTg8DM1Ri9OckqTuiHXqOZw//9j2d3Ld0NxyXs4bvfKcStyduCv/O7kjc57NeaFDX09Nt+Z2d3rP3ZSA+qKwq6ArIyz1ZT2twh+pxZOOQtEv1CuBZEh8u+S54pchd53aq+o+hZg8xUaU7AuuzRFjIj4H/QuKWlfAlZlrfO7yIGfK5S5XF/xTDr3ypCkYy7Kb+IaBFn9xWtICCKp8w2NmgBofdyksAnxt/MmBNLBupv2U/hCirpoTrRIQTmTdSAVamCppDgS1SjPMiiBhym9+AmzTGrlWgBqg/21UAwZYLYwfQKpqE82joNpq1bTfgRSJ1E+DOiClNB/Q0aqkPYJC83Me8PwB7Xs3HFHoDgSOBXbd6AKpwYyi/p/glW21PQVnQvWsUqfiSoHstPoHL4FVWl1RQSBadVF2IeBdFQZ4VDk1FbDUJasPMEdtsioDv1mnrD2Apg6Z60H9be0Mjgd81k/mRcBlpgW7AD9aJQJLgU/M6v6qoJ4Gd/krgPooeM8/FLwFs3/KPAHpz9IvZ9wH/+SAP5gNWmzyo6w74HYfbX73LdBvyu3IwhCRUublCtfAGK1t1FpCdpLrB1dJ2LQ7uWjGGthQ63nerJ8h83v5U8uAxM45P8p5GeJaxDWOXwjKrXKq5hBYHVgXmA/mWu0rcyhoPYIDtA+A7XJANJDD1Kc64OM4JnCE77CvznI0BpDrDu/vkhPKlDTGzqumAEuwA1JoLRrJJ8SB/ImST4G8WOpT4ASlHPHpsjIUQMarE4CiNhWAdZiEAwl4pJazz69ABmKvU990enIBdKIA5C1ZCEBfzgO6+kTNAVwykKFATnpKC+CUqqzWAgtZw3GwPlVHrfJgrbbKWevBirPmWLHgnueu794CeSvldeWbCf7A7ajb5eDmtv3vLnoC545XHJb4F7xSuFOP3l4I5CxXN6webL947dPAG5D+3HU6uwAAgABJREFUpv/bHP1hz2l5p1URiD3A47RtUP1Ha9rBvGAdyfwocyYE15obzB8gqk5U0eA6cPs81SL+AHEbo8yfgN+sB2Z+UHWsm0Zp4Ix2w7UGqKx10ieDeqptNcaC5Neyg6NBNdI66deBhtJR3wN8pS3UegDVOCFDgHBJk/KgBkiKVgykrjSXYVC2RcFuUcugz4jWQ0tdhXsPkyZn5ofCM/JkRByFYkPy7Q47AOpq8BufBmqXeqpqAqOsM9YZ4LDaa+0CvFYl81tQf6me5t+AZZnBEcCPptv8DGho/RrcCWCNDmqg9gVX+hOA01bbwDOwPgq86UuB7ONZ5TOHQnq3zF3ZAmcbB6uUTYO/DH3OK4Mh87l8lqMzGE2s1moLWD7rS605FBmUY6D2KdTZWny2kQX5W8bskf1grrbm6Z9DuZX5UlRdqN6vSHfjIpzpdnd8MAaOvXszPbAAHvmfdzEfQmCfcSp6A5jNPOVe2gCZ2yLGFloEweNPW5coBRFrn47f2jr8d1cDX7V7pequTvg5zow7lGeK2+f60rVw5cE7i+6XvV9+e8HMHlkfZn3w3OmlaQ4hQyvijMWdOBDyh3MCkuP1/kIrNeiUKEOgQyvk3e4kUGqh834nUVJOC4vOzvhfWtj+TzM458BfOBeHem9FndEpMUqIv+Z8ccMBk+gO0dRwDsx10uion9RPem4U6lhgQ4GNJUfHrcpRL0eLXtWNHka4EdWqTGQt88dgvbiwMhtSiz0tDRX/SPvgaV7ItzGyiacf5L5QtWj1CZCzUdXrNe5AeJGEOgmVQf9Bf6R9CXph+nID9O8kWh6D1kD7lbZgPbpb6dZS8B3dMmpVadA2JQ143A50IvYZp8Dfs17+wqng7VljcsGOoC64Y/W3gVwsZTcYk/Qr2l6I+CB8QvgwiJwZVTnKC0YNd+mwfSDj9GKuFqBSdXG1ARmoDXOtAr7UG+s/AVnaq8YhwKU1NRaC1JF2egkgqFXRlgEdpY5WD+S5DNGCYGrqBNnwaOrzUdnjwD/Bf8EKQp4dCbMj/oTwNz0T9c6geqtkDgEunjmeDedUOcBQBdQz4KAqonYDg/nQehd4avWy/gSVrHpaiwGsTcELQKqVbr4DHLJ2B+YAH5uVg58AmWbBQF1QP5i7/A3BbOiP9OaErIuZb2Vegcy+WaeyzkLglOkxa4M+Nf2o7y+IqHKgzO3F4N5yuu6jjaAnVy/bsDx4ir45p1dBCCaFFYkIg9Xuv/PuPwATEhc9X3YIrk+4f/dBRYhLyNEwrifkOZHHl3cAhBcOjw97A7RH2mC9I+gva+2010E7p83U1gHLxBQPyGJqUxuo4hjK5nTKHRoaOvCUxwQALxWwALfsww/kJoq3AItI2QoEicEHBJ1cS8NeHhbCJC82Xvg2yEKnOBnEdIJhITLs/TiansVQgClLCAMUhnwK5ENjBKDxjMeAjywCgBBOWcBPBWKA9tzmMsiXJPA54JY1KCCfms5i4CYnsECVYDVzQUWrO9ZpsF61VqkPQOWyKli/Q3C8Oc1sAWnb0s6kzoN7fe9n3xsJuc7lLVXoGPSNH37o88+g1o3mZ994F449eZhIV/jr3q2qZlXIuBToyk0otEmbfetbaF3L+mVFAahaS/1xqB24q8nn/vrgOmZsdLWCiL8jSkSchPAdEZsj8oE+1/XUcwVkh77NdQ1I1K8ZbwNh2ueu94AyWgV9PjBHW2+MAyxtpy5AnPyhfQpSTvtNfxOIlIBWDLBkkLwCeDkvJYE3ZYJWDeSqnGIXsI1zbADzodVN5QNtiVTnCnBBtVExwBaVoX4HwhhudQBuq0PWGlCpViFzHZBifWNNBg6oL4LfAcPNHeZwUNesVUETSDbjAoOAWKtd0AI1PtjF3xUCn/gbe8dCVofMHZl+8O7O/sn7I9xppmYVWAurXjPO9UyEs5Mk4aVvwJyp7mgvgXXTuq8qQMxK13Q0eKVp8ZL6Wqj2d76S2suge6SslAA1Rg1V2UBheuEFOljTmQDZY/0vqVi45X2aaOaD/WOvvh0YBecK3T0XjIK07RktrYNgzvSbNAPL472XlQrGsedvn94MkYcftVt7H9xdM8edL84stcHU/CUffZI5MmtC1oHVr9xb+mDtgysbd6X8kdY/rcdjpxfnv+KMDp3A5wQkvyPtFXBKmEGHjhAcbI+m03OzHP5yyM1AOXxn5fT+Qi0wQs7hIZue/3D772ZwDhz/hYGik2LiELIl1Ex0JGA0R7VaH+KMDt/NcCRejE+M8UYLo4VnfrFXC5UtVLb6jdivYm7FPOpXQ6+qP9WPNfbniPH7vMoTVik9Zf3jZVB+VsaHKQMg14iERXFtIfFZzU9qL4S4xWX/LH8J3PPDPw8vDcZY/23fKdD/lK+ZCXqSxEkUaB3lCmNBf1d7T1JAxsevii8Chio1qFwaWPtTWzzrCnqq76NAFXDfPH34YW6gU8KIiG/Bm6PUwVxuUJNkl9yA4Bem22oLGdMz12YlQ2BY0AymQlTrSBV5H9xfhJ0OGwbaPeMzzyzgd/0zMwhstD4zugCZWsfgz0Cs3tQoCmq9nNQLAzXkD+00SLh2XtNAueU7bR9oVeW2lIN8e3P49VXALA4ad4BX0YKvgfoh2D14CJilpjjSWtOZBMA9pQOoMqouEGCJ1RpUpnXWagLcUb9bj4BT1g5rNZBtnQxmA32sLmYACFi3AudA3TCfBL4G1Slo+mPBP8R3PPsUZL6dGZ7VFLI/8D7xZoI1S+VWhUGT7IrBqhAVfqrZg2IQaZ4f9fAyyB8RxWKugV6s0m/VT4H2QH+sN4Wjh87XPd8a5r66vuSmRLi++X7Wg9oQ3j5sWnhniO0TOy52FMh0GpIO/ir+yoGGoA2VCcG9oJ3WCmh1QNyyWn4AdslY+RAoywpuA43ta10+4hEGcJO73AI1RA0lHjjGDaKB8nIJE+Qrx5k8H8NkNVBAviYPUJwssoFwFDpwjkpUBPzO/pc40BIfJlcAF3b5vRT2cvImFh7A5C4pQDhuagGPecBZUN1Ud/U68CMH+QPwUpBnQJxMkunAejSCwA8kUgNkOCtlMDBQupMPpCZCPKhuRBEJLFJX1GSwuqhnagyo++qUagtWnNXX8oC7hPs7z2SI/yPuWfwweDDnzsTrGqwqsPDWrAzIc6zA34XmQO22FXPU6gT+Nqo8d+HAtvsvq7Vw70nwSrH2sOGUEdetHvjDgyfC90CNXpb2txc4EjiSdQNSg+lTzUfgH+8f758EEcGIyxFrwF3Lsz6sPmgDjIPuGSDd9dXBrqD2aNeMGiCVtEHGdcCrtdS9wEhtgv4lqK3yudYWCGiRWgBw0010oLwM1yqChDNaqoIKlx/wAzVpTxvQRlISP3CQFaolqH1qgkoE3lMvqWWAodpaOmCqPFY4cMAqZ14Eelm1rHWgbqgHwU+AhtaQ4FTgB2t98CYoX/CTYAMwBwd6+dLBmze7VfZjyDqWbWWvg8CyQLxvCTxbwqJcF2FnJ9e1dhpcOqi3qvYxqAU81weDPLO+pCW48+hvSxJU8uTNIxug3BuJ1/RjYLyjd2cvqJOqIaWBphSSksAtMtUVoJ52n4kQPstzSSwocy/vJKMp5FkcW1+bB4Ur53xNPwh7L19O9SfAg5eTd5qbIPiVliv8GAR7GgtemgTpD92/JVSB8J4Pm6y9zcDwQqnVD5bPMzDqs4gU9bhrroLf5vfnPx72J7f5na2rfk85m9Yp7ZXHITBhyADVEeYgxEh0hDcIoSpDkl0hSa8QPcCeubA6OI9D4BInQVLrnMchA9bQ3/t/bP9VBhfSigwFsBDc3zEgDalFa05tVAtJADmEPcM5AJcj2qk3N3YYnxmfeX4pvrvIkiJLar0UOy26QXSDD5vqdbW5Wp9613Iq797MVGNt1SLPvnjUG0o9zq6X5oec23OPyfUmJBaqVbjOfIitWWxY8dvgPuQS1ywwCmhjaQF6YSkl80C/K+/IXtAfSlc+B62jVloOgvaGvCz3QDsnKyUN0J/qj98HVXl/i+2nQHvrXsWbl0C+1H6VVPCfKTAidhukjG0yu0Qj8IfnHxt7FdQJmjAcCGM7f4FUpQIlwShpTNbvQfijsFKeryD8XrgnYiS48rmneFaDnDUmujJAKmifuPqDuqcF9MHAbW20vgLkoJTWOgOGtk7vASClZReALNcuAwY9ZAWgyyI5DfhpRwKgsJzc5IztGKzeUTZYd6steKaqWDb+7wd1BHBZHaz2wCKrnzkI2KSuWNWAotabwdXAbWtWsD5YE82/A9Mh0ND/wFsJvH9mW9lA1mfZHbzzINgtOCfYE9TrjMUH2kVf/mABiP7h9N0HWRAz4nCvO/tB350ZG5wL6rcaMfVOgn771dSOv8L9v3x7zA/gs07LT6ydBEtS96zZvxjUIqoxD+KbxJVJmAbR70fNiDJAm6St0e+BVNACsgC0WhIt2SAB6Sp1gFf4QnoCM3mJLKAgqC3YmZoBDGIo10H9qn6lN0i0xPMa4OE7GQd4iVeHQCUTQwWQ0fK1tAO+4ydmg2ymgPQAmS5tKAS4+YX5QDa6tAMqSFmCQFXsVa3TLpeVNohEdVU/q53AJTqyHtRijqs2QEM1jFugFjOPQcAv6o5aCmQSITmBSgQxQSZiIMBw+ZhlwEhGS2+QnnKTvcBcash3IIXle1kJNJURBEH9qLqrbsD7qod6F6wv1XX1Lqgwq6O1D4Jzg0uC30FyvWeFkotC5sdZf2d9Ci3PdTzY7TL0++GTaxNfg7Cv41LzroH9qXeLmN/A4asPM6yXIfNSoJdMhMTu/PEQaPJW8PUNc6C2Oxi/+w2IOaGePP8YVE+ZrA0Gva7eWn8dwtt6xnhOQFiVsJ1hd8CV6G7mvgf6UiPOPRMkWY8xXgV82j3jDSCHVk+vAWqdFNMaAM8lr/QG+Yg1WnfgK62klgJobLOx2vKtff/gdcBDAR4Ahlpk7QKOUkZNBNXdumDlBU6r8+oG0Fydt3KAlFUXzGhQN6344GjgttXeqg6qiXktsAGCmwKx/gvgT/Pl830H2Y+8i70lwD/Xf8zfDlQXq6E5EtK+kb/izsCOGa7k12vDX3HG+tc6QOZx2R3dAmik8qrSwI+qEgYUey0uUVbDqzmK/aTVhAKTo09rlUB5VLZKBvazBw1IVn9xHtQoCvEWqJ5qqDoKXFZZuEE1VedQQLqKIAUCRYOmegoXpz4YaL4Hu9dd7Ol/Fy5NuV85uAi8e7IrW4XBWutfYVUBtTb9zsOBEPH1ozIbfBAx79nHu1YA+wJJz3s/35bVKvuW7+W1n9x9dD/H/WarW6UUSFucNvvRNa5yj3t+p1XldeKIL0Q7cDK2gGPYG3AI3yHbnpAPouUEQOX40imncqgcNOaL3lzISvr8vwew/yiDC2lF/uzcniH45mBndA4kpGmmOSmp7tRGdUei5QUxu55rhLHf2O+eU6xekc+LTHgpPfaN6OrRtT5M1KdrXbXh9SblGu0NZFqGu3rf5NwP7kKJ173305tDQkKutJxBSKxYrWr1zRCbN/+n+e+Aa5g1PtgPjN6+Y8FY0Kdqs6gLRlsZLIdAT9dGSyxoSyRMFoEWkNXMAC1dcst80FZItowDWRfdLnopsLFkg3LHgQmpg5I/Bm1YRnjacDA8D1amVQUGHTp8ez48b90ovPhB8F/NNTyyN1BG1eMAqGOc5ToE7gfrmakQfJh5PqsgeAv6mvqHQFiSZ5tnHoQ1Cxvv0cDV1b0nbBdoe/Qxxo/An/rfxm5gnlzVDCBD+mkLQQWkmDYH8Epz7Tpg0Ep+B0RmcQqARjamVd63O6SqO+8CAfWO6gFYdKI9EEYt9S1ImBpk3QDirOLWFFCP1HkzFlisFlvtwGprbgjEQrC63/SFg7e193XfOvDu8L7tbQj+AYEdwYGgFqrf1DOgr9ThFGjvBBqavSDy2qX3koZD7MOjC+9WBeOltNm+b4CneRPzvwrSrHyPak3A28K8aE2DDecP7D5SHzZWPfLOif4QrGfON4tC5M6ILpEJYHyuj9Z7gP8jf4fAFyB+uRIcCnJSWyIfgoyRDfwAMpVsGQlsVrVYCqoDP7MCuIxXKVAj+Z2lwJuqD7OA6UxSPwCaSqcPqClkqCyQiTJE6gAXZIO0AtnCHHoDlTGlNchGGSmXQapJcdoBddguJUC6ydssBsJpIJ2Az5iHBezmChbQk0NqBqhK6iAe4BfyqddA9VGN1BGwrqhIFQMqn3XZWgnmLetzazKoD6121jtAfmlCTdBWarm0aNDHa+P1AiAfaoO1aaBtloKyDlglL8tLIIXYI0eAEXKSxSCV2GgHOhrSE9QV9a0aDOxUU9V8UKnqrLoL4V+E6eE7ITssOyrrAeyttLXLhhQod63yTzX+hjYfd3nUMwzqDinY1pMM+LQppMPR7g8Gq0uQ1Di4Kl8abBnpatH5KaQWFz3hDNQPDzbeOhsSC1vD7v0E5idBM3gVMvxmNTMnZPfyRfu2gyfBldvVBDwFPT73BnA9d3X31AF9lOuh63XQ+xpiNAKOyEh9NvCHBKQrqB/lTZkE0kXcmgvwSW9NA4JyXmxFoEyeAaKechNwEWPdBXKotmoZ0Fy1tJoD36tH1q9AUZWkioO1yZwd3AZWrmDxwIcQOBSIDxQE/1f+av774CvoX+BfDYHegTOB+WDOtsqp5iDVqat+hMyxciTmN9i3wKjycjzsPWJUaJkIGaXkUsxJ0BaRahUF5ZJBpEPuXyOfyCCo80b+FVpJyPc0eqQUBZ7JHdKBbxmKBoRhQ+0vSw2pAjJf5VXHgVrkkFrAcD5R+4DGBAkHjnCPnOAe6fpWNKhYouA84wLEJUXmlBmwu1PkRPkGju+6USIQDem+jB78BWZPeSt/B8jKqYV1agDqbW1y2AqIbPa01+accS9HbKNbSp32Twv2z38kfxL5VYBYcq56PdWXRhpJZ7nDPe45vgqoKf8WRxz6gXLAKCH+dIgIHhIMsRymqQopoDj7C6HzVaiX54BSQj6j/3GAc0qQ0th57ByAOCmnhJRGnGag5gQ0zeHwhDQj9dFyT7bJNteDIs8KfVnoy8r3YmtGe6JjPlqlHdX3ahPr6TmN7AqZMYa7xsrk1Q/uQ4kH3sLpCyAuKSEs7lPIvaFixcqvQfSbeRbkGQ/GukAv/3Iwapln/YVAXy/JEgXGZC1OqoD+ufY1U0HPlrqSE7Ti8kgEtFclJ5VBM8UlFUEGyieyAmSZdkvbAXTKcy3/eZCORc+WLAD0vbzr7JsgswMl/Hcg4vjN/c+mgTUzrJ7xOaRE1ilRZAwEDiesj6gHFFQTOQoU4G8EVLiqQnPwHwkcDN6FQIFgRvBvyP7CO9G7ENxB943st8Gz0u12HwBXfXdN1yIwlhrVXUdBWmn1jO4gzbXL2iBgpfaJtgdYxkaWAzdoIysAxVFHUnUbOqDYRzgwjI/ULZDKPOUIqIHWPlUGrCvqsfU+qAxrUHAEmHmCRrAI+K8GHvq/B/9a30z/EfC/6U/zX4Pg+KDLDIDVV32lxgPXMIkAGsg2yoL2h+9gsC9E/n1pXNKPkOPk4eQ728H1U2q4dwvwU0Sh8GygX7l2VSNAjc95LvcSOPnKtdk3kmDB27tW7h0GT+ulF8joB8Z7RknjPTDuGi2NOxAoGdgWXAjBY8HcZlOQCFlGR+BbKSQZIPPZSASwGegCZLJDCoAqpZqpLUA2x8gJqouaaD0Ac7V1xLoBZknzgdkCrLvWMHM0qJXqqaoL0lImy6ugRWmz9StgxBgevQpodbS++jTQDkpRyQbZIgvEB3Shs3hAisjbbAGK01+KgRSSIgRB3VK3sICOjFUVQdVSVYgFNYX1ahtYJ80kswcE3gv4Aj+Df3wgxf86BEeY84LdwHrNumjdAdrxA81B76X11LuC8ZdrvuskeF51L3dPAGOPscCVC7RUrZz2E0gJuzMu/WSX9AT2yEjWAEG1l3eB5bhVZ1ADHNvUj5VfZYM1x/rQ+gE8/d0VwxpAmpVS+JkF65cum7ngZSgdVdFf7X0on1j1g5oBqPtt/rmaB1yLtb3WHDjS8sEpNQCe/+rvH7cE9rzvOtz6PXhcX2bnT4bGfYNj/7gLpWLNFWfPgDtTJfgSIBgRvKG+AfOtoG52B2+m77jvKug/6nrWAnB97VpjNAb3EVdXlwn6t8Z3rvdAL63X0DuAvlSP0S+BJGu/6DlAtmj9tcsgHeUVbTwQIJWqoNKppd4EplnzrR2gxqjB5l6wBprFrTpgjjILBK+AeSO4wJwMgdbBfcEeECQw2L8QAsODlc2JYO4y21rtwNqpolUQ6E9hdoDkJKfSIa2chMdtgT1/u1JfU7D3W6NSq5mQvlcKxJUG7QnX1QpQ85hEe4hu5n5FmkAtbz5dA0q/Fv9cPgZtsPikBqhJ6pojdGUD+bzO3F2UxyoAfCufihvkIKXUIaCufC8LgYqqBlNBDVbH1DXgknouCaCt1oLqERTclFBI7wKti1eO9WyDHBUiXtM2wd/nL5XynYNnBVMqWg/AfDnq45wxkD0zz+G254Fo1Y4LENkxefDmv3JUjpjCmymfvHG0QKm8y/O2DzwJvhvsERy8anjmnax7WfeehbAbIVVdhw6gHGyG5cQL5SRIykFjKoeWEFJEkVCG5pQ0VYiOEHK6D4FaHPAjl/6rHpz/X3csnzqBzFH3f1GSdIh6hiO54sonLaSqVHUVL9y+QK4COUvuiJ0X0y7m9X5LtIH6UH1qfS2+iS9vdm3jejXtWZNHk6FEprdd+nzI0TXqYEQvyPlrqf2l/4KoybmG5rwORmqgo78uGJeDQZ6A/r1Wky1g9NUWixv0hTJNzoNeWHuXJqB/IZnyJ2jDxScNQa6IV8qDNkZ0loF8LvEyFdgp6VITyJCN2l8gRwpGFh8O/J3S8VkfwPeg0O1M0N4Lvm0Wh6julwom7QR6yXPZDinF6lwp/CEEsuKfR0QASs1wUHKHEKAltYgF9Ugl0QUCm4J7g0chuDK4wlwK3mLeS75RoOfUG2rvg3HRmKVHg3Fbb2d8DsYqo6yxC/QnRqY2HrTVEq+tAnkqE+Ul4HdZLysANzcIA75RL6u5oK6pnOoxqAYqXG0HM85Msi5AcF2wcDAPBLoGGwR/ANNlzgtehuAxs5TVG6y/rBbWFFCFVRVVD+hJdZkO5KMEYYBLhjECtGRveHAyRHc8HfXgMMR2OtH4Xg4wDqQUy/4AUMYHek5QWcX6lPkAZHmxQ6WbQPoPmbuz18DS3PueHXkdzr5y76+H3UEuki6VwBigzzUGAMmqHk8hWCUYDMwD2Svr5TbQih7yA3BW9tAE6M8T7gPZTMYChqm1uEANUOHqbbCSLcxh4N8UbBMoCsH4wNFAGbBGqEFWf5BfWEMXYKNMEh/IAKnGEKCSOis5gbclP4mgB/UDxkZwF3clu8aD3k87aAwDOSq/STkQr9xgAlADj9QGOSkvoUDtVTZq8znpaiuo39UsVQWCC8z3zRTwxflH+aZCsHawQmAS6H31CVoOSCgTvyS+LUQsjNgVPgL8f/pLBapDcpFng599C1k3snpnPgNvR2/J7Ivg/tl1yZ0T3K3chdyDQb+o7dJvANtkrbwC8gsX5GdgtLyLgOzA4h1Qd3lECqhN6qGaBrytPMoAWSZzZBHoLr2u7obroy59dPZP2HZuXdvfFkLh6iWalp4PMY+iV8cugDo98+XX8oN7mt5C6XDg3P04KwWer/BuCjfhzE5jeK0+8LSyNibPRqjdOzht50R46UKwwF/dIW6lqvb0GHCVp2o6mBssF+XA3G39HsiGwM7A98GBkF1Pe8WXG7Qq8rYcB62jpms7QV+uNdIyQA5pX2njQYuUY1pzkIJaAbkBpJPGn0C8eqyqgrVXLVJzwTpqzbaug7puadZxsCZZXisLzPVWEbULVH4VUALWadVdtQNWcY2bwGckUxIoSYL6CRhNDXkASbu1GfkKwa4PXGfa5obD3fS7TZdAxgE5kWM/SGOuWEdA7SG3ugoRmqu8FIdaHfO+KXOhSoXcq6QQuN7Uv5PqoF5V+1QAiHjBBfP/y6ic5W0W45QfqC4XxABqsRodpDY/q/3ARD6UFcBJyhMGqhvFJC9IN0x1FxJ+jP5OGwNN/yjby3UIoj72JPMMduw8N8nfDZLM50usjhBozusJ5SBrd542bRKBI2pqIDflI9skX9qyIq58VIXIalxs5yv4Vr5v8vVIee36t7er3a62eX+gfuCnwE+EXA4cPptyAp4Vch/4d3CJE2+o/6+fs0Y4jx1BEOVkbi8yutahAPfvPbiQdmQIPPKdMzZ0AprTBNSdA9OcFNNwYKCuOrShJS3dWxLH5N6de2fihwVa5g3kdX/0wOVylXO16HIp8pfgBX+DiC7VI55mPRwLlZpmjH+6H3LkdNc0ekHCe6VWltoFOVKKPit2AcLOuAa7fgPXD9oTXgf3Ju22LAPjjDRjOujLNLccB+NjrYm8B3qCxEscaD2kMnNBWycVZDtITaloa/2KJmOAQjKWVSCFWCrfA5aslVqgTJkhMwCef/N0MMD52if8INqziU/uAyWt31V1sN51t9GfQEabsnkTr0HqwlrzCs2AwKKE9ZFLQG1xWFXxLGOXcymqf/qlU0klFbjGbR4AEcQRDdKd9lQELstC5oMYclBWglaR1TIcpJU2V2JBXpF+Uhy0T+WCnAW1hWgiQVm8rT4BdcM6qO6AVUF1UqeBUqqqGgSqmKqimoPyqIq8D2oeG9kC3CQdP5CfnBQGcpKbHEAyb1AWMKUZOhi/pffxXYJo7dSAB2kQU+zU4PuFwfgy474vBXgq40QH5ctft3A+kPhaLZqkgCqfuCtfFdj80sXh14/BwFGr7/15AG69/OzPFAOMAvoFoxqER4edC48Gfb/+in4OyMTPt8AFzkk0SGEpJw0Ak8LqOagMAiwAxqrufA+qquqkLAgq889gVfBN9b3pzYTgNPNgcCRE/BwxMjwCClOoUcHmULFjhctlP4LCUuizglvB2GG01LbCvYH3iz3KB2f7nD1woQHcqHer5u14yDyccS3rNXBddRVwLQV3I1d3d32Qb+ULLQlklnwpa0DmyzdEgnpVnScJ1Oc0UJFglgwuDz4Fb9A3xpsA8lhbKEugfOmyaaVHQOu7r415ORtqtq5xu+pLEN09unZUa/Ad98X7asKljZflqh+2dNnq2TUQDv59qPbR1ZD2Tvr6jHXg3u166t4MYdc8YWEVQWusVdWXgMyWWeQB1rKEWSCD5E15HdRf3EFAeSyfOgE05SX1GMhWn9EW/OeCa/0nIPuYt1H2Jci3udDmYi/BJ2unPJw1CWpPazz2lT+ASoznNPgeBv9Uh+B8dPIr6m3Yd+XeVasiPCqZcYxGoN5lDT0g8iNVPn0nlCtsbjrxNdRdGkzYXgKKx1pLLv4M4WfV1MxbQCPu8Q3wIwHeBzWKJ9IIeMRjsoEyxBEH1KMQOYFclCAa5D2a0QKoLBXJAZhYmNgEfA3Yr85yHtQc1nEQsLiJCdziFjeB+7gRIJY8FARKkIdwkI9BfQl0I8iPEJhBI3c/uFFTr1FmEuz+xpXQtimcS9aL1/CA7w9Gh5UDmU4K3UB1ZqS6CZFPXVWlBNQqly9bpkKdl/L10kyIeuB+R/qAyqHOKxPwOjiJkBzcP2ZsO5l4+uIZm5xiOKzJVEfm6oSqKAaoV1UiCljJNPUbqDqqmeoE6gP1UAxgiPWqegCcITddILupb5oKh5N3bmcGfoOth88E/Kvhnpn0SbAzBL73VVYzgH7prkdHIPLMvSO/noKIX1Mm/TWXT8xagWFe6+r8p+We+Z/Vnzvq1sC7Te7WOdBOzVcX1IVsh2zjdbQsvY70l88RgfY7mI6AozkcdEAqpsOvMx2tTMtBZyqnZ4cjEaZC6MqWoR8nBCZxdiD5nccOalJzUkfN2WHIWdtwApzLEUl23YoaHNkiskV0sxJhRaOLRnZbHTbP823YoQ9/dm1Xr5mXEipX7JBSKqk/BWrWfD7/URwk+LV4ayjkqJ3/cP5LED+5eFrJIRBWO3yk50Nwb9SS6QfuFnJD5oKxQK8mB8BIk2GSAUYO7TJDQZ8theUWaH1lmdwF/Q2Jke9ARko1vgXaiSX3gChGyU0QTVYzDJQlE8X2r/1JjgHIlhAfn6MAT199/BrAtVXnpwCSdi2lOUisylADwUoyOusDIOtx8YXxtyF1WK2jhVeCr2Kev2NOgaqgfyaNgYqqG0sBjYCjjfGvhqYmJhbgd17PJJtsIN1B7XnwEgDiKUgUkEhucoEUIQexzuUtoJLwkgU85QlPgFvc4Llza+hAFJFEOGMY4MGFCzBeaCvGEAlckbMMAxmgTqsIcPV/+jSrFcSOOZ56dxpEbr1YNGkW6D29OQJdgYd0pAwof86tieUBb/X69SeAhOfrUehDeNI6K+i9D0PPbHbvKQDLe5x+51JVCA5Rq4iFsP2eup4t4Jnj+swzB+SSdJIegB9TegMXuMYGIEtK270UUvgQ+F1N5hmoRFXNegiBqkE9OAi8A3zve38D2SkP1Q0otazkxyXGQafr7Zu2GQFtK7VOblkKil4pOrdQcQg/GzY2zA90k1UcBf89X7dAItxv/bD6w49gR5Odzf/SYflPK39b9whO/Xgm37k6ECQwybQg7GLY1+EfgjZAS9U+A5lGIr2Bx+gMBmukqq2SwTvMeyj7Mniqey65y0CbDq37vdwBPgwOONxnLlSZWbllhZfAvd5zzXMTZA1LZAfwA9fVNQgONoeak+D+vntxDwrAsg+Wt17jhwXzF25eWgduLrj1xZ3y4JnlaRbWBzyW67onD8gGmc4iYJVMl30gmayUN4Hq0gkv0FRtQAc1Wj1XM4GxDFVJYKVaRa1vIDvc2zXbBDVF/uAqtKrcKaK7CR9VH3tv6kKIicyhxV8DlWZttj6H4E41medwc0OKW7lg37f37qpycLNHajdVBPzPrKl8B/oQCpiFIGG39UnSQ6hU2lx0eC5UbWBe3D8bCs61Lt98DSIy1YCMsSAluaEGgIontxQA1ZAwuQfcwKIYkIWJGzAJOveEFVrnv9CKCd19BraxbxgQdB5HOCjVwghXQTaTqcJAlpKmakBwDTWMKvD8a8mZsz+c7GOMr9sWDtQ0mr48DB6Kdr/wSDC30lDrDVKPi6o/qMoc5jlELHcVlpJQMyZvXfkW6ubLP1rzQeQCVxfpCyqBmSoAXLXlq9RbjtaNEwqIcL7Fdq4A/zCkeaJssvVh3gNQ7ztqH3/YOo6qlCqKBXyu1vEbWHdVsnob1BU1WAxQN6zG6g6oh1YdWgLvq91qHvj6B66oJDiTdHd+sBHsyDp7xf8T3Jv7pFewOwQeeHNYAhKZGn0zB0Svurv152/A0zDtxxOl1cuBD/zPfCsOVrk/+VGuR+/PWfvo9aT2Sc0vO8Rwn6N05S3ijI4mpd/pvfmcCmHAUXc1QyLPjv+nGdK0dF4P9fpe9PLahAJcyIfNEctkhfO4hBPYbjlXhfO+kJO24QQ6t6NU4l5ftknJlSVXNpoUkyM6EJ0x9qKeIqXlbNmfChfLfCmlE1MbLnz69r2tkLewuds3AaIv5Pg9Nh8k5CtWongRiNgV80vUdvB8qj2QzeA5pIXLPDA2az1lN7iaaOvJAqOwFJYvQG8lFWUpaIO0IcwBvYR8LR6QT2WSzAf5UhTzQfmYbNvyyVKZAyBfiC0Ittj2pZXvxQ44M+VbAFlrK2eq5jYL4/n5p4cAbmlXFgOkf5k6BERT59USUKX0ftr74F2eLzXmLUgbUf1mATdkLS/aLGEvWEvCprg2AXWJV98ACWoaawFFuBPo/mfWRf+cD6p/e80W7/3vcRwFLybwWKbTD9jFcekNWrrPE3wFwr64c/B5I4hte2LFvQCEjb1T/Pn7oLUKbrRGgHou46ULoOLN3M0Bytau0hwkPH9K4ZcAr1FXbwnrki4tvDUeBr/0Z8betXD7Tmr7jEgwEvW5RgKEXQurGt4U9N/1t/RDIKN4gK01/rK8D0xkCQr4nMukARp71WFQp1VrRkCws1kzEIDset7Xs9uCYRnPjI+h2ewmZRo0ho9uD5z6XiFo9FL9lXUUhH8cXjtsMPAl9akHPCRJPcaeBAWoQmkpBzRlPgshsDtQNlANTnc9u/bCcPgpxy8f/joLVrdc22xTecgsn3Ehqzu4S7uauzsBXzGdwkAat7kH1hvWaWsfWDFqhqlDh2vtE9ssgrFtPi01pDyUaF88pmg2sIeTXAM2skltcc6uAJrjsK5jEgRasVxWQ0btzItZ4+C3vSu2rekKn+WbMPTLEfCk69Orz1wQMSSsbsRy0K/q9fSDwEi+kEiQr2SSzAFWswEXkIMEXEBTGqmfQX2qhqujoPxqqHJBYETA8A+GrN7eutl1If+kIi8VXw4fD/ni7Iw/oN7TZgNbDQWrrVVBlQLSeaAugvqGN3kOj/tnTiMfHHE9PGL1hfPG08dqL6Sf8udRe4F4wqQj6H7cwT8gV2mr/qMmUD7FzDjWH8qvMcud2Av5/rAK3voDYhup1OddwbWCr32DgERi2QRsJVK+AkYSzu+gfsGQwcAZ3HQHMhEigCr42Qw0w1TfgszGy0BgAGlqMLCIFPkK/AeZ4DkOz6ZqtXIeh2untEEVasHJ+cbUun/A1fX68wpzIWs/v0SVBulNkLmgrnNPHQHasZJnEN3TnVfaQ9XFudfKt1Ctbp5a2lGI2uXOLcNAHVbvo0CdYScCjLNDl1IcA1CTnPlhh52pqXeVTd26zn0Aptg9OaWzBECNU4MB2MdNBFRd1UfdBHWVIZQElaouqgxQkeo810CdtrrSC9R86zW1Bazl1hUqgOpo3VQXwH8w0JgCcCXPw0vBKrC30UWvvzDc6fE4GGwMwWPZw4InQW+QfPvkSIhZfK/Yzx+A0S/7zeu3vXFZI7MWZ49fvf1GxJ3mdyYsHZBxKvNc5rEnDvrRm8MZHbS91/GL8zkpQMAJhAGHJxdyKreciqPlJGTKiVvKKYWqP50enDhwfxy7hJCopuZoh2mOJIs4KeMLiS0n49NPF9iUr0O+DoXWRZaLvB15t8sOOa5N1a6VXBNzzV82+zOmVtiSWuRJBuTeHKzomwDhBcKuu+ZD9IL4SvErwHPMGKG1Bdd+30TvaDA+0BMYBnoreST7wRivF5ZcoK+WYVIJ9GXSnpmgvSc35AhoF7Wz0hakkKwnG6gnf8txwGKGTT+XfmLTy7+1S4aSLLbjbxfb11ZS7G8tffgWgO/EApCqMgkgcmLUTID8rYqYAA9q3p4OykojpQyI2/zQGgRhFe/1SB0IRr30z3wzwT34ycnMJMgoVHZ1Ym0IvJUwICI3qP5aNxkHtFFX+QEIZz+PAT/hjivSf+6N9M8B7L8XymwVfCGIH/BSkjzAdqnPlyDZZnM1CFzWsyGZFkRGXt6QtAmi+l0MPP4UXIuSg5nlQQqp9tQDlanf02sDKmF47gcAJedX6Av4cv6WuybgDeTx94PnxzOq+w3Y8uvlN24cggc90hdklQTuMp1DYFQ2phi3QHum1dc2A1V4TiXApD2VgACLsYChKLKBCNqpCaDuo9MeLJd13swPvu6+rb5iYLQ3/jIWQ+sRr+ZpEQ9jro9aO/QJVMmoHFd+OUg3yshpUO2VpnTgHS5x2fk9U//p11IotR/IJpNMcD13feDqCjWs6h2rtIb8afn+yvse5PogZ6OEJvDje/P+WHwavCezz/gKgt5fn6qvAS7zJ3+AtU65rTkQ9XnUa5HroVXVV/Y37QclzpdMLT4ZaGLttrJB/an+VFsAN26S/5Oz6SND1YCoryJLR/wKb7zerlyr/HCg3aGRRzvB0kLLPlzVBQINgtMCv4J2ThuqKaC/zOQrIKhOkA/kTWkpY4F3aY8OaOhUxK4oNAcZLx6pAXoNw2XooN/RE/T2kNT4/o67f8Pe0tvHbFoLZWdVy1l3J0RpsV1ybAVV2XKpdFA3eUo8JPQO3youqF+6gEt7GeLnhBVVq+FU36Rsaw08PpmZX20E85z6yygHDydodQt+Cknfat58Bpx61Vha9zQUmmr9dnUjFG1oDrwcDwX2WFVufgM549VXjxTEfKw+SjkJrpyM8wtoa9Vecxdoi1hrVQaZxWP1Jpgv8a5eDiwXZbQtEHxVRrn6QUZBORp7CR7/LcXzR8LdZVpK8e5w9SV9YMUhcDtR61byKaT7pGJsDeBLktRBkCsEVD5Qk7hOL5C7jMQF8QXDv5PFUPGnnKu0LChTKeEzSQRmkiGjIO2a70vlAwoQzjxQ31GfTGA1rQHUMLUMQOV32K1pTvsoUdUGUJud55fZOjxqBK0AVAFlU7lmEI2AasRGZoOqqprjBfqoQeIGVVOdUcNBnVIX1Waw6lpHWAVWmLWUFLA2ml9zAShr/aDOQt6zcWu0WKiRu/geVysI9g8WU7XhwcCnN2QRBMrEja5YDrLyeG+/PBKi33p067fpYc/DE8ImWm83K5knPreWu/6V+TeL3nHfce3Za940/WbAKuIEKicOmQ5PznJ8Qi0HAxLSrrRyODdpyF/U6eGpkKZlCGWZJwQycZxZ7e4TSGhydewKxNEI0x0DUt2JvPq8iN7hi8MXR0zKeTh+RfyKlm7jrh6v52iw1bXGGmNtNaJLHkir9ywSCsd6m2YcgfAj+nApCpHPohOiF0L43PCKnhhwnQnU8JYEo53ZXi6CkaolShUwDmrT+A6MG9oM+R70QhIhmaANkifUAO0vyZAqIBXllBwE5kkWh0FelVSpASog3cRmJM2TTIAXj3/ia+exTXb4kUsAki5PAeSkTAaQj51vv0V+AAg/HLEOIO9PBRcD6J2NzqD8qQWePQNxmyvNteCqnNI4+xeIbXC04J2l4Cn94G5qOGSWLd0z9++QNaTohPitELwRuzisE/CepklLYLqKoScQpoY7E5z+IrfTnMfOSfm3Kc/6tzGkZh+BArLlAFWAq7JbfgEZYDaxXgFj9vOvsgdDxJib157tgYjPr7R9Uh3CfntQJbUJaM/8B82RQB568RRU0P3YvRsgMTX/DoCCq4vfBMzop7GvgLzqe+gtAOzWftDawJld9359sgYO3r274NEvEFht5bY6gO7WTustwWipf2hcB/leCssHIMvxMQEIYDp6OJ/jBdykqhFAJk8YBWqSddJaAX4j8Ll/PqgUhqgV0Hxz06INi8Lo3z79fsh7UOWXytUrbAeZgF/FgHqgCqgigItwwv+TACLOEiKCKKJATVOz1CyQcBWlIiGvmW9Nnlvw9qnOC9qPgT+ObEraPgsuNrnY5GpH0JroL2vHgJXqS54Aw1U0IyFYM1gwuBQy52Q9yR4IjLLSLAM4ylF1BDuwpfNfbx77uJigolQUJOSIvxt3Cbof63rvzetwJPXIlhPb4dLPVyZdWw1Ga6Ob8Rnofv2Z8T0wi+/VHFBXuUIWSCIz5EsgmjCH5dqJcYDFn6oqyERppqWCkWYscC0GX2dfpPcunK5w5NH+xXC+2LmYsw2hQv+abzQoDFYlMyh1QHVSm9VBUH1JIxtkv0yTzlDyYXwa1yHqhLuFXgMuNHhawzoHNwumllPJkFkpcNl6Bax7hGu94WmGtMhzCZ6W0hMTz8G59/TpNd6B2MoqR8rvEP+OtSFpJMRZKuLpNYi9pZYkl4SIxup05jQIH6J6Z7YCLZLD1nzIyi0HIhuB7z2KhXeA1AeaGb8GkhfJhtx54aklEXkGQppbezN+BvgWMi5sJcg09qpPQeLJtMYAJzDxgerME1zgmqq1QYO8f0SNkm1Qelp8e+085BsS9bXEQOCu9Tffgb+wb5XqBuRhOr1BJXJP/QwqF7b2aG51AB1UTmyvtXhbzkrNUna/ym83HtQihwSdaM9mKtFuM6nlyq6uPcBWnp3DaQRYpNbLJFC/8htuUCfUaVygItRpBKxJlovvQf1iHlaXwdKtdNqBdct8lShQFc1vqA45O8fO02ZCpW5FNrhGQyDZvBRIh8d+69ewhuBrm5CjXnEwKmUXu2lCRFbyZzuNPHdjK0WnRq1o0yRndvyU+Am3tMc/P7n4ZP+VyWznEIcsJ86YTuHVDJUmHef5EF0glLmpMc7o0NheoCwdxRP1IsCFfNxCElxOE09zaqX6Ymd0UkjD4TPoH+Uvk6d1ntblv3J3dr3heqP1fDkoFaRo3PlcH2Ynp2+BUnMyNj9vBVFzqWsBYfU8f7gXQfjc8O1hbcD1kZkn0AyMQ74igVQwpmi9ZBcYT7TbUgj0n7Vj1AX9Le24HAf9b8nL16C55ZYkgZSX6tIcBHki+0BeoR5xoAIiti+XDJTGAHSU8QAStM17pKOtC88S+RtA3nVMfGbY4rvy0NaTlwQ5CSC1xMYtnZZyAEYF106AnOPy3AQw/na9Bsqf2jx5JCD+fv4doFX3HzQPQ/g3N398lgieL5LyZ0yBSM/V1KcRkHmiWMeEh+CtVuhuDi8EJ8Q2Cd8J6oB7mv4JqNt8wGEgSV7jGuBVk7HPwm0nxJnOhNwWE4iS1jwGyad+pi1Qg2bsAe2Yd0/wZzD+eF4iKxnC0+9GpIyHcP36F8nNwZPrcWZ6b9DaZh8MPAEZzRMugLqkfax9AqjIddG3ARLH5J8LkOubPB8AeCZ6sgHle+79AtgtYeIDX5JlqN9hr37nnQfH4HowlYyF/5if9TSjq/4ItDPaLu0RUMfOlFiI7nyj9ZiAYKqhQDJhzADVTZ1QV8G8aBYxx4J/RSDNXxEqd6hYtFxeGNz7w+l9l0CVNyv/UqEZSFvyEA3qqVrKY+zSrt3VCPVC/6vNXla4cGGACuDFD4KKUQkQMy7mTkxDSHAlJMR3BKuzFWP9DExQeRkOKo1PVCZYU1UhayEES5lZ5hTI7JXpzXwT1Huqt1oGEi/x4uj/hDBk/51NWXYglkOiy3N4aUL1M1U2Q+dDnTJfnwhfadOLzcoJ/g2BqMBrEJ5Hq6g/B8rLdvkAsFQKPwFuKaK+sK8nmQ0gDUkHRL3OpyARDJbmYJzVPtQ/Av9LjOcVuO+9ne9aEpzIf2j2vlGQ96MyY1/6BYwf3GU9PUD1sMbTCFRJyaea8w8r5IHqCr0gtrPnKxpA5Ue5kf6Q682Ic+SC661TNrMVkgpkXWUr+KoFt5tPgIEUk64QGMEPYcvgSWtJyBsHSQP0sLzVQVvKOdUFjAE8D9wBHd4KjgZtrDpmrgf5jij1DpgX6at3BCtKEvUoCKYw1jUAzJqk649ApnOVb0DK8p7KBG0sV6xYID9KDQW2EomApEs2YRDzwL1JvoKCeaPLylUouDDmmSRA9EnXZBZD9vfBkSoT1D51hACoSOe6OoANbT/qPD+SCM6B6s9ORgF9mIYAhZTdc9vlLMsCkgdAnbQ91tQpZWc/vezKj1rmLISX0QZAvc6vAGxXBVRzUIkkooHKp8awGNR7vMRoULMtwQ1qpXmGNLA+sW6r7WBdM4cwAawHZjEUeNf4CvEbeH9VK/ketERXLxkMxmT3SvkFAksj8+SOAm/nhPXN1oBrYla/a2/idV1UsVevVKiTa2DCwfiBTfKkJqXdTPvx0SSv7hOfWN0xUSjTqV2YDr3APGWP1hvO6HhwWA6dTTkdSlXTGR0DVlJDAS6vPYjDTxAH9h9CTWohkWTnD8vRuC6xY2LHxEhU96jXol5r5tEqaiu1DeXSPEPNIsHXoOS1tH7PZkDOTcEhPhM8sfosqQxh6zyvu78GVyXmWTXBOO5blF0djOWan8qg/6UVkO6g39VKyRTQI7R70gS0l7V9zAdtq4h0AzkvFRkHki43JS9wV0bJu6ACzJKWALLFyUNXOj22H8XuIA62vQ4kny3hKR/Zr7NY1gLIVHkbQMKxQadfhB7LFwBSW2xMzzp7WSBH7dejX83RCsD1wFUFUGm7U1aCOpptZG4EiTA7mMmg182s4G8O4b/faJPsA8+9e3NTH0FgZFxW+AfgH5fnx+gg+BYnbo3+EwKNE/pG9IbgvOjrnl2gphq39OfATbrRBAgQTgTQm+aqEWiaP5/5ERiz0tp424HrrSdzMsuAZ0rSg/R24M5+3DvjT3AVTnvLuxSkiu+d4GSQLL7gYyCHdlErDirD3cuzBFA5tiXsBEholzgQILJolD0Rvmcbu3hPZ7cDXMyWZQDaPjkN9/qkF8ruCweaPCjzdBJkrQ/2MFeDbJatchEMXW/mKgAyWq7JLpCT2DmpBQ4OzEUyILjYBypLPSINVIx6S7UCX1pA+VMhfmjc0hzT4d2y7yzq7IX6k+s2qNEXtIPSgkmgLDXFugUohoRsd18ICDl3w7+NIXaoz3lffweQPVZGAYLPMf3Yz1bQ2ksjCYKnoecr11CwolScNRpUBdVSVQGJkC8lAqxhVgdrGlAbIRq0ozJGigHfsJP8gIXugCFcLyTN/723qpx/Q4ar//yeDvTibYi6H703qgh0LNH+cOudsL/BwT5HtsKO4rvO/d0TghUNl5EIxmL9gas+SG/poO6Auq+eyJsgMZJIMpBNOpmAkCXVQV6RBFUNtBp6hLYN9NP6Bv198PqzZmRWggu1TjQ+mAqVPS936NIAcm7Ov67oXrDirBJWS1APKY4BZKltAKq8Q8o9jd0OiSceD+RqG5FDmkHEElcdWQJJJbLOqA/hwaL0TH6EZ/m9C9gLvoFmU+sBWJ1UfgTEYCFRwApySC4IfsF4YycEzxPu6gnqlCQxBaiATl6QFmzjS6ARv7ARWE+W6gZ6K7ZbPwFpZKoUII0sB/z1ClEgq+WZxEPEZNdw/JA7Jnw9YyDx18iWkgtiWngmyWSQ1nKIUpD+WqAbZYGZPARQQ7AFhXvYuEjVVTVzrrY6CFAMF+mgGvNEXQM1RX0IwExqkgqqBm68gIvCCLBSlQBQH1EXQI12AudH9vJXdVT2sn0sZQBUS0cma7KTAfZWw9FBXSCKVFBx1kdYoO6b9dHAvGuWkrzg2xmYqRrAczPzmHoCSRdT06wn8MyXNsdqBVmvBvszBbQPXHGyA/R1ZhqXIFghtlDp0eAdmd6jfm4wIn2lH94MaxN+LOyotaHx17neSzib8OGJ+ndffRD5IOzk7wxgPOODDqYj6GhZBu1uNJazJDUd7Ifp9N6s95y45BDExWEB8EeoBxeyCnciYciyMYQn1JxbTnNEMl0xuf5O2JGwo0wxV7Sx3djR9Ee6y2iZGl4nUbI7Z6yDohuzl6aVhoj1skk9g7AWxkr9NHjel9W8BK70wI/eN8B42/pT1oAxWnbKLjAS9DUMBqOutlsmgL5QOyi3QGsidWgBEi5hcg5koJgyDdhDL3kCuKQIwwHkE3sFyhI5CiA/2u50ojkKZ9fECyBXpac9UhWAqzaLQq45bnXTpQ2AfImdr46WcQBiShKADBM7k/reBkPIZZkOYBx2FQWI/TC+ICCepLB1oLKykjK7APj/9n4DEmEOMW+Bntu3P5AAuvfRt4FH4Ln1eE/6FojK4/5afw5WvPsVvRhYo9zLjbNgfht+3JUN/CIZMhXIkHzEg1wOrrQegDbKuyTwGmi/+hYFTdA2+MeYE0GbHyxivg5qsrrAFpAh4pb3gZL653o5UF73654tAJGzYk4DxObKAUD45KhPAHSP/iGA/5bP7lVtljTAknXkBRkiX8gMYIZ45B6cX/Xk4vM+cP7L56PTncuP1aBnapp+EfSR2k7tc2CjtJVaQB48L7qOMwEdVCFQlzG5CJSltNoIwbjguOBQUJPUTasWNJ3R+Em9U9Buf5vJL8+F8MbhVdwXgWjzi0AvII3hTm9NXujxOJV7O6BIEedRlJM5KmcKMMVeB5rOlGE5roeWbQ6lktV6IFatthoAdzmFC1Q+5VU/gqqnCqhEYBvJbAWrnzXGmgRGhOE3dkKO53E9cswBiZJarAOS1EwHB7eMb5wjCjGeQoHNVvqzaRxQ6J9fVXfUajUbZDtnOA2lPi+1psQC6LWtx6S3lsKVjlc911Pgbt17Ix5UgYhzYaItA32bvl2vDVTlbdUWVGF1mXRgNj/YmR3fEA6YxJMAUlXqaedBG6rV1u8D7W0N67v6tcnnr8KNc1cbXGoJnk9yJhbOAuuitZcFoO7wLbOBynyNBqo2tkD7YGULyX3hIN/64UcD6tMKBQkbw7eSBNHvuc7JU0hZ5uvHbUh+x9uf7yC1gbcWyyG7bDASC8yl6heeg1VT5VJRoOqrn9UakJ+5iAAPuIQCauDmFyCRAgiwidwISAf5jO9AO2vrJurttHfQIOILI1tegZhfPfe5CPFHwpZgQWQld0cZD1qMdKU9ZDcNnlWHQSWpTpjANK4BqLecKlklNRNATXbIzo95AKDK27OQ6unYLp1Rm7gE/M4oDFADeYlPQaVzlu1AluqBC7hsz06quSMN18peMKhPnbGisq+eDIdjdty2c1K92YIGdFXHcYE1Qe1St8CcouryC3i/8dfhOqS38SaqTyC1c/Z26w1Iv5t9UV0Bfz9fPrZBsJ7tVS8FjcYyEfRCrjekCqjc5j11H6yksEXhm8E3KmFB3UPgeSPde2oBo9yrzFGnA/nD4+rmOJxjfaMPnrZ71uvZmhtrswd4x3vHBx3prqDDdws5hZuORGTQKUHqTjHfCmVwg52xjXNvXAxlcI4osjj+POKASjRH9V9/1xlbxEZFfxb9WVSzyOORmyI3NfpGq6sn6MVLn/G8Zn4XPABF3878JcUFOWqZWwO/gOecUY/z4C4lh2gHrnbmgMA2cDX2NQruByO/nioB0BO0Y7QC/ZhWVT4D7WWtBe+CVkjqSinQtmi1pDrIRTnIAuBPOSntQMqBzAFlyRk7k2KFrb0oy+RVANngVGY/ll4A4oBHmG6zJsTjPD/WAZfMsHtuMtkuAjBR+gLIV4wBkAk22lKybXAKDW3JT9nl+Jb3lWcAcs0OsEZ9Vz6AKBUzCiBwP+wHUFn+td7iAMH5gcIgWvCEORUkVv1sTQAJ+E+auUCe+AqbXUDPop1vDrhSKYcLeJcfHZvAj5we1SHiAJ1PpA/wvnxHF5BwySUTAF0f4moGYBwwmoO67vrQ3QQgfFjEGYDwXyLsDHRP2BgAbattYxi4aivKBSfa9rbitxcI+BxU6h7pCcyQCK5D1nIrm85wpszTNikH4HEHb0X/aWAKeVgKxkRdjOkgk7U9Wj2QBKKJAVz48WEXBLNAnbBHOqtj6iBY01QDKwl82/wv+YZD/nH5I/OMhI5tXr/e8jsoHFugTmI34IppBU6Deq72Y6/7jBe9tmXO1W3rIFhOiTLkFtzSCSQB+jvvs28jzcmVzr8oadpFoGzVF8z44Df+PpDdJntOdhQonXmqCSgvG9Ux4Dr9uQ5md6uO2QOi4iJmhueHApvyHUicArSUaeooqDTzopUBIAmOgNE/eql+57haANBG7C7MICcgB5yjtBcFTZWfTmDo+jfaaGhRrVneRhFwLObEW6d+gjk75lVZ1B/8JwP7/K9DWCmtaVgx4Dcmy0KQ6lLWsZkMOqAkZ27BZDgwio/5DfRx+kqjA/B54E1/BUhxJ9W8XxCu5z3/24lnkPhehaiGc8HY5m4f/h1Y3VURazFQHTtDHm2DI9QqRgPwiuoEoJbYMktqL7edX+FdNgLfshaBcNN1g9cgbx99pWRCwoKwt3gEWVOCtdRjyLoeqMl+8F4KlpD2ENhkfcVpMBOsz9R1sJ6rTc5vdRgTZLwUwwKttpyWkuCK1OpSBcLe1c9jQfhil59oCKupv8Vv4IrXfyQeJNMWyMsqHuilfgJVGIUG7FKjAFQ3R1j4dVtSS9Vz8vJ6NllZ1Va2ge5eDgGojs4vvcpe3qiSDoDia6oBqDYcZS3QRE3EArWUCwBqkSOErxxB48YMBVCt1XgAOpITF3CBfKKBdZOP0MB63bqgbkPwvjWZk+D7zJxBK8j2BBupHZDVItCWOPDP9J9UZcHsaE6TlmDtk89oCVp5vSPXQT9rTJRWoCZZb2jlQH/H9Ye6Buq2qWndwepgRlvNIVgj6ssCqeC14sbVPwGuCdmLb4S5hoSN9hQxN9b6O7F3rpa5mhzOvsVd7nIw5Dbj1CcCTsnRGGaPIZCj7jxvhgJdC+fOtZGlqMGhDM7hH4jTvNOeOjtwHLu1tUA00fqUhDfib8bfLFLcndd1yXW5SXeaM4Gxnn0J3b1Vsn6C/M+8voz3ITyHjFdjwdNXuko1cL8uHVVucH1pfhUYB/oFlZvXwait+ktLMHZpcBj0bvIxo0Ebqi2iFuj1ZYUMAPlekugA8g0vS3tQqxjGQlCWzLEzKmYwEEDqOvnnAlkOIM+xJ4RcchxAytm3kHRyvA9myBkAuUMxAOkspQD4XioCyHsO+vI76gDIIzuvlZNiq8E1lioA8hv2OqOYDWKR8nIEQH61e3ay0Am4W+zOpudI+OcArlae56AsM8b0AVgLg68CWJOsuQDWOmsiEKumqUNALLdtPQB5x1mTlbAzTb6wGTDaOBvzqo3RD4AK6Ka+DsDVztUEUMY699sARi7XIQD9oTYNQE2115p+3XsBQOY7muBTZb590TgZ7kVH0rSRNABxiy6HAFPKysuQfN2XFiwLJy8/ezkjEXzjrQYqG+SIXJNToOXXvdp6kOp8RApg8iML+IfTYBQGBjDN5uep7ipBxUNgQeCbwHXQ8uitpTQ0OlW/4kt7oOHJevdr3AR5LLvpCsprfRMcDehcepGbhbwwQhnRSGdKsIfP7W6FlBWbZmo6pUmTUfbd5ZSqkYYg4UTaKFRruJUPUgakNk75E552fHIvuShIbp7Lp8APnOVjsBqac63GwGrGMAkKJxUeWWATFNib/3zu4QDW9GAKoMhpjQVQfR1tiuJOiLNCNsNis4I0xgFw0Xk9xPKyfeYUptwEGpix5l2I3xt3Ifp36PFN1ycd+8P5+xe2XSoN23fsXLb3ZwjMCOYPzATXCGOIazQQTkCaYxdC1b/s3cQFUkfqS33Q+mq/a61Aq6zl1XpCsJV/oC8R7oZfvHtyCjxtnnz02XWInJozNt8eULmtqqoc4HLy37EcB1AFlJ3J5OMwgMrnXNW5nbzbYgKAGqd+AFDDnOXKp44AfCPq0QlcpzU/AjHN3H1oCNHz3B/KX2B+Za1Ti8DMVu/LUDATrdUYwClmAEhueUYAtAdylFmgXZdj0hUkmQEqAHxmq2j4s62+BMEXZtpn6ZLz9/9gByZQF8EEFWP3gVQ7KiLAQW6LB1R3h1Oc14ayq4LY1bFvKQWg2mKf3VNqDoBKsTvFaqvTo4t2BIfzcxpAFXHMP4vbNAF1zQGj7LMlpVU1m9xklVZRaimYI9UxNQ2CH1rlcEPgopnOMPA3sn5V8yDQxupBC1Afq3YAap36nmxgjRSSMqBd0VurY0BZNYX8QE39AqdApVkj5TLorxoRvARqrOnR6oOmuZpa3UF/xywjD8F611PPVRr878fNqtEQ/EVTfjx4BjxfBUec+ChxZEzdqCFRx+p8Fn7QI56IC6WyU33Rvuigg450O5gQ0zYTJuhgRUKlSn2+PVoOIdxyKo2SK5TBOUxycZy5XxC7Qy4Af4fN9DzzPPN8Ej01KiEquuYNaaxlarVKrTcCVierKBSYkp2WvhwSxgTH+7LAfUSbRzNwXdaOcQVcsZJPXQPjvPRGwCjIFoKgbyVCXQXdKVDp9xmED/TpKi8msIHjrAFOqkzHj2ux/AYoFmGz8Xo7LP+xDuaznn3JcNlpq47AVjwzRQCkm3MplXB6KRcc6c8PxUZVRsg0ABlit2cp5ngmbBdbenqsfAkgz5xb5EexXe8+owiA7BcXgCy2AxvzZDuAPHYm1jISASAnZCmALLdd9eS47aqn9dN/ANAO6zaK8E8noAy3zSSkt5M5KXkTgIaSD0A+soHFnJTeAFp7rZX9vE0CkQ3aEADrtrkWwJ/PtNkiT+QKgMx3vlcXJ/BvENsA5qANTJa5UglAHjj5fUNuAoVkpv1YbsghuDckrbvvXTj3KL1P9mVgPLAN9B7aNP0t0D6W3vpzIC/5JQXIRBEB6rBDOF+sNqgNwF62sxPMrtaHpg7+joE/A29C8aiiuwqcgy79O/RqNQnyNMv1U9wMIL85yt8YuOcQ5OGOOIp2TmnvH/2qf8WbdndEqqvbvEdMe0qliuNT39cRGDI5D+SW8tIbrEj1MePhapmrr11PhaTvn/ZJfhW0GD2XNgrkA3rLe+CfH9T8P4Hna/d2dxdotKl+95qTId/txIiE9sC7wcaB2cBPNLQBGLLQgQe86UzlfqdkacgTAPYwAviHGeSHTgm1GqMAHVOmgtrOMb4GGWL+Yr4L5bPLaMU7Qv+7fVS3RLh199a4O13h6olre26vAO1jbaAeC3otPVpPAFLIIA3obQsASEXn1ytEJOGg/SxhUgW0kTJFewwWfG8Bj5/c3H7BB487Pazy4A/ItTpmfL48oL6zRklLUG3ZrB4AvbEn7K9UcwDVyF6GqDhsBfncdman9qrNzlkIB1AVsAFvl20EnVqM7QZd2oHLR3ABBWoOuZUXVDkq4QIeqxvSA2iDhQ7qb3wI0NO2vVWt1V6WgArgVwFgk92uUS+pQQBqEK0wgH6O/VF7u8So1jsk4wT7rKkc9n5VNjN4BOoXzqkPQMLVbwRBfeQQtJdic4xT+AJAZdmBjZ/ts6m+44C9P0euapFjz3vDRryrifYsptrZ4BLVk5kAVgv1CMDso+YDWIPUTPqAWUo9V/fAKqJyoYHyq+v0ArWY4bhAmjlI+maEo0BWynJygvpB+5EPgBzWeKkG0kCLYApIEX07R0BeslpyAbRwy1AnQatnjJXGoG0Orpe9oHU3Zkl30FoaT9RpMF0RS3N3A+/uuFv1noK7WmbcpQzXAc8yzy/mzsqjc87OOS7nJyWv3+16n/ukOM7hhkMfMByIkv6WMzo0AnsJD2aopeZgSFR9J8BpjZwx5Mgd0pzcRFlKUEL3x5oxP8X8FJ/lLuROc2U1nK/eZylPIoZHjQ/k8heAfKO8CzMKQORbRKvy4K6lZXEK3Lps5h1wtdPyoIGrvwwXDxgH7SBqrJCaAPprNrlc32wz8LX79jQlOnYTtjM5APgM1D9WlQCh/uE/WvIhFJ5dUgo6Ijao/QDK56zkzzmfWOmsUv1iUyurO23ges4lFaAxABsdCerj2G3byo50aCvnVi1lQ3XkI7FdjBLtjI+Fjh/tF/YtI+Mc3ZjavAsgSuzA3NTu+cgUx8Phd9kLIAvskpSUFbt0tsLWmZExToD+VG4DiGav9CWH2FCgmRIJIF3EliRdwHZnfyMBZJ2j4NLTQYmewF4HLXAyz2NiAsiXjhLcOtufV77FplV0kGtAHckhL4O5Xl7nM7iZK/1H3054lOxLCDqXGdtAK6u5tLIgLbXGcgOYSAqpDtBXAWfR0IDpHOUkWLPVVCse/LsCmv8XCF8Q1tZdBF4f/Vp4s5FQ/8faPapMA2rQyEwHlW1lKjsAV3VK0iYh/99Q5hYqMdogZM1eCKA51wt2BQC/k01WsXtu8oZ8Aph4+QLQ1AVxwdMPk7s8Ow1b5m47sLsbpH6cciW9CrjzG7p7MATHm+nBCWCesd43V0H51aUalhgK7c6/dr/pZgj70DPYNQeUTyUFhwI685zrKNQpPGZ3SzCd72Ng35XJDnwg0Qlsj5yAeMbxS7aYDHjs76smUp5kkJtSTZsLzfo0Plj7e+gf0+flrndgyvqvn815A5IvPItIjQdPe89rnvmgTZBO2jGgtnSWjqBGESQI/EYmaSAPpY98D9oY7bHm+sdNl9ksOcfD1+Fx3N0R178DT6FCn1Q9CmRpiVpdUI9VPoLAFTvDUEudzutnznIjr71MVZWUndE9cZYZl5yJ/zT2VfXczqvVLGUrx+dyMp49znLmfYfwXE1ddFzTNZUCqjZ3GQS8yqfcA7VVpSKgMp08+WNm0RLUEkdmYJqtgK9GOT20k+QGoAyvA6hr9lVn57egKhB0NGhbkAbqsFqrtgE/OKVup/ytSto/mDphlxq5o8oBqKcONO66IzfVks0AarDzO021FwCqqJPRvWcHfBWwl2Eql8OfW6T6Aqj1vMI3QAFyo4GUcOoDeW2Qibzl1Ddy86+bm/xEgYyRRCYBA7V+GEAbdYJ2ILXV1zIBtBn6DnUK1AErlywHbYG+RC0A7S3DlNmgiZko5UBvbcTLS2BOdyljJAS+i02vXBQCHyWfKboC3HfMq+e+ztc1pmDU9Kgfqsa4i7p+cy28WMl/M7AjsCPooCONV51xjz3qTo9OcyS+dMc/zgwJlfR2KuxuR6xSd1SaXU63wn1bPpf35L2wvaV2FF9bfG3dBTmaxNyNefxNT221iPjzryzWOX3cs91UbJL+NPfdcMg7Hi3YBKJfM74jGaIWGS65CZEP9bbyEkTEaAYCYfO1jQCeVNkC4P5dswPdJTtP0GvKTQBJcm7fkKxmaDL6jzftf6gJ8o/N3nfQ+Rv/6IGEQmfwX543Q+93xhSbt6ayHCN1K7QCl5IAktvZb75/+1wZRy9Gcy69SDsTpKhd5Sc/NlYop/N8CYfeUMWGBsk+qgDYcHggj6wBkN/tajzdnAxyn4wAkA5OZnvKgYOXFFsnYLldkpN3xX79tN2rkvZO5mtgV77n2QqlskjiQNbIEmZAZktrC3lg8tLHd/xVYeqdx0FfEgT9uPkBwjI8ecJ2gbu8K4+7EcgXkkNeBZTkkZxACbVT7QRlqqfqOfhLB6r6/eCfFgj4s6Bes1orq6yHWWumvTVqGFTaWqF3qWRgrDIZDuopORgJCKazPLNegFZCAc5mcQZkNQCjSQSQN16U+rzO2S4HKGJkG8jbfM4o8PXxx/rHwL0ZDy483ga/PV4V2LwPfigy/+pv0yG1c2p0xkZgh5rEUfCd8Ru+Y5AYnntn/O8w5scRIwa8A72udTvfoQqEjfCMdp8GdYJTHMPm3UU510Wkcxz2QifaaRzUsa9rmYkdmMUJeEHn+1kS0mwPdz7vLOzoDGSrJzIHZJ7WiDmQvDF5R8pc+HLUt+3mDoYfiy+IXz4I/Hf86YFt4Ml0p3jSQRsjP2oRwEWqSBXAi+0nd1h5lRv8c/y7fAHw7fa7fb+AfK3/7roHpT/pkDyyNJTM1X7oJ4NAvnS18HQF3lH7aQ+qt5PxvO/0nhYre3nx3ClV1rQL5jx2zs4EJ4B8quzMpYcDiPvVydevOK93cqhOdx0B3o+cEt4cNBRwh6A6D1hcwQtscgJNPScDTFI21voGNlQt2/k1LzlTQQNnPgo6LNX7Tq/wurPsuOB8H68T6DzqAi4gxZlFnC7SC+OYLMes0+9gh684nw+xXx86mN6QDr84v8dVbLmqdGdWuuOQX2Kc44tzAnaE8/n/nhjEP2/2Jzy2xJ/6gwVkg7pnPeBzUJvMgioTLK+5V50B65vAIHUWguv8xa3PwPzS/4FVDYLvelerbRD8y3vFigX/5KxosykE22Ra3mQIa3S3yO/HIFoeN1q5EgIR/nyZFU7eurvk/uAHDWduTTrydMzT/pc72ofkc5oFmU4JMtvptXkduoDfQU/6HRfG4BHna3scza+QMonbSfVcpzyd3UfcR6I+KXexdLPSzQacdh/y1PC0+iDJnWLFmzXD/C9tejrvfh+oPTGtb9KnENdXn0VxiHrFuC81IaqkES9NISJT/wETIrZqGkDY59IOwN1X2wnguipDAPTdTgFvt9i1+BBD7x/ajf8ewEKaHpnKBt5e/6+NzP//uYlzPGqgkwEccdrLxgszon8FdP87+Nt8kUGE0HKh3ksIDm79y/Om87zh8OHi/x+fsyfIWGcMc3LfeOcW0JyJtLdtKiEjbQL7i1shp0N/+NPRt8nrlHxzOsDu0TIRQIbyM8hjdsnb8HSGVZwuMKDrozLmDfi9Qtrf1lbQRNI1HcIahM0OqwdGuvG18QVwjBh5H6QgcSSAmqVmqp8h+HnwefBd8Cb7SnifQ97kPB8kbISvco83B12HzjXa+1/xgLFP/1rPBnWX89wEdERWOd/fzlhLOBO8+0UfyS7hKkfOIIezao1wFhLqRYZXAfDxSNaAhLka6ENh39z9+vHeMK7mlIjZXjgy8djps1cg81pW4Ww/SCOeaBmgBnNRdYB8kqdSzqbQr2PPc29+AAMe9SnZpRXEj4r/IccqUANVd/U5oAjgSM+KM/k5pexo+3lZ5pzXPE5uF/dCUC9Ueg0ddxHne4Q5rzqGKjIKu6c2FSSRXFhAb+1lWQu3Wt4pdf97+Dzmy4TZ/WH5gdXbNhcG88vgZ9Zt8Ljc7T1vg5TR4rWPgPFEqdugcqkejIfA/MBZfwC87X1Tve2AmlTjLcjzd70OXZKgTNleub8vAK65UZviZoOqbh1SdYFU56oNkdqzHcKycsL1M+duD03Mmc7/ZTgaiylOZhd0ng+Nz5yApznvS3dmiyxnPwYhqQT739DiJ835vDhHpDmfkH9hm/7DWzp0ZC7n7neIVCE1X+des/f0j39xFr//OJ5/zGahwPavm/zbGNr0f/t9/t8u6v+r7R+KSRFooIYokyCoE9avtAGrjHlOHQVrQ2Cr8oHZL3DDmgrmTP9wqyoE8/tmq14QfOxrZv4OgauZa601EHiefcC6AVLlaZWzgyHWfevKd5GgebN33zn/vG1yped1UlPmFbj23s16N4ttu01emtI001my2Xh0yD5tj157Sf5C29Ln+JgGd4dAJo79jdN9QRytL9kW/3LclrgtObcaon+qf1qlorzOQ3T31ohnwfaBdpBzu3++Nzd4EmmMD4xaWjc2gvFEyyQnGCttoSzjgV2Q05va4Hwt0+4gaU9t7p18IjNxgxwR+yfNE1JXQZyTd0HZuKHLztpFe6HsYZ/qs05RoSKhi+3/yKZCQtXbX2R41v/7vf0PNp/Tfcj4D16//+IIQwHwX7ftYt+ahgoFYvsdV5wHCcrOgAJOEeUBtv/uIAwQDZ13gDM0xwPPG/p/V9/CQ8N/HLsnadPnz2pN5TRIOZlnazuq/rwCHJNy6mdQM3lALjC7mbq5BLy3/GO8+yG8ffgA9354+92O6S1fg1eXNP2x9qtgDNWW0Q/U79YT81VAkfvFL2AHuCY231FWOlNgnhcLBEeuwMl4Uwi5SYU8NEKB0A8o7tvFMLWM3JCxOOOT9A/gzu47ux+MgIy1mYWz7oD8KdtlCMSOi60WuQ4q/lquUonu0KPXW6PbDoc3Il6r3TQL4h7ErYtKBPJbbwS+AD4gxYb7S21bCu6F8Qk4hRa7N6vcLybhf1W0Cb6Y4h3wtN07Vqaz32pO7/krcWGv/MeCSuIigFQ2t1IDChcrkDdxKwzrOfDn7t+D757vT+9ZWFtlY8ud1SF7hi/WWwc8+dz13HdBj9Va6GEgFr8gIBUkl5QBSZHhkgIKla1ugffksx8edAV/64wqz5eDPijy07hSwDdscQKv+heU5n83x/iv3hX+b+/08N/b/rHf0K8c9d/8pL2FAlvo3vf9B+8LBbBo/u/YQqxLNwEsoK6slHCgkrRSnUAOSEfeAKmlCYNBa6ZVlGZgTdXek29BG6uPwgQ5p22UvCB/G10kFiTTeE+7AVb/iECB9eDfFmGVOgARr3vr33s3tmSEGb4mfH7Zb6IaRv4WmXrwZAaZZJLtMFgNp/kQ6sVp9ZzRwZJo9iIH6RIKcM5p0RyGkOaUKuX9mPnRX0Z/WSiHVktbpa0reZjZrKW/Vj7mXmCgT0GuQoHH2ZvAWKI9pDkYe+QjAmA0lsdYYEwXBaCPsKEI+hmJRwftHemGC7TvGYcCqcFWtRxYrobyCMRDHALKwnBWQ7879etGysYjuf5plQQgTq9Mk0H/X18V/4c2+ad//7O3af/p+4L/gaJH0FkL/0d/2y7JZFIaDZ40NTN5CEmDzO0vVrl5QFsijbUlIP2krvQDNKpignqqSqjnYK4zy5qzwVfNl9/nB+0r7aS0gZbRzQbX7g2993Yd17orxE+MGx51BOhoDQ1eBe5RJxSwxO7SKofQP9Qu3alSzvd68iJAOAJAL1ifdjHLb4M2Qvw2IB7Q8dmZavBvVQMqv1+uevFG0Gte199bT4Qj40/8dOFzyDEgdkT0RqgyrmKg9HNoUqx+6xpfQdkdpb8t+jO4vnOtck0C5bM+ClYH7nHVKZ1WdqaOEk7ZysK5TR0wE4TcsELZgx2AfU4Pt77zvWs6Mg2mg+v7zs4O1DtO9/qMOB32f154qZOcwQvSRaXRCcp/XnphkQkwKmLIot7LgR1qn2oGa8v/8fYuC7I3e1OzAU87V3PP66A301/RGwMd6EpH4Cl5eIotkvQj+CenRD8qDoFX03skj4bwjolmsXjgIBrCP1Ca/7v937H57btIutFNmUBX8bMA2K/1lg9B7mm5WAyc16aotSD3tK7SB6S8FlS/gjZEPyyRoFXSh0pN0PrrH6q+YL7l6RL9MgTaR+UuWxhUpdTwgwFtuvuQ6/3g8JK/Rh6O/Dnyp8RKGYUyybz0zFYPxnCuZMPhv+mO07cWimMbndEVApmctEdxapfaTHt0fRAW7fF6vOWy5Kz4hbjzekH11PoW4nP7f8hOhKgx1sLgH6Dn0v4EMPpJovQBvY3M4S7o2ZKMDvpRuYwbtNfUXrUXtKXcZQnIu9IUHWQpKfQCZjBM3QelHILtP+tL2AqYYfLvafz/bv/nt1CAK2qz457vs/ZhQHKy2QELKM9xyoK2XDpqy0E+pqd8DFZFS1kVIbjRrB7cCP5T/m/8D0EFaWR9D43P1VZVz8DQ8H79O8+Bkq2Kds43AtTb1uvBKKAzf9INxCXr6GkfiY0+Bacdb9qqff/EWwsFLrugYYmNywv1rj50Qn+ZF5m/Xfo9JamgguZpMx3y/ph7T4788FFa3/NvRkPG5cxp3jfAtdWVaZSEaHdUzYjG4CrkOuFaBCyxdPUKqDfNi4GLgFuGOOjT507AOmcfn6oUCmzYqNigw3NTTq+UF2Apu8dWzw5ksljs8r3HwUAHQzw/pySNU1p+ARl7cS/Z7gQWg0AtZRyrQIZRWTZC+fxlfiryPXx6eci+d8MhbLYnwhgGKw+uK7rjN8golPlWdm8wnutnjJMgdaS61AHS1TinuLccwD8rPeLpbggUzNJT/gCOME3s7ynq+L8czf9u/zdtypG480t33gNMfmI2MEoWcwXkO22PfA1SUGuoFoJU0N6RViCfac/kZRC/PlYSQTtudJZ9oB02KrvKQTAQUbbYKAgmufflWQPGk+D2zNkFHkSPjrwbWahY+pOWmmjcSLL+tJRFYI99MHrIj9SBs+k28AbtS2d8J5TBOcxxzUGpaJcjCob3Ce8TPsForX+if1IqlsfSWNqF19S3mKPN+RB/29fB2xncW5mnKoPRR6vP76BP1nRSwEjgCuGgfcs76m3Q3uAcaaBN4RA9QcZQVx0COU0JNOALrjANEFxOxvFfuY3/7/b/5SaOgsZz9arKhOczzFjehYwBDtlyOrMIB3O1et08B/6/Ai38f4F50xxk3oLgOnOvuR/0IppbWkDNTlVLlmsGH/cb8G3n+VDry2otykSCvC0J1o+gvCqPqgbSiYKsBPWaaiSOO5RDeA+13yXEqQtJhzu9toAzAb/pKN70ct6/QuyGf94X5SMb3nCH4UBbx26khHqLSIisFX7GPQsiB0YEw2x3xI9VB2Cjmqvmg4o3r/srAN/jlgaAwTusA0zlc0q89178gnbg1ZwAZDpMqbFORlfbCQFBB2RkOnSP0uwBUNWc733sxTmJAHR0xwbqBTDiBZU9tDklQjkFuLhNblBfqVsMABnHYOkKFWaUzlXkaxgTP6T+uxUhb3ruj+PnwZIzKwdt6Q53Ex6USnodVCXVkEPAfuo5jC0ArD99J7JKQaB9et1n5YD1Kt464bz4v6Ht/94t4Oj/DGUgASCXFMAAGSSbmAN8J7soBfK+JvITSDW9q9oAWlk9mRagBbVRkhPkkd6BGSBl9Hmig1k9vH6e3RD4/7H3n4FWFNn6P/6p7h1O4nDIOQkSJEoQEUEEERAEREyAgqIoJgyIEUUFzGIAAyYUREVAkgkURAVRQKLknDPnHE7YobvW/0VX7Rm51++dmTv33pn/z+JF0fvs3bu7d1WtWs961rNWpo2tkQ/hybGXdnXKmps+Iq139OV6e6PjI1mR139aX0zsmdijxYaik4IqDahv8+Hcd4Let9EXI0qE08jcxuDS3XPq59Qve5VzlhN1olUXcT7VaBIKpZX3B/jfQqlnkz/GxkJ4DjfxGrgn6KMGg/sur1IBnI8oxwRwziTKanBu5DxJgrpPTccB51I1SIVAVTBUB8eU5Rxh8mD+nAT/2s0AnjKZ5/HgBHoM34PuZ9I2itnBd+BN9u7zpoC3mzVeETCHFnwBkZbhd0OXwPntWw9teB089P6dE/tFoN0FbVTTteCucq7V40CLf1Q3BNJUKfaCzGB3QHaRRYECDckgZVY9bcbMFUwCIKFsuRmbMhzEbisRZC5tINAoX6UC6M83okeGrKPSzPlKEZCQP2EYiOef9M8HiuR7qoJqqlqqFkCEEswloP4EcR8x6SKCrTcckH48Y1jbGuGAF5SNpQWJ5aMN/62UiQYJppxwkL4h57LIvD8w5GmkAZlkURKYwly1BiijyrIJ/kpc+i8FmGxRrOnm/ME++Cc0yL18QklQN8tauRJqPV79+4o1YHi/oc9d1QgabaqXqL4W3tk4tdXna+Dncb/O3DgECnXhslhl0OfJtfIVSE25SN8LyYsK6+YeAflchugQqM1q4v8UH+LP9r/QLMPgHALq/rnqBrJB9VP30QnUO2oRBaBqOBlcCaq2s0X1A1XLGag6gsLpJNeDU9fprIaD08y9X9qCnxVpnj0WvMbp3Wq9B/JyXsefjqnekdLhxxOtz/gmPT3tgfT9Ob8VE3smxkmDzZhMYdwgio1jq+G0N/0Ka+C+ML0tm9MoUzIGZgysfK8zx5nuzKpUgccRhtAns553MhGDzN7+t8lPwPla/UwZcG5Vx0iA43OhbAGnsfoUAUfzjXJB3cZ4FQFnbjDNVXYAvKg9BoC5LFhOLPwof5vS+5/t/6oZtFvvDzyIvCH+ZQCSYWoxfUQ+RcCtjGQoOJepAjUSyt1Ypn32DdDj9s7fnvMhDP3susHdF0HTGxpeUKcfuEm3SL0Kssq/2WsD5DA/WNDlM/UREKG20WzYRhApthG2/cYgHTbsz4TRHv0LeSQwJEfUCACZljIgAaBR20CHm80ZSweZTjxntn8eswmMRPA976NBNsitQX1BULZAaTCGyxtlm1JmMyBB1QrEZB6Zun8yyKR92DsxnhpiWZ/mWWea4yqWoKBM5IH+gKNKEAdVgfXcADiywRhAUUaIz+TZYfiFGMEDz1yvBEo+pFEEEuMBGgA7pFifgJxK2bPTgMtnX9Ks7QvQvKhhbs0v4WtZuOmX72HBgO+/WunAxt5bFu56GXIXF6yN1QZncvzFvBuAiXqEfhW4wE06D/0vjM8/2/9s80giQCHv8S4QUjOoAqqvirMG+ExFOAHqFVWOwcA7qjs9QF3mjFA9QTVVL7AH1ChnOqtA3RYeGfXBa5h+VtU94HcLvV1iDrive82LPq7QJ/PszEYZYysNOpmRe+zk0r1bpYiylHUDcUbcmaa3El4m29B538bgepjeLAVuh/AZ4Z7hnpU+VOPUMXUsZzQ3cQ9XcyT9Z//55BOQGdJHvErgTFJVeBGcNkYoaihpygFnarCsOOFAMMnZG9QlUo+a/ef3Zrm5LAUsBe1Pz+3fotl8RH83bVUVKHzcGa0ugGg8Ul/thbRY6H73CSh1dfYVmWWg8eZ6r1arApdnXXKkTRO45M5OyXNiUP6FcgNLdwN1mVqn7wQZq5d5XwOeeipIgJfigB6vyhnFmbdMvbK031OqpZcxEHGjcIMK3i/Gc0nYfDECElJT2gOo2qY+4Gsm9lYlGLnyNkFEOpzSsLR5ZpasUZKAFdfEHAd72pjxAN8JpN4Ybgxa3OS1YTRTE+b6c82nbV6kbwwPBJzmpLn+7upsAPU1l5n32XTWpgDyCZVADpNnDHo+RlHWpK1YQ+abv4eM+HR74yFGCfInM4zYU09ZBSqsZ8gLICJr/bIQylc15Rc4s26N2hX2Qs3O/bt2Xgh9frjotmbdYeeZm/esKYJ9I/bU310aFi3OuLPSt7C9lTNevQ/czRWnsSf/bP/O7VxKUwrYxdkqE5irppIOaiEfyjbgddaTBHWX2qyeA1XZWSs9QeU6hSob1FFnDDNBHVWeOgz+2ujeiq+Dvzb0UNljEGmqph85kfN4+tG0FWn5VdY5vd1qbtVQI3+qj49rKny7ptqAYxLEHFPw1JlkPThTuVstjPwY3hHeEa0Vut9d4a6ofJz7OM6J9JXOLTJQ6kBWaW9M8h1Iu1wm6mfAuczxuBCcLYGgk1OorgFQ3YIQufrQZPOca4SpXg6kaVRNs39ub9IBkimu2J/t36Aps0CFB7hN1FC4YGOTgRVmgTeszIay7aH0veUGll8M9TfVa3/GA9Ccxrec2R6qFld5usLr4G6M9Ep7EaSxruKvB9mt7jRSZLvlSQB50Xjz4/gWQB4ybMHtari5CEvktiSSjubamgEQM5Jb5U0M7gqzefINdnBTkCcnz5kySieNCuLJFDkl15zPfo8twmHEplP5hybJxnh8ZiTLc2YmdDHXlUyVD77dvL+suZ6gdTB9c/O9fmBw8A1rMmREou9LVTcw6RHKVmtoQRAb9cz1WYMZTP/zU+BSsJ0NB2xjNcjk4ZUK2K/SUG0EkPPlYhBPfHkdVERW+zFgiXzpjQUZqcPewxC6XQ2SZlC5d7m5JdpB5XJpT1T7HBKP13hFXQyF0fxHs1vC7i6xBbQAr2GKUP9n+3du1hFpTxgBvkAoC0RpwhzAUT+qn0DdolYzBBioqksnoJ9aQxgocNpxLahb1UG6AnOdz7kH9MzIF6VzwY9ECsopUFcVDXS6Rp6J3hM5Ga5fdWnIdZe6ldNb+PjN/WbFJuaW0k4OSgv9pZ7pIGvgmpnLvSRtV1qXtC6REs7nbgO3QcU1lOAzZmfUcRyZLd2JZ870miW/AGeY3CQvgtOAbWwB9WKQuM1bQQhbTTXT7CmzHGw1+8TzDTUgrmzREsv9+hOU/DdqYtLQ3V+cpuop6Di52bGK5eC8ZzuUa1IF0o6UmVylNUTvK3lxxQKQwW6F6MMgl7DezwYJ+7ckGwLaWSVNAfSbEoyQ5W5g6H5RNrXXJgMbyDEoXMtfvAArCRawbMMqMIT3BdUhlKXjr0l9KqDRVzAe0NrUSAw0TcVsuTxD4gBDTjZVEl0zUu8zBqSC8eBEmellSByGpSnfmcI2RkwJCeoKYnO2zLhXPYwBipiEeg+bYRkkBa9XgTpj41T6RjC9vVRZn+A+ypnrGmFZlGbj0NV8U0ag4IIXiGhLe7NREHOdIRVAmS8EWiDSVXcDGScb/XOAPbLB84A3dA9vKchKnZ7sDeL6PyQuA3nTa+CNB32VbqlzIDyc0t4U4CfC0gm48Z83Bv9s/4fNJoA/zeso4BA1yAXC7OVVIMwkrgC+pAUOUMuM7m44hEE9RlCG7H21UH0IaqZy5SeQjqFd6TXA3xr5tIICGatCkQWqIHJb6JVEi2q7I7FwuXCl9F/i0UQ0EXUvIk6cuNMnuCjHZJI6h8xFtrMGrp7pT4QvDzcPN08b6bys3lRvlhmrVqjLVE837ozV7/tvQ/r5fuvkGaB8tYN0UM2ZxlBQhxjNW6D6mbINv6lgeWli9r13mGUinlpG7DT903P792yB2ajEJwiEhrq/qhshs2faa+HKQMy5QZaD1z2ZGT8O6nX5UL0PalkowTjAcbo6GnhUblMjgKfEoRGAHJWAbbjGCfLTimhlvjHP9KNMb7dEARSIIZ24QUESPjE0/DFmKsZTsbiA/KFM3UCVykMLYlu11RTAUU+bkekErEUwLEjLkfjEjPSS6gPzPEaYv1jDG1xfWC0GUM8bqLJ6gGGklGrs4zRRaVapb83fDbnEeIiOSWRHPQKAb1iLD5jrb2OuN8Pw3HoQcKJdFcj2ljJLzK9BpXoU1hO26QRBQn+aKejyovQERCbJWcBburs3GeQHnfSmAGHdzisGwnqr9yUwQxd5m4BNUkrvAR7mKGeBnoCvrgKWAMf+KePuz/av0GwWY4i3EeCorOcU8LCclJFAe0mjFshCuU2mASN4hKkEakICZBKnGNRblKASqCz1pLwCiHtuVIP/c7R3+fogNztNIm352K3n5jvrymVHq0fPj54ocfapo4XNC5sfqciP/MRPtpybYzKg3fPM8WXWwJnws2qf9lG0b7Rv1jKV5VRyKpVcTxWupC+4EyUqMyBjgnd/cgSoXCZTCFxBK9Ua6E4YzV+00MoFMTfJNZGPSwLgRW6W4GImEChBNzDT2XK9VIo08Gf7127BEI/JzzggDYrfTx4CnaMP60WglulsH1Ba35FsBTwlTULbQRbpN50zgHf1Z+4G4BH1tBoMqpXsknYAur+7DkCdJ0HVhC6G7p5ktflmuyXqc1pvY2UVAOTXlASXCUEbj8kJlFbUE8Yw9SQCaBJUAeqRpdYBb7KZ1WDSkoMWkDaMFJqsMonVEhgGFWItAJmGRWnkd3mB2UAJDqhLAIfjqcKq1nNKmD4gg/jqOwC50cTOksYwvReU8VFho8IoRtrrmaD+IWVTUm01ACRiEtvFpCFYSs1L5tVuRsw5mTKc15m7DHT714kAjmzQVYF02er9AGTr97xewK9yu9cOuFZvT8RBnki8e6oLSGlvSVFP0B15ky+g8CkZlNka9BUUOj7B4vYrf8bg/l1bxKQHjQygctkjZ3MniJJDsg9khOziIEixPCgfAvUZxFqgSC4kCTwm31EE5DOXm4Dl+AwBPsChH3CG6ueuBP1tWJUZDLLUeSKtA+eqdmqxc2EGGZPSH0qvWbY9k7iZm3d8Hhg4x+TDOcEMRBkRZnWdNXDGqKgfooPDBeGC7GXqNd7hnezfKGYmM2jkfCfFsgGiBX59bw2oweyhIai5FOGBmms4bRuM1NNNEuQitCaQU9logJE5qQJ/QZ8baPerBSku15/t36Np0YCSWXoPsDe+yrseeJCV0ggoIdoHuMO/MXkC5CGnpvsx0MK5z7keaKM/cTqA6q0ctoH8zKWiAJzZEnhsdZ1NALKRLsBf5Gix5AllqkIFVRKwHpMtd7PRen6mLn0iMCjq+sAQyBNGKeSQmgWA0AmIcIwBoCrIZylfzSjgBSLTVA1S29mWqjYR1GcrY6DJF9R95jqGAyHK8R0wSb7mYaC2YVFqtAroVtnmcxUs29IU3j1kYo6WlbklINvIhpQWpRWVrmDel2GuJ2BDZhg2ZjVGESToaqCKegcHVAnZqBYQmNelwe0Zcks5KgBKPCkDsl+WagfYqmt6HwG79OOJScCH3sziNJBDsbn51wLXxzJzWwNd/ZGxJsAcGcYeiL8ulSPVgU6cUl8QeIt/Esr+nVrwa1kF20LG4wLz5RhHgFXyGKuBJTzOEuAXgYeBXjKZwSCf6GHsB6ksb8udwCBpyy3AeqmFgHxtKq3fyBE5DGovIfUy+DNCH5RcC3q4WzLzHcq6z6llalBav8gzkdzI+jKzVH01WM1w3g4EcRyj4qpW/PUlg4qepkXJMecW9wP3g/R8rlP71L70iWymHnUZ7DTgQrkAwgMkW+cBEzhJHlDfnO01UyJ9gSnn0DyYttIx2K/ql0yl3g5BMF3ipgrX+KDamVhx04FYYanfSxT/2f7VmoEo5FwWgGrive+3BtrJ/fI1cEh/6G8G+Uk/nWwMqpbMcY8BD+sJbntgpfOEugk4ITs4CrhSM4DipI40A6CUE5BD1gWajH+l8Xlz0KUWeuvRBQaupfHUSps6emIqr5srll/MecIGmhNmmPO1IpCyToLsJ5H6vqrm+78CUM+a6znHkDyMJqS8ZzzJiMoxr79prk5ApRHHBRwkyPykpAoqzz9hDNxdBkJNpiTYVprrCso35aaevNVXtFjHvOCXMPUBWxtRJQPT8DzVCLLvGgGPy5mkg3zPDrUYSOIYpfo8CQzuL7wGhGSSLgNc6z/qVQWp6/8c3wXU9b4p+hzkh0Ru0X6QZ71pxfcA++R5Lw8YKK3lW5APeJFFkLyT3uGvQDpzg8oHo73/Z/tXbwo3qIaAryJAHrNxQAbISNkN4sl6hoC4upJMBBF9TFqDtNU3CyAzdVPJAblY50sUpKTuygiQzvKhfA9yWJbTGlgsGSwBCqU65wEVeUzuBenl3Jd5E+g5TtmMlyCUVKKWRJaE80LPh0aXupKBvMRy9QCjmMqHKohu4xg+s936qoesWsht5oWz3O1OK6dV+kj1EDWpmXYha9jKJgg/6/fwi8A9JDVkHqifWcSFwKOmTEWDgJwthwJumF7FrQD6IXkbQCuZCeBvVgHb8ptAL8JZIgHH62sj6XtewDFTNxgD+Cf15F+1mewsnc4Y4OXCWfEVwNd6pg6BfKTX+NtAPac3JNsASi92uwAxvTDUFBBdyV0KKHW70xlAXefcAyCbTYystgQV0weYhT5uWZPKCPGkCAuBpyZGdLirqdB9liFz+FhtUrtZMqxLZWj2RkFETHmhALhTXG4MjsJKj18LIFETq1tjpML+YnCCdANfBWO2rZHgaogPEsc31++roC7g2YFCiYwwBnq1FU0250HZ47GnfY9txrCrwMPNCJ6DujG4Pill6hY+YjzgIG1CELkJQGaaNIgTEsz+5fIKgOTq9gD6ES8KfKkfStYEzvW2Jc4GKfY7JLoCS+RH/2NQUZ7Tk0Dul/OkCchn0k7yQZ+pn+d7yNsnD2TtAT2AU858UAJagdGj/LP937fABoRNHyKqokCCE1II8ql0lEnAFDmfCMgKmcA9IE9Ie7kfZLU+IGVBL/V7cA/olb5iPOj1fhE9QI/QfdkMcosuI7eD7ua/Lx7owf69Mgxktr5QNoO8r+9hKkhXHWEryG1OesYhkFynQtqFoHbQhxnO8NC3bnNXlVzp1He2OB+6L/tBMZYXzb3YFcJmpta0HpwVPRrmPORc7Fwc7aAuojWtow/LOs6nJdeGbpbj2gP3SSLSEdS3PIAGOTsoC6OfIR0f9AEJCvBdFEgj+wVyL4D/iwT1pL8OChnqrwKSib4riBCoqwLI0llsPLmJwTRVUbPMGEP3N9SD+7P977SAR5VGVL4FdWtcJU8CvWPfJC4AyLxAJwEl9+rdALJeAoithD8VQG7wKwFIwg18/fqByJccVoFY83UqqPJkqsun6EmIqTOfIpnYcjMBzX+zIZfMFOvh/McCRUHrZfpcALQ5XxVztqGp+7QsS2MoUvl3xnAqW1g1IH3ETOzr9qAmh3rQnDdmryMo2CuXmOPVKQh0kuktWcWSYiy+kvkHv4QtsxNAr+eb825mFYC8YfijgUeoEAnqyY2WQO9hv9lIHA6UVORimQ0gw/wGgMhFfgD53iIBOWWTbAOQVbIZQK+QXwBf2uo3QPWXEn45KK6qz4p8BLHrZGn0Z0DRX/L++jr/bP/LzXIcHHMU4BwRvsAF+YggSLRUJst4YCzfcDfIZl1DHgQ2044XQbb7uzgTZJScL6VBd/Vby08gPfzx7Ae9yi8vvUDH/YGyGqSnt1+vA32lN102g77Qf0R8kLP9abIV9Ey/pQwE6ac3SRhIlw95DvQM9UjaxSCdnA+jJ4BBTFLjVcj51e3ofJpxSfiFUDKUDD8VGDjJN/doKqGkakpUsR6cfcMR53GnvFM+7QZ6qlfVq9EYDgliQC8epRyoyylHJlCbKSwCOcB4mQDSVa5UQ0FXCjTKvFzRACEvAHT8CoHEqv96UFDQmR0UDFQ3ByRr9YQBii4Lyrw4txjy96UqiHBYJXhzxamq3n8Gq/+vWrDMRxnM18BjRScSjYErCr+NTQCkdBd9K4Ds1lsA9FodeGhTCej0gwxLsJ7cCCCjpBqAPBWw+NQXsiP4hpT6/x+JbJsEABljruhvbb+vDG8/aeZCkI33/2xvmndeZ44j5mxBJfRKBpSvf9q3wI7TzmM9MSuKfJbprQE3Qnr/pcdjoyW5AOyXTwAknPqrrdoclNi817BAHYJYXTpdAZgpvQHkl6AuoGylLCASNr9PvlwJCIPN71NNPgTiMkZ/D2qFrNQ9If96eTAzFwpbydD0dsAbJBlrrvH+v/kX+rP97e0/L4plN1auQek2yI8AMtqUkP2YNXwE8pVcy0fABpnGApC+UkY2gtSR4dwA1NZFMgekWE9mOsgqXZlzQe/011AJ9Hv+ZVIV9HveN7IH9KfeDr0B/KneWlkHeqbXSdaDdPUq8wLonv6T0gqkp5/OFaC7+PVpDrqzv1RvBTmH3ZEmIDnq1fBTII+q6qxTM9T96manWbSBm+8edc9xj7OYNawWUz1ADNYiJkovT/6+JCfkkKuuVFeqQ2QwkpEsw8Y+9hl9B5dVOKBXSl8OgK/kN1aAd6ecjQveBilHErxZATTpbZHqAO6sICLiLDfWtqfJ8nmbswEYyxsA7stB6F5KBLoQTvMge0idMJGXM4J6crQ0y90M01cyP23a3zQM/mz//RYsp5ofmAc0LRyfmATqt4K9sWEgF8gtEkB6J/R8ACpLwKsdqF8AQnqvTAdWOs/IZuAx5ssRUGOpLneBJCkwpAedij41M/3pHkDotP5vbf/5WHH+n3/962bH0pf/6R9t3t3fjDnI6L/3E3/QrKELSDB/KSpl76jZ795t6yn+amKWj/ICqDDd5AOQ+6WdOMAaasgq4JBco8cCd8pwCerl7dBXAlpayydAZ1mpT0JePX1x1koonCiVMzoAVYhTn7+qUvj/0ab+cEt+ukRnEItNGP8+mZIzsNueEBpwWUEhyDS5GQWMRlBAxFCQjstUbgMZyIOsB3ZIoPbxsLxLHGQAL7EPmCb75BogX9aSA5Kh58sbIK/LRPaDRPQkOQ6yRU/jddB9/A/kZdC9/N08Ctrz35B9oPF26l9Af+Q58ivobskysh38dsktsgn8Bt5d+lnw23inZBj4pb06egHouDdGbgLdWo+jOrhPxhsdrAfOlcnbT54NqoRcRh4LnBpqobopOi9UJjQ9tMcxlb21gSRllulN8EIeO93A7SSKIGwh2InmoQFFeekQlB/Rr0t9PPAfCaJj/mzJJg+8HHlZTkGykR6gouBOZQYanBkBcKQ0Afn7RnkCgO9kGoAsdl4EkHcDFqZ+N4Ck3LuCCInTJcifc9YHehbqLakLoGob6a8sI2B0seGSzTADKHnandlhVdnoWJy+GJr3yZ/wyd/aHOWAKkF1eRe4ufB4/Efgibwrir4CjsoC/QrgyhzpAyj9ug4KePaQQItwokRAciUiNUBdL7WkF6CkvqG515e1AOpL43F0MlqOypA+/u83K3ZM/ec+4z9qdv/378LWvD4JIM/KI4ArZ1IP2MJTsgQkX/rLW8ABuUqmAL9Jjv4CpEAO6jhwqyzXE0Duk576Ozh2h15R6lE4dUR2ZK0GbqEqpYG3SP8//93+2c05rf/P/uoaStIJQ+k5maIS2VG0lyA26VIEZDCHAyAjJVCuGSeDcIB05pn4ZZj9IHMp4lpggGzlGHCSMXIUOCrDUCD95BhjgTFcjQ/yuRSwHPiSs6UHyHn6EZUF/KjvkpMgPWW9bAHZKNeyFsTx3+ZVkGoyWX4EKau3SFfQZ3hrpR9ox2/LNNAt/HNkKOgnvF06Cjrk5ct5oFVyHa+B3y/ZVtaAvzfZR3aA/02ypBSBXyE5hjTwL0su9pdD+LyCMtumQdbqoz9/9hxYBX0FAACAAElEQVREq8dabOvGXolLmngF6fFyiZ8TiS0t4mfHr45fVViaH5nLHB1gEWgja57y6PpbwM9kwsgOqlOb2nI7+QjCfhL4QHk+40qioLVMZTV4FbmdMCQvkEeZCq5INuXB7SNfSBE4PWSnygRnop6GD2qgEwBPLXRPAGmj3gOQHwOXmXeCKlb6FgPsfCT7AJyBaj+A+yA1AdSqIHvJWR4AKM6wYHmRZwKNS/W2IUtbdYvqZsfjGjHn+epcAFll9rM23dwUDFI5qbrcwT76j+I4/19tdrm2cGE2lakM9E6O9N8F9crRglPDQDZ4j3lnAzmhq/R0kMOySdcCVUV8fRBA0iSgjE9hCeBwhYlhHTGbjH0BhCmDg1iXWm58EbNr+/MX+ae1AFoN8wPgsF92g+zgPX0I6M9CWQo4rJKtgJIrZQyQLkndD5gm58o7wAFZqo9C8l252n0TDi7x3yg/DuJfSbVwL2ADL7MXWGZIDP//0BwghCubCfzg3X/1+l/86ECH57A8DiC38iEh4CNCuECWGfWO9McFctnCSpAtphDvy+LLbpBZcj87gQJ5DAfYxx7SQIpZz6fAODmH94D98o6sBAZzC1GQevIcUSBDHsYDiclBFgHpcpHUAxkp78kXICP1cq4DOVd3lE9BVumn2QZylnSTiSC7/Z94G+Qr3UKOgS7p7ZW6oOv5i+Vx0C/7X8la0KeSX8kToMf67SQT/I+SF8gp0FOSIhngL0vWkeHgl00ek7Ige2OLT5WAaNW8h1cfh6xxx2fN6w/Rz4tqbWjBQv2Td03iwPFw4ZdFi4v6LTi2t8WBqge2ff147Jv4j/EfC2cFD1ybMm/+t6Y3a4P+yho4u2w9yps0pKHsYhQuLqtoSCZZkIg677lVIC83NC1yDLKfiX2U6AVuR0owHZyr6MlL4IyhLA6Qy0wpBDayWWWAdrkbDVIrkHj1z1IrAfRoeQ3Af9K5FSDkBwp+fsWgsoFbMRgu7tW8BuDs5iCAsyuIZDjnykYAdb7aCuDcGCyDaoHxyUYGdY/VxdQDkGJ5E0A9YdhyFxvDd5YRVrpWBSUYYkaZsI8xdKfrHlqgwO6//v+9CKsttWKo69jaXlm0pzow2jvfjwFvHm17qgUwKvG+twJkYtTVt4GaLBfoqkBEDuiVQFR2BsNR+uv3AZf3ZQMQBjkXgBMB2w9tOFFWQuvP9s9qwdh1Da3rlLwMKiKPSTmQe2WfvAvyhXwkbwERfVA/AkQkP/i95FM9B0jKVP0DMFW6+y0gflQfdyvDvvVe8/LngHeD7uk8C/I2m0SBHCXE+fwFYfl3aad568rFJQyyRH7mDmANv8lcwCWkgo1Yhnn/OhxgoTQnHeR5bpWlwEtEWAV8KRNwgXyTTTmfA5QBmSuP8CjQRNoKIBHJZg0wWyaRCbzPCkIg98i7HAF2iMM7ILdJjpwDtOIkaSAlpQxzgPdlML8Bj+pN8jjoHbKD+SArpUjuAB7VR+gJslpfIw1A1uln+RhkkW4nDUE/rxuxDmSuny83g0734uKAnux1lLmgT/l7pCboA14nqQn6LK8dY8BP905xCeikdwV3gL4zNri4HTjdCvJ2tYK0zbltljSGjPvy5Mf64N6VyDi8wnvR25YclSzY/X7+Padmnbrw6wf2TT14xsGTi3cXdSl+qPihY1nBqp00ZJJkoEmEb9Ro/TeCXj9rDZzBMHVNNZs00vQmqrOVrXKO6kt5KkPBK+Eu0ddh3djSJyvMBT3wZBvVAKq3i31TcBvwlZ4gF4IcoDPjwF/Fd2jQbVgjMfB7kKaioNPVJgQ8Ay16swPN+MhweR8gdL7TECDkqR4AoXpBtSw3zAUAzoFAN9NdEFTbcgqCco5qSKDM53RmCIBqGJgi9bocBlC9AuU99RRHAdQ5gaFUS4ypmme05dubus43GeXALgbSbGAG+A2mv8j0NvnYJh3/qwNSf2sLn9abFEqx928YjUzifWqCbPE3yHyg5ZHd+W0BfWpp4cPA/Kw+WY8CYSmvSwJxGaFnAq/LVp0B3C+idwDL9Sr9BMhXapLcAiokA+VXEE/tlkAK3LFFnf5MFP6nNAuO5QXBA+kpNQHIJihZO0ByASTbPwzEZai/H5goff0+IBv15foi4Dqd63cAhR7s1YWTjbx52YWw7+rkleXyISleb6c+qBiNZTRBZOkUqKvNVcT/5uv9v2kWdgyYvcir5vgXgwDN4kJaAItlDE8CIUQeBVzGkwZsQbMFZIq0YBLwK8NkL6BkGutALqALIWCVlCANOIMN7ASpI9PkBuBbeYAxIO30OjKAM2Qb40GmME4OAMslm33A81KSe0Fi0pDxII2llywEbpV1HAZpIhVIA3J1Ib1B58l4WQGSp/vQASjUb8gtIM/6u+gI+nOpLB5IXf8bqQy6u64oB0EO+Ht5EvQB73J5B/RSv4usBf2E9z25oD/zKlIP/HneIukLXBivWyjg7i0ct/tZSCuVf+GKXZD2Ut72FYMgTMzdeUKe0CO99UXVjw8uWh+fnnh21Z0nXjz5eO4r35U9NP1o9aOLN7T1enjPeN8VrAsefiLYApM0sbbkYNMHmZz4RrvIn2gN3C+mvyn2aOyK2BW7jqQvTW+W3uy3Re5dTqFTeN4RnekMcm5yr97nZI3L2QKFJ8O1otfAybvyzjn2GNSuU/hTbkUoc5FfLtEUvK3SnJfAf0NuIQl+dakoCfCPO2erMIRvUOsAInOCoiLe+CCdNTw2oCK4ywOTEu7ltAZwE0EiufO+mgLg7lJ1AdwHgoiMUxgIHDl1gmx259WAq6eaGAPYOOCGqTODzzufBUJOap0BKZsHsT81K9ijqTFGO/NaM6BXB12gsAlqkHndKLqLefT/9p6cNdj3md4KHW8z97nBHJvqzdKPmEoHOsssuQy44MSQwsdBXXLg2pMrwVlacVXZS4CGerJfBiSuG/svgSor4/U04D4p4U8EWS6/6mdAPSUV9CNAiHuc2uYXCKK22RZG/pM5+09p1sCdML/x60HenJyvAwWZn/VEACmQDkBc6ugngTeln74C6CC1/adAZugp/mZwxkk1fwDsOjN+sNJDcKR8/OuSU8D/VUfkFVCd6CjLgHBQ307ZEMLVZpvyr+rR2Y3cDcHTEstE1cbA3WK2ureJvaNiCoGIXCsjgLnkEQapxGtcCERlEK8Az0l9QiCPMZUiICzlZQTwCdXIAqmmn+dp4AlZJ5+AHJCXmQHSWX6jM3CzlKYFyFzJk4eAl+UnGoK00GOIgfwsTWQ7cFw2kAmSJ1uoAZInl8gHIDv9NWwEKdQ7OQgyWn8oxSAf6mtlCeg1/jeyDGSbniMRkMv8+/kA9GX+17wL+ht/mrQD/0e/NF2BJsnhyf1A39iBk6UgHD01e2sdiKSdenDNpRBpXzhuQyaEnok9u/cOuY7q3k+FR/PPi21OtE48uzGRt+fUmoKJS0sfLTyecXzW+isLLi2MFGYfSdKT7/g1biomJoy9ihs8KRHEM0maChVJs/32AtVX/CPmA9oE5Vi6Z9mBhw48tOUKtqlMlfnyizkts9tnt89bFpoQGhIa0uFcuVwNVfOyph1flNYk4y7uK+geerWyQh2qljGmxI1Q5/Cpace7QfUVxX7BD5BdpPd4FcDfLS04H7zzpJrUhkgP9SH3Q7K/c5YaCuETqgUawlVU4MHdHtSRC90m7wKEBqnJAG5cTUXAzVH1AdzMQNPSXRF4dk5RUHXLqaaC6lbPBuCiM191B1Adg7RWZ7JJB25oDNungRa8aimBUuHPhkQ9zJCrnSBmqFYEORaqpXlit5plYn1qSvy7+RW/NxcHzE2sMLofa1N3Fbxvr/FRJ8mjANKKr3GAMXIVlYGC/MaJqyD0+v7C3EvAObuxJI8Cs93hkcuA6pKtXwci+ks9BYjp+ro/kOHM0scAkd3yOeBLKRkPKNrJuYCoMyTwqX9QgVZ4NAWb/mdNjFam/l/7PeR/+ZcPDJRjevV3m/0i9gHQW+aDisi7chRkjhRKaeA6Wax/Bp7QeXobcKvcrksCx/Un/lRASxV/Pail8oF3ASQn+2dyArYPje2qXAly74zfkLEV/HYySB8CdRCR8kAdBAdUmjFpq4IaCWi6m+v61zJ1SZM2cpHR0B1KPgrkQRySBMJoCSAZbKQpkD44wGDZykCQbRzDBdYyX2YC42QpY0DulXTCwCK5DQcYwBMMBnlEessSkHZyNUuAHnow54GslbFyNchcvZ0CkFXyGzWAGbJGWoHMFYc7gXulESGQ3/RKWQ4yVwbxMkg5PUMGAo3E5xOQmnoiC0H30l9KGGSef5tUBFmmFbtAX+lrCYE+128lF4B87i8SQKJeHa8s8HPilbzj4N5TdGpfdwh/XNB+03iInHXqmfVLyQtNjr295w46O35y4IlK3ofS0bs2tuf448XL4k78mQ1nn3q6oKBw26/zT1yb1zvv6i3bTp1ZcE3BJUdf0ffofH0wVhLI52DCeGLxSqZ/xPSmzkfcJBAlTc6qZxw13xz7dcykKGlSMCPTgj76sHOV8pSX1rF8q3K1y9Wu+VG5h0rvKr2ry4709umD0q+79KTTz7nLeazWcs5S76v5kVtUaenOw5CR69VKvAmVNhWfd0rDGZMK+p9sD5U+iw0tzIGcD3Sh1x7S8tWPshEijVUmN0J4n7OXayD8k+pFRXBvVU8RgvAudSZA6GNVCwH3M/U6ZSF0D8tUJrhtVREC7g+BYLQ7SU0FUIsCZRW3W1AtS00LioE4JwIwUXUNtOedDswGUE0DD1I1NEJHZYOYn8oKFADpHhhcNdfUt3vDkNdfCvL5iKXADJMo/Ff07H/NZhfE46YP7mdzYPjlDMNVnGbSpq827K8s87nucgBA8uiHAvlcbpA5wDvqY9Ubwl+0XFe9GDJrXX3fufPB3V9uQZlOQMKdklEB+CnyTXobULeFZ0dbAjNCxdH5oLLcaEQDr7rbQxOBG53qoSBheoAzGhCVdAJvuVYqX+yvm4uLA+pGdSXnAQ9yGbWBdEKpsD+/6//RFhi0MBkqHVR1mtMAyCbz/2l4//Fvs83BATnCVvYAvbhNPgKZLovYzl8M3n/9y++SBgCi5G1A5GX/DeAF/30/C+R23SyxDSjwJiabAR28NfGOIL8mL45lAR8kGxYPB+d4cllBWThUvrBl2hEYN+5g774j4PvXC1qffRDYphar30A9Q2NZD2SY51Y+Va2unLmqkv/hTv81mhV224cCjhv62SaivArynDwiTwNTGE8YOC4tOADs5n4UyCK5lDRgEBN4G+QxvU0GAI/yBNmALxeRAfIz13MSJKkvZiHQXDZJD5AH9UWMBtmhz5e7Qe6R9eQCrWQje0EaywZpCzLOHG/Tw/gMpJceyRqgmdSUD0AO6U8oAhkna1RNkFNyn0wFfZ2XKzeC/OZf5e0FiXgT/RZAWa9GUWlw+sXrnlgC7r7i5w5shbBbeHTLfAjXL2qxbQy4j8afPbCDXs7I5CUn5yWf4qQ/IvZ0YTevpucklx/oVJwTqxfr+NuLeQNPZRT8uv673AvzNuZV3r246J3i7sUX5b8pA+UVeSVWgIdGewYITppM0UTpoI+bNTVhDdwF5tiUEE6YTNSEyX9LvhL0XgMLUZo3aFP5yl+kP5GQhLwBh5JHuh3ptq/MiQ25HXM7Tvul0rLyd5e/e+P5OW1LHi+5s8sX0UOR2yMXtRnjLHY2O2dV/KSwZfi+yBvhadtbhL4o3Z36+3/LqJw9A8p9Enu38BRULyy8M38NVL4+3q7gXChdw7s0PgAyK/uFfm2IfMFOqkFomzqDQgj5ARgY/tnpCOCKasZnEHI4RAkI9VNx4uDMV03R4FZRs0mCUxgs0G5+IAGmLFnlPhXE3jICnQnnZmO4upsYXvfAEKoGxsPbbRb2TBWQUVYbg/gbkwAoJHiYRSkainm4/zJk9j9qdhkOrtcPCtRKb4JB9XZwzNaAViIfSicADgXPUZ4MnotEeA4BHsFVPUFP1xmiIbxkz9O5oyE8+NCkvL2Qdl2Z53LWg8px6nnPAcX6Aa83cETr0GugIvpifwpIwjmhh4FKk2MyGnDkoJ4AXEs9tRgIqWYSxG9+VIF3GSzoZt+v6lKdCiC+5PEO6Cd1D1kPzGYve4EdLGAncJRlcoS/aO79vS1sPjWP4+SCHixX8zNIBxnK50AoMLT/cLOjRuPgAi1UVWqAOpOqVAJVhzHUA+dH51VVHVS+ylUbgBxKG/DsP447m7kYFDStL9eACklSEiCLZZ3MBR6UAbouqAf0pXoMSD95yO8MslrW+8XAXt3bfw94S67z94H8qM/082FnUdHOcgq21MlrUmEBxHLiZeUYuDWdhL8L1IUcVhOBc4nRBpCAFQ2USt3pX1/lv06zBu4AYWAemnkgw8iSjoDIBmYC17KUBEhryZUbgbVSjY+A+2QvPsgYmUMtYCvN6AGyUK6gLvCDdKctcLcMlLYgpeQ7zgSpo3/mMZCV0kiGg5T2B/I+yKuylDoga6S8ugs4W6rKAZAZMkItBKkpQ2QPSKE/0n8FOKAdXR3kbf+n5FegHO+W2NmgfvMyC7aAujzxUO6H4D4du+PwTRC+onjGno/BfSz2w/6HINQyXrR/LLOdbxKNjm7ze6mR/kfFmxKfyQ59c2LKqTz/Yv+4X+3IrUWvx7sm8nZkFfYrksLVm2/PrZA3NX//ridODS38rnDFsVN+Gb+zPzY2GU17zvdeoj8vsd4zFRSTtjeqRcmg0gwJC02ayGfCrKkJs3YlzRhPGi68X8v0phCUPsNClIvNHy4Nes8MNudLZvIlX7qTEzMTJChquvu1fRfuu3DVb8cbnuh3ot+uWuXuK9u3bN+fLi7xQNbtWbe3fTM6JHJt5MpmTd2F7ovup1XujB0L/RI+kF5v7wVZFXMe4MaD4zNOZleF7KcTs2OXQ4UOsaLCS6DiZbFuBYegrJPYWfwjlNzsN09eBFkx/V5yH0R/071Ih/D3aiM3Q+hz9aC0Bfdt1YFW4HRQS2gDbiNVQl0G7sQgLOz8FggfOevpBOCWNzG4ETyFBue4qkcCVEtqATgDVF8AVS0Itat3gvw69WGQiK4WqUsBVCioQqYeDASOyE2l5646rf99O10943+6WUr2Hy8bVcz13A8gdUxC/+4ghimPBUVbpHZAc6ZhYBiltBHTvp8A3r6CfByQa/RcrgJVcKxN0ccQLrc982htiN51ZseKI0Cd5faPvAqkyQi/EDisN+kpIEvlTV0CVFSe0l+CJKSi7gUqU+5SZwId1ThnH1BTPuMrQFSYGgT1uT1QFxPCgeQ4/xK9ENbV31p4dBPsO/vQb/m1QN8gRdIJ5GFe5QFQV0uMW4DCVCrt39cqqbKUAD1dz5cWUDw3Ptp7FZJneLV1faCKUfz5R1takJ+mGnOCbSBfcpO8AsxjjbofMlakrQ9nQusdjWtWLgc12lY6kt0FaKaGkgWyQrYENKpUCxkBI2UyUYfwJOAQlQOAI9nyJEhMhuvLQGXJPt0KSOoL/EqAr+/yg8zVnl4cVFjf5d0I8bu9s53WsLZjbqRGGTjwYX75kl+Df6W+yH8L5CZnhABUpZjGQGc60xVIcqWpWzfAXN+/FjT5lxZEKMMynDDQkN8oD3Iu3zMKWCituA0oZLe6E2glpRgHcr2IfAfSQr5QNYDh+h4uBnmD27gRaCvXqmdAfmE8W4Gpsl+uBybrJdQHaSMDxQN9rv+wfgTkbn2F/Apc66tER2CvT7wsqNl+01gnUEv8rsXdQQ30rj71GLgnEuHc2uCcl7j/RDdwmiQqH/8I3FoJ59huCA1PbD8EONOTM482Aucpf3nRKpnKYK9n0b3F7UX7JxO9T6306+vPdJsTJWIveYf9UQdfj7dOZCai+58qerqofNGzu0rm/1qQW1Bif07R8qJzi77PfTF5rXee91BxfWbQja/8jcymgAJ/EzASvEnBI/UMxShpouqeMWBJk8+WvML0RgY9adSFkiaAkvzK9J+az5ufyjOUJd9gO/7TZtlLN7TKkLGE4Xnm2Jwg+pTpDcUgYvLmIoZLGBmX/ll6TnpOqaFlR5d6uNTDdc4v0TJrcNbgph3SQmkV0so3rhJ6wt3srqm1wbnV2ebUKX0PB5TnlA8fZxJfyXOQdp3f3OsHWfu8+xNdoNS78auKm0HZA/EXihdA6VhyVSwHSs1Mbo5vh8w7/IuScyHjoBz010J0k5wtw8GNqssoBucSVZKa4Gj1EU3BfYNNlAd3sVpAFjhXqPepD84B3la3g7o90KZ3HqIdgDrLQJuNjCHrFGhrOgOCspuqpnoCH9R63sAD8k5bJu3+2ebR2d/A1i5rc9rr/+xm98OGQJta7CzL83QA1RhcaWLq9p0vVVEg2zhJBGRHACFJFb4AkNv5HkCSQdqFbA2id3INH8hJkL26C+Mg54vm3avugJpVr6vaOg3St1adXH4o4Iampp8FDA9vTj8EqlFoXto64N3QL9GbgQtCD4UXgYo494fbAJuclaG+QE3nO3cmIOpO5zzA4wp6groxUHYoduN42+Ddez6ruKYHfDNk2Xe7HoDs80v2KLkN6jeq/0r9ipCzJGdJyYUgL8qL9AXixP+u36IkJYgCFThLnobEm8kr9fPgX6TTpTmQQ+Z/B6RW9alGDRBHJsszcOi9w+FDX8CmYZt2bikFZX8u+U54AtxxTr/BLd+D5m806FBhCvAcX3AAZLIsYCugUjK684NMUX6QHEDp6/WbQJ486N8NjPCne51BJupqybXAd97KxDnAEO/MeFOQdd6I+BnA2MTw4pvB+c3bUtgRdu7K7ZX1EYxx1vfuuRl+qHDip8YlwNnhPOdkAo25nM1Ab1WONcAOrpCVwLXkUpdATuI/xzgCzzxEMVuAHPbyNhAlwS6A/7aHHHxrEek0BAqoxGDAI2q1TRFzFQLspqKqB7zIcfKAL/iUJsCFeov/EKh1co3XDuQbvVDeBWb7OtkI5JR+zm8LaL3Z+xbU+3q8VwyclCe8asBmXTsRBqet/2lROqiG3vNFk0F18icWfgtqSvKegmWgyvltCs8FZ2fy61OFoJ7yyuQXgHu3VzqvITjveaNyNTjKf/9UdXC6+UOLWuDzpPdM4Xmeox713yseF2+pf5a7/flFraWdrqTrnfK9kX45/9xjx7wZXif/taNVE7Fkk+SvhxPFT8bvTDQ/uLf4quL04uqH0wvGFpYrTDs5t/jXWCwWO/U0H7OWtV4QvkF/ZPpAJQXfxFP9QIsICz16ZtXzLjd9EH9NQZKeCZV5t5jXjX3xjprerGKesVveQ+Z7jJidb9IG/DLmB7RSXdr8pL6RF1LGk8P06gVzbKasmAIk+m7z+jnFlxXnFueeyNqbVfxY8WO/DgsNcu9y79r8Qc7DJS8p2f37wyUGZ43KerZW84x70t9Mf6Xe1KgXbRDNql8x3CmUGXq5xmfFb7iLQh+UXF38iXswfCBc+piK3p6huWrnGL1GF0NaS//n5GTIrOUtTk6CEieSeYmhUPIL76l4EZR4K/l4fA5kL0lOTyyGEv39yxLXQsYX/iRvBkSvlIQ+BpHV6imZAaFB8qD0hNA3jJXzwbmOpwgDc9UEIqD2cB0uqFbqZULgHKQ3Lji3qG/QoBawnr6gaqoWagDQFo8kf6E9G2dZPf5XkwX+Ynis+qd/2t//Wc1+j5UdNWh2ijRiFfmd379fzsJHgVwsb8pBoL704j7wf2EMCZAZbMIHusgwPJByTEGDjCCKB7TiIJeDruM7fAHFy7ZtO+FAyabbjx27EtKWVahRKgmqsjMq8hIQ00O8tiAr9XbPBfWUvsBdAaqTbuOUBBwudh4DlHrXGQsg/Y12zRSeA0Jc44wAeYs4PSB6W2RX6AtoNavR3ZWqwZpXtvQ/UgOybi81r8Jh6OX1XtbnS6jxZI33a94FMlSG6+uBZKqw6N/W7ALZm/5sAhpzG6+BGqyGqQEEC/d/RxXnMvJoANJABsnNsOb8NS+u+Q2mPnlqyPsl4ZxL6n+WtRfqXFd9S84ioD5T2APMlVHsAFRqhIWMgfsqqJsnmXIFoOiiBwHHpIpuCTJR5ujnQIX1Bf51IMOklT8fZLn+3n8PeFRP8e4FKkmaVwxeP6+vfzVs3Lh7XP5s2Hnz+vt/bAORzPhHG+uCc1/o9WgRUIDLDcBzqtDZB7qOsyz9NuBj1T0cBRSFRiLs92M3jVw5CPK62hXaBHKLszBjKshl6m1XARnMMMzlv28boQk2eRXJxgN1QM7ztoM6R79R/CKo/nKJ/xyQJEPVAzI4QRtghr4t0QfUWL21uCGoOLdKC1CbdbnEEVD36gti9YHvpJSfA+qw17nwW6Cj/2nyBVAn9PDi1qBW+L/GhoHTQB8uehHUPbpt/BCodnpOYhyokdIsfiOoL3XLeARUoV8z9j49WaV3x4f7Z6h7ZI7fzxsqZ3OzbuEl5Xnd0T+7+Cl9wu/kLcs75q/R1fzjuYMSF/t9dN283OQQ/zLd7PimZGdvjbfpxO74vvj2xHNHWydGJSKJMrl3xibFX4m/l+cUDY99FDsnv1ryteSHyavjT0t/OSKFyR54aNb6VRjBThAT+xLj+PgGMvTrmN48ZP+w6c0Y9AwX1TNakf475tjG3CyCuMu8braansFA/L2nfZ99v/EEfWtoDfdbG0dNulsDZ5ZBZYJ2fldzpc1Mb/XbTb0dMcu4URlEjCX236OAIorCn3t3+GE/7N9xjBOcoCjveNeT6qTae0E0GakaqfLruMzrMqZkfFI2K+vZzIOZB6t8lHlt+hnpZ9Q+ES0ZrRO9sk43t2noRGh35Zh+wp3ippWvlDwZ7hydnbHzlIQbRHu6HY+8nHYunqrhLOBsPY77Qufp/lpzbjSm+/hTcaK3+AO9NZDWz8/3H4aMml7VxPeQuc6/IPkdZBZ4nySPQcZhv15yAkSP6Bt9HyIP6mv9PAjX0B10AYSbiOhPIbpY6ukrIZwtR6Q7RGZLR38QqLupzIOgJtAnqFjLVtYDzckjD5QhsqYgQrPXMREuaMZxjoEqZqusA6qkNFT+e81WX+hIZVUZeJPq1ANxTEynE4FRzSVMJsjZVKMOMETuJwd0CZWtiiB5XLV0z4JEOunqDEh0Vquc6eCtcTo76eAtUSPVw5As6UxzB4M3WTV04pD43BnnAvEjyR/c5+DYgzsuKZ4L3Z5u8kx8PpR4ODwsuhoY4b/pZQEPOnd7OQC6onsI8PUJdw5IQn3qPgKqm2zwvwc+kmbqHSBH2qjzAVEt9FogzKPOCHCKnff5Eprtr68qXgSXr75ofuwT+LrRz9mHO8H2C7dftmMonJl/5s4zn4TolOjz0Xr/hOdt20xmmvI7/5SWXz2/df4Y2LVy54IdYTjr85pdMr+HrmXavl+7F5RsmpVM2wNSU9eWLiAnOWzGjzKGLWbEml39CyDSWs4BBuvm+lFgpW7rXwas1vv85wBfn+8H9T6WevUBV3/gvQt85X/k7QYleqJXE/JqF5SI/wSr2mx849AGYrG0nYW/Xcg3JVuTcLLYRRN1hjqPGqSxnmMI61il3kTpZ52xkbVUZBXD3KeoiUNSjqS2d8Es8QGXQhUF3lbvOO+CVHVaRvqCVOACpwyQQSQQ5f6b/Li/APQChCgiAuxho/pSmvvnUqi+lzKJ3sTpKw/q3WjiOOxgG5BU4zlOCc7xIhxz6uo7krfJQzSlQJ5gFmfLOZJgBveTrz+Rp2UzpenNFDVSKukr5QE2UkI28zAt5Wadp1vKJfKZ/1i8iGI9zvfjE/T9InJv0QY5KjOlMPaovlVukenF9/tv6mb6mcJW+nU9W7qfauV96a/wG+c+5zleHW9s7hfJa5JfJvueTE8MS57hfXsqJznNe9I7XLQoUTVZJ5lVeFuyVXJ/MlK4y+vslfPuiS/yannrvIrJKv4a3UQ3Suazkz3s8Y1sg9QMSk+JKR2sB5reqJdqAx9rg+D5RhbcN+xG/bo5tixGw+nwTprja0xv89QyzN+N+qpnY2cm29g/2/Tme/265ntMvptvCl3phqa3Bs14eCllrl3mhw8ZzNKm0rrGArt9TW8MW8g8gJBxHUOmkEdoSdCHzdQO9zO9OU/YPIDQs+Z8Q0z/EO/zNE+Hc8LNw+PD49P2RudFciI5JVpk9soYkjGkbLOMGenfp39fYW1ax7R5afOqVozeFH4j/EaN0qFtIR06s3JFdbtz3NlSYpzKUAOdG7N+VY7axPq0EoyiCdXdDDWPfHz3MlWON7nVcZxiGcoytjtfM0Z6UkINZ40chFAJ3VF/CZEm+le/NoQe0SP0SQhFZaO+HsJL5UxdH9wEl8o9EBqiL9DpoDx5T54CtQ7hKohcrzt7T0DoW9kuM4GaJFIw5V+3TIkRA/cVeVDfAtHufnV/BKg6rJTvCKCR/064/ShppEGyrBN2ykDyauc2tzTIB6qRag98LnHyQF+oblAHILHB/cD1wC/LSfUWSBvVgOvBq6tWul3Ab6amqAHgbVEh5z3wLldnqtfAH+Pc7twNyfXqZqch+IdVLWcF+OOd25ybwd8oNVgOlbuV7R6dBHc37313lT7Q/Kx6G8ssADUm3CBtFTA+vDx9HKjqoRpp44DxodKRI8D1oYci6wDtdom8BKq7OyzUD/jIibpPAKVVE2c+oFUV92LA5X76geOqleptKJTi/olPYHbLRWpLApbnbTmvuBf0ubjvlGsi0PZA25vPawruDHeOO/O/8bz/Wa2YYoqheEvxnlg2fFn3yxWfJ2DLgLVDvj8Lene5IFatH9StVmNo6VuBccxlI8hcmc8mAn8tWPJnGDD5eskHHEbplsAxXUFPAc7Xz3rZIKv8pd5ZQFj3TrYB3vVeS6wA7vKy4sUgu7yLYhcDI5IjY8tAdiScopdg2e0bbjquYdygOdceGOM133P4qFNc+1hUvc3DkhF7VfVWb6p7Q2mqM9mEmEucjlRgAbeq/cxzy6iV1FNfhjqhiOKwGwcHx4CPQTxOiKIIkU5NoJg0qgEnSFKeQEHzj1EPZf6dMn0ekKWy0Chisk9/Kh/wgZRJtqSvjGWJ7kgZ9Sx75E6SPM5WuksLuZefEiuYTb7cri+VpfxAZX2FdNDZ+mRheVknv8rSxEN6nv5MNsUb6tf0Tzq/qJd8LstleXyk396/xf+iYIE/Vp8l58fa+Pf7D3qvFbTwd/lj9czYQL+ZXqXbxLO8o/5n/oHiLV7Ci3vx2IvJU8mrk1cXX5J4M9k+2aE4U9eUgTLQi+pP9Ff6K6+N39of5Y/yP/bP9nv43b1sytOSBv4VJPHxxGybtSG8aWMwxGTr6kfNsYH8xCB02kCK2shV+JPN8Y+mN9CiX9Mcm2xgPcG8bh67b9Z9/wHTG8jRel663mnvb296A21qgy/5JqtYG1a/NkwCbeQmtDGwYgyhtvU2TM0ZMdcrCbOEusZSK5PGGKh+gGPYLK5xKV3jYrrGILoGOw2ZCwgFqbmEDTDnzjLH9nOmBnPIQJ4h86BD5sZc42q6TbmUTnRyp6h+qqlq6j7iXOTUdepGVoa2hSaFJqUtSHsquja6KjMr49L0m9OHlp6TfnH6q+njK4yJNAptCm0usz90Uejb0MIyPd1XQm+H3imzw/3E+cpZkHOT09B5xZlc8m11oWqrzk+7Tz2s3lOvRSZTk25cGHqAyzifVqFFaoJqpb5xZ6n3lVLPuXdwD7Upcq5nP3WorDxWogixmFLEiFNEORIUkKl6y6Xyi3OpOoc1dGMWOSgKCJtFxzcTLo4BuVRHDrBfPal6ckL28DR1Afmdkv1/buj+K+PnBZ+TNOqqehTQm3TKcQWCwmG5fIwQJ8RQQowiJIfUG2q4jJArqcMh+Zx8ivFZxnFqUEPm0g+HEjKXTcTQTJR+Ml8W+30YQDOa+g9QWV6V9/S3Mo4XmOA/xt0yg2/9K6ir3ufD8EWhB9zKToWskT33tRqR86H67ab7u+RX3g0lWmSfm9kR8EPPpdcE9UF4ZtrFgIQi0UPA26EHIz7Qzx0SuQ1Q7nvh3qB6O33dHsC7zlpXAxVVd3cjoFVjlQuqJO3ULlAN1SE1DY7Nz21QNAM+efjrnA1J2HP7iRlpnaD/nAGFAw9CkwVNJjRuB2qBWqAW8H/WkrWTZyYbwuIji/MXPwLf//rNlNkbocfJtsWVlkCLzmf1q5gJqqqKcSPIKtnIEcBNQZH7TDT0RGDYpKnuCxygvZ4AXK/F3wsyzy+bnAcq6o/2toL86LvJYqC9VydeCWSXF4rHgJu8p+OdgbretuJKkJt/cmLBZnjj8q+a758Pcy76+ZnjnXe/t2/MwXcP/jBzwalrCu4qWH2wd3RVxImUjMxXZVSOytEnOFvdoW7SsdASd6k7N1Q3/E3og9C86CRu4jZulXODvEWJk04aafIJjnJUkGkmEtQV1MQI/LU/RjgUgkbIJqzChHmKCCFcGYbDS+olokyUDtJOv5UMeU959xSerTvp6/XdXnVK0ICK3MJ51JQ2+sf4x4m5ye+KmvpH/M3+14mx/Mx37JGLtNaT5TM9TypRV+rKKGmtV+hfdLaMkpkyXRfqhRKSkH5GHpOn5Un9mFwp98pw3UqqyBlyhn89T/IyL0mIKTJLZvCkPMaLPC+zeYk3eVOy2c9e9uovg/VBjKESm51qPCJb/0w3MsdGOE9MrQZtDJcYB0UbRE6b2Jc2FbCD0mWgTYqGbmx6g8xZz0ibWJc2DPEU297gUb719EaafrN53RpcK531nXnd5K/p1aafedr3W4Nrr9MyBMx5U8Ikm0xv5TZM4e5UhcRvzDKpzAdVtaB3jOunXjbH5n2O0fpye5hjA3G6JqgXMlEH13pqRvwytMscG8MXMg/cfc4cmx/ENcFF17jIrnmgblGqVzg47meUpTSl1R4a04AG7m20pBnN1GHOpz3tncmh19wmbpPo65Hno02iTdKGhHVoaGhoWpNQrdDa0NroR5FF4VLhUiVujrwZfjL8ZPaDbo9Qj1CPzDNCd7o73B2Zq5whKlflp493F7vfuAsy+qnBaqFaGJ6nyjuLnEXRTqqzOke1iizkKCc5SToxssnmYmexekw9kT5bXaXuV/eFMwgys2qxAY1PTYoooojb0Pj4qoUaQlvahvLVnWqoujW9IyUpRY5qhY9GU5egol9zYxgTJoE5SpIkSXXpf/D0gr+Hzf9cDrOI7/THupO8JhOKjjJb5st8vZqwiqgI33AmYSLUkDJSXap7nfT5uqvuUlyaL/icL+RWhrOPvf5IPUgv1AuLmzJJMiRTt/Uv0Yf1oVgb39NFuij2tj9bf6+/TyT8rV5zr3nsS/8a/0v/y3jT9E1pj6TdV7lTdn72vpIDurSuOqxMp+g95Rbc9e2l31ZaAG06NtxV5jioRZEX0nsAs8LH01eCqhdqlTYFiLj3hjcCG0KLIz8BNd1KkYVAzJ0cagNqtLPWHQjqefWzKyAx5wUnmJYPO31BlaYMN4MqUtvVY7C758EVeZfDh1d88cEGBcnJodcqloJrG13308ALoPb3tSfVvh34iZ9Yxv9a02frZvosWNZ32fBl02He0Nnp03ZDu2cbFWRVggvPPqdpjSYQWR4e5X4MMlqeJgaEUzEox6joTA4SWKSqfhVUpryjHwW5W/f2a4M8ot/zWoPK9m/zngKJ6ScTzwBjvWHJz4DR3sF4Ecj93lfxKMgdyS9jZUHyk/cXvw7f37ym47HK8OrWz5cd7J/4devofWtPtF60Zfu1u+rsevHzgqSbnJGcV3A+talBDW8UIUKEvKPBOPUvJYcccvxRVKQMZfyKuLi4dsGTbQQbuivNPVkdndOF405vZgbIcfO/b8zrFiz+IJiH8i0aD4/L2c8hDskLxIgTZ1qQLC/r8PDxpBkHOcIRfqaQQgqlvJE9iAXzUT408+xSBI2WG9EIYiPbYgln1oMyBaWtIcKsc4G6EoiBCvVGc2wXbrugGwfDGjDrgWnrmZktmanQhzbrtFxiegMtalsvbZY5tgbQREG1eb+u8PvvTcW2nj/tc1YD0hpWe90GekwZMEPr121Nb+u1PX3afZicXLEeojVYxnCKCaXZGotiKXu2OPH7vx8n8rk1cDYXxdyAyjG9cQHVsaB3DLbpWAqFGYhuM9NbA2csrmM8NddAmq6BQB0jgBUylt01OiCukVxJGVALZZqS5K6ZCI5xXa0htp6hYx6kk2uuz4AYpjY0yux4nJvMsXGxHSvAZVxoZVxnG5NUHjfThz5qV6hJaGdoZ3hs6MLQjtCO8F3slKNylIbsUQ1VQ5pGbgt9Hvo8UtU56rZx24QO8yNJkupj7pSTclKto4RKV+nqEAEN4R21RNVX9d14aJc7z50XDanLVR/VxxlFEcUUMxEPD0+9QQGFFHK2gXIiZJBGmnqR45zkJHeYCRchmxKU4CuySCONpfK0ZEu2fie5y4t4kXi2bBRffH2SIpIkuZbHKU95Wa4b66v11f5J7yJvgjchMVjKS0NpqL/VZWWlrNQfJlclWyVbJSrKj/KuvKvNhkPZBcRMAOcJ05uJqh7I6JreL71/TpnaDWum1wxffUdWv8wTGRM61O9wY8Ne2ReEfrq9a48fK9eDcteXWVCiItAntDj9C+Dj8BtplUC1DG2IjAa2hPxoT1A13arhdSB5boPwaFBPOzmhU6Ced0qFPgcpdF50Ah5sprMC8DhbVQQ1QM1iGuBTTnWFDb2233j0KZiy7vPvNpwF5dZU+7JREvr37z9uwCGo2KBi9YrZQGtam1T//5Em62SV/ALrJqybs64pTB80reLUhXDmDxVmJDdA79kd19XdDJkd0ttHpoM8Io/LswQVmYPR7hh0YDyvAsi1sg9UWJbrXJDfdEdvEXCD9vzfQBbqKd5SYKq/KbkfWOurxD3AK/6B5JMgG7xfYs8DVyYviP8ETPeWxr6HQ7OOPph/FbxcNHf6gSmweOu6XifT91y796v9jfb3/rDh4ZPH+hy7ZqtBfjwTmkhYrUDLfjPjxDPrgm+oT3aB1mbeyznm8Zj5aYXybGwlJYhnDZ7lBhsyQioX1QrKmdgPZr2R601vvt9GxsWk9oiB1MQoZqSKxhpynZXlEqtI+7U5NuuKTRESq2BrID8pYXq7cJuYki3fLGYdtLEua5hklOmtATD3b2NlYsvEmIrW2hpa85zFGrB7zLExuNren/XMjGOijT0Q+7zM/WlT016b9VFbTsZ75tjE3uQ8c2zWb2uotYEuZZLpjR6UHmaO7cbAeqbVTX+z6e1WfpfpjYAgU83fTfpAShn4dWvgTKBWjCFLLezmASuTj2AFqkyVbZRxKR1z446xxI4Z0I7RBHNM7WPHYKWOhTgtNGkerGOCka45r2sS9hzjITrmB3Y++v15bOE7Z8fvr8MarNTrE01vDLEaZY7NTtExBp0Rprf5gCZtgvN//0BT6gsmbyMFnpigKOa6lYEYlAnKKrPjUVYizYiHKhOrxCwUym44LDfTPI/UztbsZKwHjplAVhI6VZXavs+c1+4csRPAThQzAVIcS3PdRtQJpv3+PkwNaEylttTzdWeb3lx/6Noq+ytNrfRR43srPV6+ZIXnBt9a5ovsqZGPqm8YdE/Hc8ueAT1bnLuhwi0Q/ixtcEYHoF54TPr1oO4KZUTygG6hUtEjQLPQ25HtwAPuGWFANXXmhr8A3nMvDWWAaqu+dR4HSTqd3UCcbYsTB4r5VV0BapQaTn/QmfoGKYJfstdfc2APTJs9f/C21+Gsns0y2w6AK5te2e1KBTmdczrnmP3w/0Tb0WnHuzu+gg8vn3L25MOQPdd55Ug3uHpk1/YNZkO5GqX9zPeAqnKR3ATi4Zrl/EMzCufJPAB5n2qAK5/rZsBm3cPvAPSXjl5vkMX+dP8FIKovT4aBxt7WRAeQX/ynkv2B/f57iRuAq5NXxjYAvbwlseGQeL34ruKxMOOrJe0Ol4APir87+2iJ2CN75xzqcaLxV9V2HNk1ctcNX2lvkl/Dr1GUG9xVwiBBCZPAm2ga9EnDurb5T76N7ZjYid3pi1lvxLDoxCa7mLIoFsIXQ0PHKqRaQ2TyqcSsU6ZYcopTLGaDnjJItkBmJ9NbzrGFxuz4t3XGrAGwhsqQHjALrFgpaWOgU/XJrGG2HpwV+LNkCWsYbY16o+AhphCPGMqa5Jh+02m9OV/KY9t42vkM1Cgm9KR3/f45WQOagjit5zn09+/TdgNgPURT50NsjMx6XKtNb1Vkm5m/2/Vqzml/N3bEQqtinhPjTnu+Zn3HFhW242Op6e14sDsfsQv3WNNP+f0Xi7GUarzpDU1TzTJ/N4bM7pRsfR6bxOmYga7MhThmx+AYi++YG3fMTsN6dI7ZyTnWIBjs1zWeozI7NMfQOFIGzGDHgQAzKIPJOsYQWc9SmZ2VMhPMQq7K7gB7meNWpx0bco1VY7D3ZdMqMDsPq6/nWMjFxjatIR39++eIqeqgLKvVGjpjQKxBVZaDaYKzWGVMO4HMAMMOfCsEa6/P/I6pyrcGi7eG3e5gMUHiFIvW7HwxnrTaaXoTvHYtZG0GaLhd0Pudj+w79t2xRZueyr4oa1jWkh8HuuJmu5f0HvD12FVv592cMaVuRuWr0kdA4xW1JTQO6KOuczaCnE9llgPPqDHKA9WHw+pNYATVeB5klZTnBVANGc0jID87SfcbwKU6xwGtHpQXgQznPHcMyKNypXoDnKXObvUzNO/S4FSlqZC7M39tbCzM67vknqWdoGT5ko+U/BgupWe4ZwQySE+m/2dkoX+wHZp+aM6hFTCrz6zsWS+Bv7Hw/X1XQbcu3brXbwTlvNLLMw4DVzNeaoIk2WTqjc0yYmpD5UpAsUjaAkqeljxgu37S3wJcpYu8J0GW6cf8gUBIP5n8DHjEr5+sD2zz+yYXAZl+Iv4zsM3rllgMbPZqxi8ELvEujteG9XN3Dcx7AeaPXl0nr5NMP35x7vZYfOe6I97RyLG1Kyt7k/xs/9m4iQnZPCTPrCNJs+FKWIUKYwgSZj56Zr56ZoOnzUKqrYEzHl/KoNja6Xa+mQ2cJUukdvZ2HtgYjvGUsOw6G+O2noL5frEQnllXsBs/Q4MXy4Fu+/vvtZ6OstCYWR8tDSYFrZmNO9ZDta83OO17zPMRM+KslHtqvpr1WqwhtxuD3ua8pk9BfpZlaDew9vxmnbIxsJQh7Xhan2N6Y9DsBt56jCkP1J7XQsTW8+p32nPpdtr12o23rahnoUcTM7TQa0oK3ryOfd0mP/2HZl17u4Bal97mtxmPQdkHb3Zm2J2EObF69vcPDGtoLL3T/LDKeD7WA3S2mmNzo0Y/HsfE5mz+nYW8HOvpma9RNjZoDajZkTmHzLHJs7D1ux2zsDs25miuV9kJYAysY6EFo5NnDav9u7IyV7Zc6l2nvX+WObaGyuycbFacsobKQK/KTkjzOWWei4U2lMk7UQYCTO1I7YM4/Qe257O/1yjz+5gJnCr2Yw2aeV7WU7MTLUV2seczE8SSkSzUrMxOy5KFQpZ+bLPrHkhenPwo+VHhtkONj/Q9csXiaLRy1E1bVTtjW79DR9WuVk3n9Fq+4uRIZ02Fr0sNTqsCFaaUDTsRkEa6udoGHPHfc74H+U71cRqBut3vo5YBY7haKZBfVaHzCqgmahtDgZl6GkOBys69xIA0/Z0qAkqpF51tIO04zDyIjA13cypBuzotdlU/Drn1T10a9+DHSt8P+vZnyHm/VOdSL0DHzhc6F2ZBOB7WYbt//Ada7sbcvbkFMO+teRPnlYb97XZ+ta48XHXdxd3rrILanarNLVUSuIKKrAL5VlaxDlCcMPUt1ks64NBf5gMnZZOuDBzVE/ydQF9dwV8NslLq+psB0WleBBjlT/Iqg4z19yWjwDB/ZuI64BdvePIF4Cm/e+JhUN11XmIP7Ct3NLuwPsw56+d9J3M4sP3yg58UvZ039fjXuRVOVFianpdzqkv+G0dfAorZZhc4S2Lwzbj2bOKt8WQ8s0B5BsJKmg2jZyAuz5IRPjbjxtawsHlOZp0Sq35ikAzr6aRKjlpDY6A17AbObNhSUJjpUwu0yddKGUBjiKSzOTaIRSr2Yw2mDfHYhdfGzoxBwnqaueb1282x8aTEGgwL+Vko0a6zdj0YY/pB5nUbezQbbjEbSrEGyxqa+3//nCwEbNMCsIbd3p8tCmSQN22TncyGXSyCZTzVFGRr1mEMhGmE6lNQJOZ3T9VgsVo/JqaIjc1ZD8+ur3a9M6zOFKL0X2aanl69zMrlvGR662LPCnpriFJYqHW1reF6/fensxCCMj+czQpTNkhpPAVloS+zM1LmB1E21mcejGMWdMdg7XbBVx1Mb2NuZsBYg+oYiESZB6jMzkSdedrnbbUzM2CsZ6KsDojFfM3AVdbjtcVy7PfYAWk8UWUmMA/+/v5TxXfsTsQqKtrz2OrVtU47X/vfv/+/bHYi2B2o9cQs5GNZWBaaNRCjzXu0AzMFSZvPO+b3c8zE0ub30Mazw2Dr6gXyOMUp56fcDvmv5Y8/dDD789y5Jw5/Oz50tXus3Mma43/6elP5grMrUP3xMlVPzII+R9pud09CVnrW81wB0lHd4awHzmW3agospby6CpjC1QwH3uURfgaO8GD4EaC9s44PAI/7GAl0UmVoBLzvLJIsUBVopLoCUfnUaQ5Z5dPrhfvAxV3OO3rGMTjeN+/730rCF0PmLpwzH3LWlJyS8yy0+rDV5JYTwenvXGsjxP/PVkghhVCULEoUhWD+NfOHzQ/BqjrLL15yBVzS97xpledBs2vrtaswHxxHjVQ/gH5ZOsoSwOVzCTRk6vMjqBA79TqQQ7JZfwNcq1vpz4BFeqM/EySm13o3g8rSb/nNQd70C5JVQB73SyY+APCfSywErvHnJXKAX/118RtB1fR1oivkZ54aWTQFvoiv1CeugZ8ztrYu7EC/4kSsb7L40N7Y9lgkdup4/9BTIR3KD7VMnp9cmJwuH3ApHenr242uMVxiYzUm78k3SID3nenNgu2ZdcEzHpVn5o+2C6ddL8wCatl41iBg6e8WcjTIhUVSUrE0O75taMAYTjHrAmZ8i9m4iVngU56iXfh3mX6Wed3EDrng9/PGQqGpkIWVXTChmBQ0aA2hPbb0JrO+mIqIKegWCx1aQ2tp86cjMea+7cY7BVFaj9caiqqnfd4YpFQ+mb1ua6gtAmQhVisqYD3t1ebYbhSMh5ZqJnRjY2U29pnaSBvlrJQdsuvc36379EflOROn9d+ZCzGkAmUTwQ1UlbLkls1iXVHrUltI0+zAlMVODYZtDYAyljwVA7QLpTmvMjsPZaE9Q6NVNo/P7EiU9TwtGcIMZBv7sgMn9XnrIVlNBTPxLASaMmgfmGMrrGzpBzYjx16XHRCWtGJorVjDaieKJc3kmGMbK7PKMfZ1awgttm9jbX+v/onZQKR2RnYHZAxqin1mdqLKkAWU9ZAN9OmaBcgxdGLXXI8ynrv16JKtgDBh55KMPRmZGVk5y3I+L5GfnVarfUY0en7GjdVKqMaqlZqqx+benrjCS6fd7B82P3HkZSj1TrX7tAOdx9RpV+FXiLr84GjgSaqRBjKZTvQG6spz0hHUe9zGxyCfUpHjQHsZINcBmdTX9wKeGifTQF3J5e40kIOqolMKVCWVK6tBMvRkpxeUHp29JLoCeq6/4MMzH4Mp58wr99t6mP3wrK2ffQvZdbJLl9gL9RvU/6X+MlDN1Tnq3D9+4IlwIppIgx/L/njXj5/Awi3fTPs6AW0+ati1VC9o37JFevUaENoYutxZCrqinJATgMP1cmXwE0tTUGEpp78E2S+dpAxwg+T5c0Hm6ITfFwjrpf4cIOGP8F4GmaaHJKcCX/hFicNAAz83+Q6w1bskMQ/kNW9bvBqod5KT4oVQfHuyWtGPsGDSkb4Hp8LsM44fOZIOuZPT1qumdI40KFE7tKP6vmoV3J5VJvQ5VPaDnEdKL9vUJv/lwl8KjmwoyutxqnF+mW3HC58oerRo3NF90lyukOsscmNjt9hxb2M2Foo0sTht/q7vCnqb4OvbmJFZcLWB8uU701uIrqbpbcjFQmjWs7IkCBMbtgttyiM0CIQlZ6QQEuM5iPFMU+uh3fCenrRjq8hZQ2nJWHYBtzF081xSsSbrgdoYuo25m/kvNvZtkB2MwIaFBu3zFYv0WINoY5mWhGM35vY+Bpnj1067L7tRMAYn5YkZyDHFM7Z2wlbLs+uJDYGtPe11+xxyTW9/LwtBnq779A+3v7U8p2WlWBaTKVtgg4KWXaTsTsb+AGYHb13QFPRlXW+7Y9hljo1hE4vJGs9GjAFLsYHMD21dbCME/Jc8DyvtYvMrrIdhMHxtDJVNTEzlZ1jaqvEgrZaab34Yz+wQfZuQaGILvk1gtBI1s37/d+8uc2wMtm8Mg28mpm/yWzyzg7MT2jM7L8+KklrtNXPfVgHAM0Fxz0AQXsXTXre9uU7PTADPasaZgZpK7LR5KjYR1JJOmpne5ktaT9MYdGeI+lBdpXo65XOeLnkge11ZVSW/4sJKbzRvUvGycpXLbe/WOWdJqaHZlXsURX8u80RoWJvt/qvldyf9Uo0T06u/VnQxrY7dUCn91BA4sjPdLx4A9e/L2JBeF8ovD7eJngBVwOOqHMgLOCwC9ZZ6i1tBvawW0xZkCpWJgDrEPhaBKscuVgOP4bEDuIwf5UtQg+hAOWCxGkQjUA+zl9rASXmKK6Dkd1lZ0QiUqZ+zOb0IVnfesG/HBth+2Z4nD++AWrrmA2d0g5ITSj5ZMg+4kI52+wLgx/yYfwqWH1l+cnkBfNr104OffAO1MypWdy6By0deJPX2Qaku2ZXTqoJ01y3kVSCd2YFfIs2kLKh0qaYvB9nLVF0aGKJ7+jVAPtXD/UwgrPf7IwHRNbz9wFi/QvI5kOv9NsnWoPr46Yl1QJY/O1EJ5Mbkh/HGwGYvL9YZdONkiVhDWHXZqZPHH4R3Hs+9bHcf2P5G+lv5r4FfXLp5Yhft9eclBnhNwj2cw2kvOBVKX5q+NvRwep86TUscS7sxq7BO6ZJe5ozsDpUOZt6bEcmYHy7HKHUcVfhzvEO8W/yqwgMsYhnLfWM4tFV7N0iJRXIsmy7FvrO0dMveMzE1Pcr0ZuHWZmPm25iS8XB8M059+3kzr3wTU9dmnbEJ0L5Z11J5W2aj65uFXxvP1DcG0Wov6m2n9ZbGbzwabaBRy45M5Z0ZZMRCe9aT0TZ2ZT04C6Easpu2nqmFJo3DoC1b07I6zbqtDSSagmAtm9PGAq3H18EcW5KGRa7Memo9QmVDOBZKtsiQ3XhbpV0bCrEbm9G//5z1gFMGUk7r/9vtn1WawlbmstCZ9cysq25dTHMjlt2IMTwpNqH1UKzhNQMu5TldcNp5lv/+e22sKxW7su83Az7liViX+KrTzmOxecsONAaXOqf93cqxWhKIJZHYH8p6xoa8gplQykIe1vOznpKZUBZSUS+ZYxt8NmkQtsRNKm/RFom0wW6Tt2gHiLIQhd05WejWDmD73Eww2pJpLGvUMQPVMRPUNWzOsIE23S+5lkEMdHeWXJd9IHtNmXMqViuXXe6xcwZkNksflHFWp9zQ0miX0Htn/6ad7Hu91hWXJBqXeSA2ItTZ+63CjfFTQMnSdfQhcO7MvELeAKdEpJEzGrIyw1eGnochP2Y+UikTes4s1bjKT5B5SebBEq2A68Ndo/VANXG/iZ4C3gtVjvYF1c6VSCWgl/t6qDfQzP06/BTwsNM01BzAqeB2A2LOt+4hUJc5R9wfgGrqNud2oIya6lwPqo/q5KSB/kWO0Ah+2b2+3sE68NGvX6dvPRPqHD2rUquLof8T/SP9HSh7WdlOZc8DylOeUrCu8brG616ESQ9OGjLpE4iO0hOP9YcbhvTu2iQKZyyqcl/OEyAv8rheB+RII1kNKJ6VM4EiqSf7gZFySG8E1sou/QDIbF3Z7wik6a7+JkD0e95KYKTfyOsM8qT/bLI04PpHkouAH73M+D3Azf7jiddAbvWWxh4HyiQbx7bD/teLGuTthDdfyN+8bwd8V6Jo8MlmkFjkjfM6gT/Pm6pvBt0+eVjeBF2+cLeaDk72ia6hdhA6/8ib0aUQvu1wn7QFUlqdWdDBee6kl7wi3tW/6rcthdcU3ViYvfTcY9tOPHi81vJ6J4blXpDb/cBqXmQUo2LGE/MMmSNhFvakFeE1ULlnYmq+4QZ4hk1ntXC1+bs2iEsq38uw+sRAo5a0kqLn32WOR5nesjPNdXG6Z2cX8j9aN63HYdnLlr1oPak/SlG3MX1L6rIer4052hCHXRet5s7pQoAWErTsRAt9nhabTDV7Pps4vfy01+3prYdsnmeK5GPXOQsd2uvO51+k/U/VXmpmeuNJpDBUi3VbS24MhoUeU8VCLS3euK6WtfkfRK86mL9bz9Ji3hY0MjsWZQem/cGtq23z46yHap9H8rTzGA/IxvZsvqCFIC3NNzXA7Q7E3p9lIZoYhY1d2vtMeb6GHWljjymJZGuQrIGzQW+TV2jTN8SSYeztmJ2tsvdtDb/JR7FQs027sOQY12w0XJPw6Zr7C31Eb7pycahKxrp0Jz2SObbyHRU+qZjfeEH2iyVuKeFdOjBcEF3qjj1/he5TorH/ZKU9iT4Vv4gdC43X31ZukJgE5VpU+aDcMKj4SPmJFUbA3iEF7+/8EWKuP73wEgh9EIq6Z0D0VOhFNwS91qvlJXOgV25oSOmlUObxEjnZUYjemfFqVj9Q9cOVos+Dqhe6L7oS+NhtGdkINHQXhteDynZHh88DWruHQwOB/s7NoXxgqDPfvQyIOXtCpQFfjXAmgMpRtZyqQAP1vuOB6qQ+c45CssB/TUbBt1/+ovYUwezJP9Tcdy6ck9l2YscCuKhPpw2d1sHJYydPnDwM0xdPXz7jYcgNH3lg+7MwsGSPyQ2awtmq/tgKh8AZpqaSD/KZtNC/AK/JcLkFmC42rfYe+RJkoR7kdwQ8uVv3AtJ0Xe8kMF5v8D8DPvYv8nYBy/xbvQUgBX40MQxY61dInAn0936KnwFyt1chcQbIouS5sUpQ8FPxi6c+g3ljYlcfaw/Tp+mSx/eA/5izLH00VB2cuafWG5A7qGhrrgv7v8pbuPtrKB6ciCUag7882dsvAF2iqAL1gSbHL3Svg9C5B06lbYDwycND01pIuqp6arsz/MRC75JkdW/V2iF5Xxe0K5j8dfVD6w7fdLjbihqFbYsuKeqRa5CNhPGQEgbaSxqIMGk8I89A7MlJQZ/SNrTIik0oNkiKjblpC/nlmHlgEB8LXdrYlKnK/ZdYmV3wLQnCah3a+Xt6TMjOe0vaswt9lL+t2fXHsiNtHmD/085jDeLpOpz22ObPbf6D99lmDZ5lZX942uunn9emDf0ha/Ffrf1vFxc0weYUjd4OEGvwrEtrDVmOucxmf3A++4MbiE1Zz8oaKDvgrOG0BtfscCzJJHU9pzd7fdZw2R/eDPAUyST+B5+3OxybL2djdzbdwsYG7PXa61GnndeyMG897e+1T7s++zxGmbcZg2o9VGWgTsvaVIa2bRPxHaskY7VHjQcXijhZ6hf1VXhWxUkV2lSYWHVuOafMhWUm9JgZvTQajp7ds6K8nzHN3167ZGJSxVbFQyLTvcnVS8YLqVJmdtXzStWEtj/XfaR9HLpc2ODpS++G8vdlnVd+Erx906+nXp4Dyxceev+HLyHUPeyGakDoDPd650boNM1rnFkSesUTs7K2QVavUO/wLVAiUqJRVgVIq57xdtY4cPpH7ky7CCjjXh2pC3zifhwZC1RyO4YbAY7bNOyBqun0D6UD490LQwC91Rz3PsB3DrlvAGXU+U5fIOE0dHsAEVXTOQjOFWqBeh4Kxsae9trDnAOLy+zsBQtarnju8HAoWaVUtfIboOjZYinuDF6l4tknO8LVyzuXqtMHLpzZ6rxqfSE8xL3beQikppQSF7hPLtRtgEMMljkgR+VnXR9wJKYPAXn6Tf8uIKTL+gOA6XKZPx640z/TKwmyy6+X7APk65leb2CANzdxPXDQn5Q4CPKsVyGeBHkpWRA7D4rfLVpdOA/Wtoifk9sJpk6MfpWXDbtHMC4eg3pX5vzQpCUMmtWw1J0eqHflYncuLNuzr/fiq+DHYbtGLLwfdnc9+cnOw1A4MTa/aAd4nydm+/eD/2XR+XId8OHxeqGbIXLe7gnpD0Ak78hr6V11V3kjhgod6hcrFbs3XnbhsKOTj397rMO8lkfix5YfW7Tjdf8Vf5n/a8xAhkmzQU2Y2G6qDpjZkFroPsXStJCilbIyC3MqIdmyE02sJyWFZREim05jY9R2/tlYkt1oGuTpDz0yO+//0fXVfs6yPq2hKjzt73/U7Dpg04VsAvTphsuexxrwY//g9f7LttB//xR/V7NBxE2nvW5p+nZnYgeOpY1aD+10bNYu1DYmZ13003dM1vW3EKOlH1uyy9+q32+/3w6Ufn/wPnM+y9rE0nHtTsga+u2nnff0oKp93aYbWNbTeae93xg6C8FaFpc1oDbfz7HXY9IwHBu0NpCKTcR3DUTpLssk49WMoemvVetb6azK21u9WmJQ1uCsgf37Od3TLnUub39xMlxmdLy4RKdYqHrmqRhl0o9WPx4ZCOecUfvTNmWh15tNmlz5MJxXXKNM+zsgJyt9Veml4H+nb/NXwkV9z5x6SQfY9XHs4U2roOgsnXOqErhO6Bu3APaP9PfISThYVd7yG0F1J3GHeg50Rv5VpxqD39S/3H8EMpZmHdQTwDkz/JUuA6qy7qIXAHl6pH850FE39DNAdrl3hi4CVUf/HG4B3ONeHPoQKCm+ewz4jLXOb6DOceY7YwBxWrnXgKTxo6oMmedHCp050LX1uV9USYfcd0+VLv4Svj25/LPtZSHcwl3tjIFL32tfo+aN0KZM4+fLzYPwR04dvwhktJ/wOgHFPCftQIplqL4IlNJbZC2oTNmoG4P8LBv0W8Bl8og/EDjlr/KfBLT+xesLssvP9JoCg3Wj5F3A9/7TyYaA8p9OVACZ7T2bWA1+RvKG4iEQa1UwsPBZ2Pd4/OKCi+DHx0vUimXB8fZpw9UnUKKROi8rHZpOrVS25QCot7HMB41fhPS3QtsyCqDe4HJZjbpCh7dqDe9yHSweveve+UtgaZc9HRathh3TjjfYng6F4yLPFk4Er1bGbL8xxOeXevFUJiRj+56Nf+d8lXbx7m8ya1bOTZ+TWyH6Yd82VXqGv6rYs16zEkczN2Ztn/nggasP7zs05afsgkcKry28+WQ5FvIDPygTs3ZMLEmZjapNt0kphdh5Ydl+hhRi2dwpEpyF2Ox8NB5kiv1nSRsWcrPrpGVZWrKGNTz/U46CXccMZIuFKiN/4+etQfwnZnD+e7V/tfLwf3R9f0SGsQbNeESWDvuHQUqbyG3p8f+dmsv/r3aa4UlBk/9oiUZ7P/Y5WKjSEtUNCUTZ/EWT0W9ZoY75vGN2co6VTssxj8Vg9KHO9KIHXUKVypYtPbJ0p7KLKrepkFuxQbeqaQPSLkh797qmsigr4s+oPyx+Y5V5hYvdxxMv11hb3BeqP13jZLX60L2w0YreV0GPgQ2X9rkaagwtdckZn4KbrWa5t/If2uF7ikYeSIO3n/1t/POLYXnfo/JdJXCmu23d1hCeox5Xb0K9zYkl4XS46JW896I9oMqdsY6OhtA3ztPOC5Bxbub49AsgY0Tm+KypEP4kMjT9BVBPh2aHkyBb3G3htaD6uuXDOcBgZ1b4PuA898bQDFDl1SPuI0Adp68zChjrJNwJgKPOdq4FRNV3Pgd6qs+dg8ApZqi6cHjjya2xd2HZW+svPHIcIm6ojPMGtB7VaGP5ulDml5Jfp10J3CDnyFSgSGpJEuQAn8gG4HtJBgqMEtUXAb68qd8H7tXT/YHAXr3J/wDkiN7h3Q4s1c38HsA7fsfkiyD36qrJr4Dyfs3khcA0r2/iAkhujUeLn4Ki7gX1CqdD7jfxg8X5sGReyaHx5vBD35xyyZNQ0IEyfjZUejBtW7W34Ppbz/x1+JvQ9O4yDc8d9lc/lJgKeN+wk8kQP8t/NbYXtt96ovvmx2HRgJ31v1oLP47clbawL+xcdqLv9rVQnF78XLwLeDreTl8CDDt2i/s9RFbv6pdxNRJ5/uCnGZ9IoepUfLO66OA9xefFW8aWf+4duvDIhCNNP886svDY+GOf7HmFH1jGsoQxYAmzUU4YUlbCxNpT5KoLTW9iaJ5NMzCkE6u5aOn42mo92pidmUeWPGUTrlPQo6mekord/XdKr/4tTZ/W/9n+xvavbuD+2c3ufEzeSCof459dbtSez8SwrKLLP/y8bXU36xlaD9AqrpiYmVU4SWlumrxEx0AtVks0lGN6E8sL3cZbvMIr4UuqPVzlgSrjqx0re7DUt2W45nBkRbRB6PWrXveKSs9I9qz4fPGmWj+eioBTv1oJ/wA0XV5r8NmfQ/8RLdrcMADa9z/jsU73QuaUyIis0fyXTQ+RE7oB/DTu8NGFtWHKnG1zXgnB8fLJEYd+A7eSs9BtD6FcZ4YzC85sWPSi2w86rD/+cqgZVHm22HOGgVOgqqksiH4W3RkJQ+aojJEZoyD6YnrfjB/AITQ9KqBKhcqGXgDZ7zwc8kANcx8NjwfqqVz3EaCcc6u7BRjg/OIuBbQq574NJNRdThLUneosZytwgfpaPQTqDXWFKgXiUorzgH7qTLUS1L3cSH2QkVKfwUCYe2Qw4MoQOQask26yFeRV+uiZQETO0QnA1Q30+4Anb/nVgXf9LV5L4Bf9id8HZLz+1NsHqro/MvktyBP+/uRXoEd4d8aHQjyj+ObiNCj8vmhsUQKKaiUqx9fChu0lPvH3w6KPyg/1u8OxT8JF/mpwm0okdDG0H1X+ZPcf4erfai6/9U3IuDJUPuuZ//r3s63osuRnhY1hzbuHH1tRDxaU3lZxTjf46ardD31/JRxJz6t2ZAokayWH63HgHzw1l60Qenv3F9EvIPrarnMz63HAPXTq2/DHhR/Gyyf6JJp8d8uxz47/cLz0NHf/84c+PjR1w2HdWE/QE2LGk0uYjWPCQI1Js3FNGtJb0kCSnoHivQ5m1FmDZ+ZJqt6ZRXRMbD2VYG1jaTaEcPzvnL9/tv+j9v81A/e/3axHaVmWf+/ztjFAA4Uqq5VnySl2wlmPzQTXHWNarMKLayBg1wTxQybWEDYTP/TTGdNrVKlRpf6K0mNzBuW8NXiX2z9ysRu99NvkxvLEmmV3Lr7+zCmnnqButEelF9y10GFx/e0XCQzq0vLMm7+BxicqdT57CTgxtdRtz9/d8j9NPpfbDmbW2fPiO2/Dd+7huXMvBz+X48l24Jxwipw0cMtTRlWGWhlFbztvw3krjt7g3AM15heOdR4B5wY5ny7g1go94RZAekY0Hv0Q0stmlsk4CJEXom76Y6DucBeELwZKOmeFpwMF7vmuA6qsGu12Bq52lrurge6qpDMe1DXOGrcfSKFKODUAXx1VdwNCL+WBqq4OqJZADIeXQQ5ynF5ACMWrgJKGBiCbKbmAI6VlFqhMaa4LQT7U9+h3ga/kI/9jwJeVegLIu3qj9wuoqP+59wjICf2idx7I097WRCYkBsUnx3pCUc2il4vKQkxiq+JHwdvkt/ZLwe7srM56ICw6XGmS/gT290y/Q1aC7i7D9RlQsVL0pWoj4bqsml/e+xOcdV/Jvi36EWwF6/x9vyEAXXhCEnC0cdG3h9fDD/fvWfrtDzDvsY2zp0+FjcMO/7x+BBSXj90aXwzenUXrdGVQa/fr8BGIPr99ZtZFEN5zvHr0p+TKZP/kSS9rhX/iq5N3nrxmyuE9ZfeP3j9m5XV+O3+iP7HIIA8JEzJIGFKJLQOWNGkvSbMxTBrhBN/EmnyT3mRV7i15xGpC2idgy7NYVvOfBu7fpf1p4P49mgmiW03NVEzAGjbj0VmD5hg2pWNYUSFj4EImPSH0AHN4lVcjPWvvr0lN56wPS12V81rOi7eluV9HHnW6dHk0vrvyl0Wr07+NdT9zyqlLIWt+pRvT90K3K866oef3cN0bLe+76Wuo/V2ZbfVqg1rCAVXMf7vt+Ljgp41N4GN/z+gJ3WDr4AJZOwvULUoYAbRU16rfwNlKHUZD5YuKtqo8aF3m6CZHQZ1V+eKcBeGb9XKiwEZVifUQbhVqFFoEaben5acdgPQ56SvTT0K4OHJT2sugSrnKfRj4yHnRvR1Ic4pD54A6Sz3rfA40c5a6vQBPpTlPA6j7jYT4bEYBSS5RzwGXK8WDwB1GvuABSUoL4Ge+kDJASHqa6l7PyzNASHK1B6zSrXRZkA3yhP824OllvgBf6Y+8mqDT/Ye9KpCsm8iN7YfYOcXx4kMQk1jt+EBILvbKe/eBjJN7pCsc7JjxLDXh+0WVCnQG7DxeoqGUBH0bD7EVws1VyQjQ+dcK7/b9Grp/V6loQBjS1jrPZNwHHGGCjAQZzRQ+ABYQwQUcPA4BCpEhBNFlD2Q0ireAc2QKO0GtUUPUKIi7/q+xHbC+/ZEmq1+HWQ9seGhqGJY8vfvhxaUh77GCSfl7IfFk8U/e8yB7Du93p0Lao1umZIUgknX0vrSX/Sf8rxJT9ajfjp+8Mvfx3JsmF+9uva/ZvqY//Zgc4JX0ShYYtnDcxPYTZrwnTAwqbhQ3kkZCzlsd9L6JPfsmg1Fb9qLNtzXvxxhGWwYmVZ7lj8hlf7Z/kfa/TTL5s/197fT8FptIabUsjYSP1dJUlixiY2zm7a4JTodMMD30yRkja0yq8V69EqV+yNmQc8btc90FkbecS7qmx86tfHvRO9FvYyfqFeflQWZB+UbpN8MlExuGez4Igyecc//tpaD68px5tXxgDNn8o4ZNCKIKmiCK4ULNI1n9674PFzasMKHnKshN9844Wg6O3ZEccLASODdSQt0J8rVqw2o4cE/m80Tg++2hQ7IcCp8KddVt4ayncqepKZBxjXeBag+JTcktng/JpFej8BgUX1P8QqwpRBdG34z0grTV0UeiMyCsIkeiHjiT3ZtCj4JzzH3NPQU87qS7TUGdr25wbwMy1A1qMVCkblZrQBJ0UxtAlVcKDUzC5UFgm9xGb6CIeTIYyJTp+mqgWJ6TNJCv5XVdE6SVXqtHg0zwf/Lbgv5Sd04+A4nr4yPjnSFWL/Zc7DFI7EvUSNYG70f/G28XSE3ZxHbgNY5zLxw7lNaGMCzbWP4z3QR2ZWRlSiboCXgsBFWoWrMLakeyPm3YGlr+Wur6Du3AGa/aOIshfr/uVXw/MJE3uQ1kLTvlPpDbJJ+hwDSukSkgA9gozYDuRHkXGC7vyBsgJRnIZSDPSndpCOoCXlEPQt0tZQoabIQBO5sNGtISSjkZ+WXOhfljtxTPewuOnUXTo3UhvqbiZv92KHrRHZ2fDrqU00GnuY+mvX74loyXGn9RKp5TUKrKDZ1EGM71jN49cu+JvSd++tx70i/tl05J5Vl2siWFWKWMXNPXNK8b8opYYQqb+G2FKwx70+ax2bSalISXTRew5LU/279Y+9PA/Ws3SyIZZHpr2Gwem1F6ScXcbBkhW3bI5PGFjIcX+qLa9io7qyyruar00Jxbcprc2MzNjZzjzLn4/sQTlfcUPR+tlFhfvyD/Pch4rNy46P+vvfMOk6pq1v1vrd1hAsMMQ06SJIigBAkiKCpGFAQRMYAooiCIYAIBkWBCUDEgiqiIItGAERWRYECyREVBcg4DM8NMd++96v7Ra8336TnnnnPvNX3fnXoeLdbu3T27d++1alXVW2+VggtG1+160Ydwc+tmb91xD5wyJeuJGvOAZRxlLbCA75jLP2xpPkls2S/8wzzbwCn7SBqzHcnX5RdgZbK9pXTmGBtBL2Givh8alc6Kt1oEh5bFJ+59FxacfmDO3LMhf2zwSu55oAbKdyoGrCCbk3AkP3qaNIOvHqlQSqrC0enRr3UZaLLuyNMsheyxse3qDlB15DupAX4vP8WPg98rmOFfCQUfFzQoXAqhxaH7vO0QviE8I3QYwofD+eE3Idw61Cz0Cnjnh+qFzwd1pq6ibwY1iY9UT6CXOqjuB67ksP2eHnuAM+hJH2C2TJF8kN5yqaSCfCnZQS74hxLb/Vzwn/QX+YWQKPBbJ66BxLLEJv9zSHzubwoKQXrKPSYDZIQ8RW1Q41hHG5DLGUJZ2F+Qtlny4Zug/FvmRdh6Uck6kg7mOnUaKwHFF2YulL0zerzKj9Bqc+lKlzSAEgNDezMXQ/78xNe5d4Fs4qBcCpzCRH4AyeBG+Qq4XpbLDyA30IGOILWZJY8C98p+ngR5hSWyD7iCtXIGyEPmS3kEpBRz5WOQCdKJAZA5OeXjrGFw+bLaFTtdAqnvh4anLodPPtqyYN5M2Ffi2Ft7N0PshXLf+msgFlc5eRNApTNJzVaXR8vtL0irVG9Z9m1ZS7POvrla0CMYHjwQ37Pzmz3j94xfccK0Mveae4tAZM6AOe5EV47jKKlcWZGjDrMhT2UbZzqSdhwTiCuzsfPRNQQtIlt3FFzF8jeR4hDl31OyrLZwfldGoSwKsoiE2oJkPBtK8awvFbJgE8c4Et5fbl2Z42XWlKPKqRW/r7S6987ImOju8OaeZ8V/qRAu2JpxW2GF+l+cyIbQjLI+w6DFzpqHz6kPdww+O+eeeXD6aeU+P7M0kKtKkgIMllz6gixRbYgAKWTLLOALAm4DaUXcGTkZQLKwYhZQAHIOSf70pcBRovI88LJMoQfIDXSRgaCaM5R1kHOdf82RE/DJkH0fzfgUlhcce2JhFsT3mOsKm4JaxBlqF3AUIQ/kaeIIhPtKZ8rDKYfyWqj90GjL4clqMlTbkfeNyoK0xsHr6iqQsWSRCdKYswmAEpQlC1Q5SlESVHlVQS0GPdk7TS0F/Y362GsDuq9upX4G7w79tZ4Nqq06W7Ui2WH7n7eNcU4SB/lUPpYPIJhkFpsFYG4yV5n2YDyTby4Gs9Gsk9Ygx+RKuQjkCPs5AezmGDmg6ich3yrM22RCYp7+jk9gx+4Src3X8N3EsjOlN+zsUEJLdTCfqF0sBzF8btZBxvWhEqVehzaDysy/YgQ0bV7q0zbHIVxW3R1ZCBLla6lg6X9vBO4hJANABssY7gJSGSPdgZnkygiQOmi6gTRjqQwDRkhYPJC1cjGXgNksN0o3kA2MlDgIckTOAwaaXfI6SAtZzE+QPyaekp8J39y5880v74dP395SMK8l7H3yWP7+CyDWtuD0xGIwXQ501hMhZdWmuiUXQOTkoV0pE4I3/D6Jev6yNbfsf+3Qs4eyX3pmz5X7nt733IYf5Bv5RX4psByOhZb5o9DWdcYt2Cpu618TdgPoW8agwBqqwHEwjrTatZNx9ayuG4ALWTrQV7H8TaTYwP29JMtqx/1oqYuUnZjKcla6rgva5tQ8y5QSsowvIQsmiXYuMTP92fQxJerVOlz9xeo1r52V+lpKOGXigNWJt7Lvi/vlOxVe3uCh46+Aerzi+8ExqH1ThQ21z4HbP2x5xsA8aHa0Ss45T4F+XndW9UFeoTXvAYr2fASIepkCwKOyVAV+pBKHgKe4WpYDHsKtwCfA8iTtqjxDkv/9TpCJhKQX8BLLZSDIddKLPsCrLJOewGLVh/pwZH/sgf1PwZc3Hto8rxC+73r8xm8TEP/CfFcYA7WT5iodOInhBLDYImSjfEEuZDaLf093qPft8TdURzhtS05Z3QrK9S0QlQXhfSaT00DW0ZETIHNtq6GAgAAIyKEAeJxC8oGLyacAyOIkBUAh8f9ttVEKUaLAUdJJB74kjVRgCGmkAKl2LHh4QJBE/KrRbMADNYdfOAJ5r4SekBfgx8uz2shTsKZm6bvN6XDgq9SNfAC05QGOgzRnoVkCaXW8VhnToemLpRqdNxQar87c2+YCSLvTy02/CMwkfjH7gYsRGUayb8hy4F2SAbj5KLkdZIY0l4HATXzFrSB3EZKBwDOkMhFkBA/KgyCrpLR8A7JR7paOIJskhxtANsk6+RnMz7JDtoNcYrqYJ8E8Y8pIIyjsmvi0YAR8+8Ku2YvHwoKdPzX8pB8cHXuizdFsKBxTECRGg2zcc0noAkjdval5yVoQeupYNPJq4MXbxYbE9y25Ys+M/fH9m6bUONDm0MBDg362VHaFNr5QaFGXMTtfYhZsErdcla6w3Lch/sBxQ9p2Uo5DU2zuu6iNjq0fxdWhunrVYvmLpThE+fcS1x7HhiaL2uI4zksbeixqH2TreDxbl+PZkEworJfoj/VH4RerLqlUpXKnFs+n7I+cH13bo0bwcfq2YEv57rHna9XN60EnmVU+3f8Jyo3Keq/cQ3Dpq/Uu77gVTs0t83W92yH/VP+V3JqgfmYXU4A26qRMB3qribwANFPbiAM+eUwDFBVJAHepBxgGpCQXTr4AloGsJlmksT5JkCTrSTY5+Z507gKpJWfIYOAcBrMSyKGC1IWU9t77aS9Bi5+z5cK14O+U7/32sPHJE9uWN4X4XUbF8kBt5ywVBdpymBiwgbPJgJyV0ZHMhJWvlpkm62BXh/TqwSqos/L4i7ob1Gp9AtUNSt9beIWaCuHBcgMapD/pxEGqMQAPGEvC8tHIP/3/fy5uS+laR7rsTTwZ5FUvWDaJcdKbMCRu8e4kBvtiaedLHdiYXupycwB+OqvkLmkOuT3CATNAXcwO4iB3slrqQNqpXseM3dBwR+YDLRJQp0mGOaMQ5GV2m5qQtzfoeXwsyAYiPAJcDDLGkr0tAeqADAO+Q+gDslaaySFgPd/KcJA8QgwABpIizwMD5T6Wg1nOMKkEslamyUsgm+RyeQJki5TjXJAB8pl5AMwD5j4ZCeYnY8zTIN3pLg/AaX3LHW44HI5edXLY4amwrHFw3VejQCbIorx3Ida34nT/LihMja3OLYDUiptrZ471gkgj0zlyuOWe8t+X7Vs289Dokz8UzCyY+cb23Hp53fK67behReMaOVsOWmNRycax/rsGz659jKXQc52ui7hkXR2caw/20a/PLzZwfxf5n3YTKJY/R2zdnOskrCwqTK1Nam09ONd53LOksp4tbA3b3EIofEqNKp9U+bRWuVKNM5tlceeZeni0qTrnrBGxCtUL8r/Xt5nJNWsWdoK0jIx20QScM7bmnPN6wPkdaw27+C0Ilw0dDVeAxGjzcuxsiLfllJgH8cdkSfxhSMw3XeIeJA5J2fgGSPxshsVPQCJbNsYGQKK56R47AxKvmDbxwZDAtIk9BvGapk2sFiQ+MG1it0K8jGkTfxgSx0zbWH9IvCVD44MhfqEZGnsYEttM2/hKSKwxF8Tvg9By1SVcEzJHRN4ofQYEn8kSfxUcn5P45khX8PfK6YlhQFlKqzeAyviEQdWkK2EwDXVvDkFubmQl02D//NTXpRHs/ThtGxMht0lkEQLqfXbxNYT3GcOHEKprLlIfgL6RXRjgesqggTg+Cki1JR1pVpew9GvuuJtpypq4Y3ZzWZWKBKAasJAAYqu93RTAgSD1MukI35+bPUzeh5Wjy243i+GX9Rk1eQQKq4d68yWon2lHGDiXGtSGjEiILKD+3JKPNr0ban+U8WHDeuANULvD/SH+g7xS2B8S35vhsVYQL2XqxyKQ2G7OjbWHxOumTaw+xLubNvH7IX66OTc2DBLT5ZfYHZDYY+6NPwzx8aZprB8kXjat470h/oL8EOsCibMlEt8IiWtMk1g5SIRMamwTxG80FeMfQPxU0y5WHRI9zaFYJYinmlisPcTTzMzCCiAdZJWpC+mbozUyOkBuQfzF4xshh1inozGQIWqeJCDROlrN90GqmV/MAxDqfrxCpFq4ZPgztT28snyFyGWRhyNPnHj3+IjcW3Nv3fGGGWdWmVV+dfsruPZeluRccpLaWAYfcQwpNkXgcnVF/edcux5n8ByjiWtvs8jqnL9qISmWpBR7cH8PcTF9h5J0jAXOk7OUQdpy8Gnb7sZz/dkWWT0/bUVag7T66VdmD868N/PlKxLeOq+y7tfq0vgTpesUdve+SXxY7cGT70GoTlpIfQDV15ZpV2M8NB1QpV7zvaBr6HGqH+Q9klh9/EcgX52gLaipehxtQA1SjRgAPKTGqspASH2dREKqMRIHmnM+60B140cSIL3JJwx8TIGsB6mB5ingHpBSIGfZkOVZKIYDB8mV10HSZCM/AlN4l3Egy4nIcCBCNg9BZJ8ORdtDg8yS9zavBOEzVYXIp/BDr9yf1gB5R4MWx7sBL8qnch3QnJLqKlCvy1ukA/lECUHhuFBZ1sPuUemrpRwc6JJWR86EzU1KKXpDhcjJVuoaqNQ8v7oKQcWfCp5XOyCrYewVdkH4UrNd1QTvdmlHBui60olU0IekCyWA58jmOJj3VT4JCD5VF6HAv1A/Ke9CfptQGe6AAx+nankedj1aYo+Uh91PpL8lCcgZH8lmFcR76160BK4kwi6grlwuk0CPU2M9DaVikVlly0HtvekLz/gEKkVSm1ffDoGRo34/yB8fXHK8N8hgFN2A5pKQWiB1+EzaA3EUy0GeRPEJsA0t75JsXXoTcJCY1AKukjx5ChjGer4l2UO6DnAhITkCMoQwk4DNUl3GAG/JHdIBzDsSZzvIWjkh68AMkgWyHcwXwSzzAgRTzRtmMZifzVnmBQjp0CBvMdTKLZNb5zE4eHn+h/taw8HM4MlD08BckX6veRZix08ZXjgZ9ObjBeE9kDp2z03pT5dpltEq/WB6lctfrJhW7qpyl/9Sfyd7Ju+ZvMp2JxHXTseSlQc97bSzKElju5sYm1vTDpRi0ZbG1rUq1y6msR1bRpUi1n3rIXLsr1lWiqXYwP214phVHFel45C0IRNlmRiUJYtWA5NaWwowzxaehqyhC/1wiqrcuHK1ZrdGzg53imy84gVzfeqlwS0Z38QqVrss/xioZZnXmNOg5OQSFbKehoZrK/7YeDqUeiCtS3Y7yBvvn3rielAjdYgCUE/o3upWUM0kS30IaqD6EQNqiKqKANNtl/GSahEh4BoulveAHPUyPYHeTJSBIP1lOD2BLpyU5SAdCXMZ8CRKNMkOVi8DO4hKFtCBu3gEpLvMkTXADSgag3zCT5IJDCdNHgFieOyCGlPSs09bBNF9ukdqVfi5Zv6W9elwJDfebf+14O82H/hrga84Jt8A3Smn7gL1gywkFVhHjAgk3lUFbIEj/SJxNsHRwsiLUhp++rBkHakMqfcG6bSHjI/iu9V5kCXxKdwGJdvG96kXIPX0YB0dIBIy8xgM5lm60w8K63tl+AYKTg8dYi8cWx59Ui6FnGmR+6Q75JUMn80rEBvteewD87rqx27ge9lLMpf5lbwO6nTVV/eClGm6WVofqDAj+nLVc+GUrLTutQ1knB++Pqs3xBeacbEZSQ+s8FxgB0Z+BlkFlAOZwB6pD7STSWQDv3BYToCcwXE2AI+xV6IgP6FIAT4AaQDyMZvIBOrKE7ILuJwYlUB+Yb/UBgZzmAjwMXnSBORrbuULkN1SVS4DiUtCTgG5w8yQ9RB8KK3kGzCPmM4mHczzwVNBfQgeMrkyD9J3puSkXQzlbiiZX/4JON4kti3nPDDvBhulB5hnMwclboVEhZrnn/QgXDpvYHgHeKuOVYqMrv11dq9SvUudefmx3FDe2ry1ez89tv14o+ON9ri2OhYtaez8cv3ejA09GtcQ9S2rHTmza3/l/HLXENWRMLtUw2/JjYvlT5ZiA/f3kKykKuoN7dj/bS5A2db02sb+tW2kqC0YRTcqN6nMzDJTSn+VXpBaO+2R9tVUudAQ9WXtp2N9y08taA5SqcLMRHmIdkoZHL4MqjUr9V619lB1Saku1T6CWD+zvPAtiM8IShWuBzVaunM56MlyWNUFdY30VDmgzlANMcAw21rnuKqPBo7SmJ3AI0yRacDLhGUNyFM04AZASWPiIKP4TMYBs/mKOMgcAnkFWJo0YFycXD7kblpQD9jHOHmNZE4tC+S4XCt1gSZ8wBkgt+HLMOAH7mMulC4Vva58BYhEPB1tAbt+KcjaWh8OvF7Yf1dPyK/hdzxRC4L7pFxwDRBQnlRQ91FOPQ5qJOupA5wkWc92kMtJQCKkd7ML4vfrYeyCE53DP0om7HkivRTLQJWgi7QEGrGbn4GmHKEPsJjp+MBnVKQxyCFq0gh4gHtJgDxIU74DKlKJw6AqUEsmAh9IExaAvkRdrNMhfJH6NJoKmTnhTtlHoXzT6LNVF0D28ciP5dZAGF0yfDWcfDgomT8I+Fxekm+BwRg+Au4gadgqgPQE2Q0SBUbyLWcCXxKRPJCq8jIx4G5ulDkg+URlEUlk5Z4kSIimwHGGyzrgIiJMBflCXpdMoCKDZKH9vXaCfIuiB0g5fpBPgMl8LW1AIgZJB3O/+UwywGwxY0w6BN8YYx6FINVsMpdC3pCA3MoQn69+LhgF4TfD/bx1EByNnh06BrLRPCKVobBC2VQ/F2JPnXLeySikTsq/PLTG+yE6XPpGlrY8vVyvMmXKJNbflHtLfpv8NvOv8kf4S/2lgZ1Prg1PYNvSBLafpe8ovGxExZGTG0fBZ9tmFXXetsxARZlZawhdW6vfnRKwWP4bKTZwf604qEGW1RaurOZYbT00ZUMlyrWzsaEPz3b0DQ8pE8m+NrtTsxdD2jvu3XBuDzM9/SV/ZqRc4uIqzxd+DKGt6aVUZcj00i8vuROqf1PmyVqHIPxlaHHoJsjv4uedGABqv4xQNUB/55VhAOiqUk+tBBWSI2ovqEHqGAaopZK1QTvUfBLACXlUZgNzyedhm92oAVwL0h1IJ1+GgDSiGa8D3zJdVgCDZRLDQW7CZwPwM8hBkr3atwJTQXzgECFZAVKbrxkFbJK7+RIEQjICeB+RjSDv8zLPgFdGTQhNh6ofpR6udQ2UfCG0otQgOPRT4dt774ZjtycmHLoJCl4xd+S/CkFpY/wMkFq8JQdATaQMdwNnkKmeBEoRoiSo+wjjAV1ogA8spwGAdOXXnO0bfvNLVyPJe3E7hlzgfY7JG8BZHOIRUO+TrfJAD1YLvS8g2kafmlIB0tuGqmT+AJmPhsdnt4DMUaHK2f0h0lGrlMMQD5lase0Qu8p8UbgF6MBgGQ/8yG1cDDJA5spHQE0UHZL3UvqSbEw1IlnCLK8CtYhyOUhHBstdwC1yD3cAjUmTYyBzkqAg+pKkNt+S/LfcDfI08CBb6QPSiUVyDFgoU2QAMJcoV4GcSTIsPZmS8hDIOmkmp4IMlMFyHMxFppUpBeYzeVC2Q+F5wfbYW7C/Q+Gpe36BvFEmLwcIr4ns9q6H4JFgpVkB5jGzTh6HYItZIaUhXrOyji+AxGOHny/sBdFP92amNyo1P8OUuKLEAxe9X7p3qdqlsjf7B948VOpQqS072MIxjgWWucTfbueTDTn6thO1sZEUYyFCukdSi2sgbBuPiuW4dd0OxKIvi/pQvvcHriXF8p9IsYH7a2VgUinH+ucamLpCbtt/Stt6HM/CkXWe1XPLHyj7RNknyo5LzU/Zllr3wslqfeg21bPqstg55d4tXAQyoHTILwPhSGRxeAeUq5vRqFxdKPVJmp89BwpuDXLzHgKdqjaqt0HfR7p+GnQTqqjxoF/iQbqCqiofq1KgPlHfY4DWqlwSVahKkQ9skCfkYZDh7JYHQLKTCyq1SMLNP7P5tpFoeQM4lVz6Ac/Kg/IIyAXEWA88kzxfHrPLxSsgtwP70AwAuZP9MgZkpgyiC3A7r0tDYDOeZFoAdyegHzF2Ag3I5imI1te3pHSECs1Sqla9EUreEd6WdRxyM/xxOSMhD//+E2dAQePgqvzWkOhsmsVvgWCj5CQSIIv5TPYB+yjJIaACEaqSnEFhq5OzKcksX2j/y6eAI8DtFKhbQK2grkoBT+sO4SYQSlUXhIdDtKK+IOVxSJ3hnZu+BNIuCl1Roj2kzNZXpudBaKbyQgb8LFnuz4dEyeCsE+8CHyM8CFIDT0YDm4hwJ8hmOSijgX60pAXIJsLSmyTebzjwajL3KctJljFvwpMHQVaziTuB2lJVBgMr+ZzlIMsJyfPAJpAOIJuB+4EBwL0g64nIMOBTuV/6AK/zAHeCbCRFRpLkFPkBJI0U7gH6yUNyF5gf5H6pBTJEWssDEP/a3xW7E45tLfz66ONwtGFi+qGLgP3eLDMLQvvCy3U3CFfyK3hfgRkWlJGTENT1V5u6EFxRsk9QFeKbqzxRkAOhGcdqRetTNdTStA5ddVqizOXZc7O/bNPx2EU5Y3LG7J0Z35Lon+jv2xRBxBk0i5r037Njm1MLlv16/olDZdqQZ1Hj4dm/ntdiP6fYwP3ZUmzg/hpxFD+us7gtSFWusNsmwZ3HpvdYbevhvAVUI0QovLhUVtaYrCGntQlpz/dyW84PtqdN8Lvqof7WivULL4fQFWnncymkTk/5MvVqKNut5C3l5oMsUMP9EpD3YtD1xM/gdVAv6EbgPaZuU0+Crq4u0wNAH+ZNyoD6UC9SZYAl6jkUqOrcwKMgDRkgi0C2SR2mAL3YJf2BR1Ey2AZvRoDMAG4GHk16aKwlJveBLOBZbge6yQMyDOQ4MBJUBOgF0grkKMhe+1m9SKEv8BBvyQiQETKEW0CmE5I2QAikB3Af0A3kOeAgMAYlg4B2bCAN9FBVxvsKMnaEpNRSSN2qR5eoCvGY3Fs4DGJ9zKWF10FirmkWOwiJUmZa/HXw75HP/G0QlJNs/1lgGIfoATKUiAwFDjObw6BaYlQT0CdVFy8EoXrKD50LobfUrHA/CJ2r45FmED6uOkdKQ6ibfin8NoQ+U3neNcA8ftF9IT7LfFp4KsROlVR5CeQaziIt+YRIT2A7yCMgnUl2QRuMkrtBSjODYUBbDshwkEMygTuAFYTlbZBDJKst40kvjC+A4SB1SJcHgNXcTz9gkwyWOSCdiPIpMATkXZK9sT8D2oEMATma3ICwkhVyCGSHzJB7gbVs5mmQI3isBwI8GQIMYDWDwByRs8xYSDxvrozfCfk94pHcTMgvDF7Mexx4V3cLTgFveqiSbgbmWfOFtwRCzwYXyjYwb5hTBAh2BEdNefDf9ht6n0BsRLlb/PchUbHcuMJPIBramZr+dsrWtI0pY1Mz27xTulP21Oydy6vve+LAQwce2riF+xnFqMCCSXw730KWqsu3oUvPhhiNpQAztqGQa6tjw/Zgc3viOoM7BpVi+ZOl2MD9NWJj/g484nJuRbk3SwGkHFrLhkK03Rl6S7NyMqtkqowr00qknJmadc4KXdKbqnafclO8SulHY3kg+0vN89PBey/c0YtCyampKzI+gdSyke9Sv4P8+4INedMg9I6uocZDqLxq5LUG3V29qjqB3qM6qnagvmMbZ4NuLLerGLBFRRkL8hGvyhyQ1gSsBRbLZ9IXuJy7pBKQT4yhINVAHiTZEe8jWxrbGdhPWMqA7JKvZCJwK2cxGGiMluF2z/s2yVDf9SDHQMoAFVDyHMgX5DMM2C3nSV+gNBPYBzKXiBSAfAXSAthEciE/ltRSkqjcCOyV3owDTjBZVgNbWEkIeAuPeyAyR8eiuRCar+4Nj4CUxt4QUxrMB5JqWoJpIgPNFiCLakSB0/FkAUhvyvI8yU6DOaCeU/3ZD6o2bdVDoF6Scbo9MFO9hAazj9lmDsTHm6qFT0BsDp/KYeAZ5smbIJ34gaHAbGkmN4HkcYyWJL3Grjac2xVYALIU6AK8A7KMVHkaWCifMhSkMt3kTaAkKXQmGV78COR6knGDnSDjkvefoSB9OSavghyUtXIV8DEfUhK4kTCfgiyy52uS7TirgrwOMoQQN4PslmNSFtjMl3IfMIIQO0AGJJ8BeVqmmrKQeExu8AeAf2YwN/YmJPrJM4mmwFH9NgNBX+F19MIQulRe5HKQS009KQ1mS2iMbgDmWPhV73QITfHfMOUgPD68IbQD/KBE7eAD8GdWWl/4E4RGHWoX7cRz3r0BoaxTUrKbZQ3NurnVi0dqHMs4FtneL35/nDgJCxIJz0vqhOuTaMmcAwsKC96189GW5xhbQO5SC+K6DriGxg5s4kBl/982IP2zpdjA/bniKH3sjpARVmcllXIG7iqrrQHUlmrIs9yT3pmlJmW+nPl61R9CNb3zQt+2igaVIl1Nh1DlxFtl7o5dB6pd2jrOg8j5oX7hPlDi8pT0EtkQfK0mJoCTc83zJx6EUIVgqa4JoVP1a14t0B3NUtUddD9/j/JBbfU6q4ag6qkw3YCAwTIZuAHhZpBmaHke+Ja3ORvkfXlYFgBTKCQbROFJDsn0+2PARJAPQZoS4iqgE+MlBHJQXpU3gBPs4x6QnXjyGMmeyp8AzwFXgLwDEgauJVVeA3mMoQwGsmSkjAGuI53VIPVQUpnkErME5AWQp4AbUdwDcoRcmQ7cKJ9wOvABi2QyyGLCtAZ60YO7gNqE5UKQJ7mNR4DXOSI9QQIpzWvAYbbJZiCKlhDIPsowCegHchjkGqbRG9jAIXkMRCTGLqA2r8lYkI/xpSnIWAxbSIb8rgVeB3kIZBRKBgA7mcFEkCZyq3QCUvH4mKSXezbI48ArwBiQ0UBHIrwI8haPyEvAjTKWR4DjHJcDIH1QnG/v6Rrr9X4BNAe2A0uJigdSijtoDEyVtzkBHCEirUCyLWZwHsmi8BdIBuC2Jg0dd9GV50Cul+XiAZVIZQnIN8yXO8DkcIXZCTJHNprpQGUW0A/Uq6q+mg/6sG7JQZDp3o2qC8ggKdBvgTfImyhVwRsUqqNvhVAsGCNXQfi28Bp9LQRvhyvo3uDHw2W9oxDLKNvF/xD8H7K7xFeBd3bBBaEa0TdTW6dsSG3U8snSV2bNzpr99Y/7OHjNwWvyLGgkbPvAhW2bHd8yCvmW9Nz1UzQuwmJJzsVGZJTN1YktN3BcsUV1cwOtdh23i+UPkmID9+eKhRkr1x3A5tQceatrxKqyk9rl3rQFlehG0QsikyMvhy/JGJaeld78zFJ6mp6tLq45N9GpRJd4CIIhpR5PVILIu6EV+nuIpEVah1tA6N7Q7d5xOFky8HO7Q2igv9FrBOGLdRt9EEKBqeelgH4nGKnbgv6FcSoOqg7lCQOtuFz6AlswvABsS3pZ0tLWVSWoJV+CbKIXHYGm/CTLgFtkLa+A9EPLbJKL541FkHPYQzM6gMzhY7kEyOcWtgPLZKesBHkWzUPJOyPvkqTNbQ80JiItQK7kWjYAnzJCvgZ2yhqGgnTniNwDjEZJE5IMHeOBBiCDQVaiuRk4hTvkS6ArK2gEspCQ/AykAmUtsKI7SSN5C8nC8Skg7aW7NAb2Mo3GQCUCWZr0iGQbySD0JJBOQGPgIpRsBrrLj9wKhPiAd0Ga48tpJNlG3wdLC4Z8RpI/431C3AMsZwvLQVpLIJWBAoSI/U5XAHeAfEnSU90IlMYnFRjI1ZwJMoMnCIDpMp1pQC4R6QtcCVwCtgVOUqqR9DUmgrRgFREgh4ASQBikiT3/dpI0xV+TDKpHbO60K5DCAuoCm8lhI1CJHEoBBTSgMXAn86kOJNjD80AZqlIR6KmuUFeAmqNek0WgH9I/qktA6uqOajDoH72QfgG8Jt4ePROCN0NPigHvxVAL7xrw5oavN2Hwzgs/67UB/UHaeWY2+BdXnFEYhcjhQzel+HQJVQgWeWdUvizr9MyambWbdN6/9tCsQ7O2dZVGcq1ca+0aIWvAQquT2rvSagc2sdyvyvahKwKD7fv1uKiswPa0F4vSZMIfsMYUyz9JMRflnysWTqwcKasNfSjb5kNbNFfINjh1Eyxid4jREqX7Zl+c3arsVTWOVm13SsUH+4f2RfoqbCAAAD72SURBVOp5Za6+uODiGnty26m9ifYNz8mfAKk/Zc0NhyHz2YxxJd6D0v0zJ2V/CtFwihfeB+Fy0X3eTRC+N3yO1w1ChBvpjqArhtqquqC1/khfCbyt5stmUOkoWoDcAaQmASByKdACZCLI98CZwC9ELKx8Md1BvuRFvgReJCSTgE+B/iCn2s/aSZL3MJ1UaQlyj9zL28DdcrfMBUKk8E4S+Se9SC6qK0gagidBVidzffRQmrtAvpLHCAMn2ST9gBF40htYDAjIsyQNSQiYASg0CjiBkhEkw20HSLaajSTDeHwEvEmyPDhMMiynyWMkgAxlHxAmHw3MT74uSdqypKGw66WMtO9NEjlpPHvOP/+H1RoHV3HHlD2u/sOsdef+9vg/f5571z+/W/Pfiz3b+SR4yXsnP5JEUj5i//vn83/7ff4n4r5fHoXkgnSS8nIpyDgzXzZCcIPpL7sg+CDxrtkI8fvjg/3LIfFVbKX/NsS3xB4P6kLso4Kqie5QKCc7JqZCoSl4JD4bCh88PCXYBylPrFidWQHC3x+UlOpkx99JDEvctaL69h4739g56dngaJmckjklf7G5tpOW+q7gPqvtRrNwSVLHbAohYbktXefwwJb3GIueFNdA1TUsHmDH4/8P7lCx/F9IsYH7c8UZOAsq4Yuk0rZLQFGbG1tgGrakrpEdyuMEJ1I21GhabW61qWesLtsqu1KZu595RdqkNjb1aq/Kv6KBd+wL+qi3a7dIfAppTdNfiM6FEt3S66fugXQp8VrKHIhUTJkbWgQRidYPbYFQ3/DLujOEpoS/8z4Fb0/IU1eAbuR11lcDp1LdLqBGppM0ySGSpa1zQaYAy4ABILVJIgcPgKzHYwPwNiF5m2RHuyjJxX4q8BJJ8McJYA8QJiRvgCySZMH4IhbZxTTEq/a9+6x2qMVUkqRJS4Av7b+jls1foYvOjfIPqqzwP/37n+MXzhhF+PWs8Cha1H8T71A2oxL5D+fDfx4biRS9819fnFEN8/uWM4eIoIFNLCAXzEJzi1wNUtZskOchCPkVzAFIdEvU8R+HRDR2MDgNYjfHJvhnQqxK4Yv+a1AYPvlmYj7E+hdcHf8cTrY7kRtfC/rmTfHUuyGty483ZO4D+SSxQE4emnR429F2R899qcfWUtvf3v72F9bDyreG6KStfyu0BAsFdhyzaMq4NYQJ14XgaFIbi7o0lsy5yMANsuNiA/cHS3GI8s8Rh5a0DCXYiaFcAagt2HYdu7WdKI6xRF+m2+oMXcI7md4pbWdag/olVFl1Kt+Wzwy6p73hT6aPWZRZ2V8PkYWhbO2BF/ZydQCU0o9IFIIX1Kt+FpgevMqVYFpShi1gSqsLvQ5gfuIumQQsYZYeAfKUPGXqAOnUoTwgCC8DV9kr7kJyYcsH6pKEzcy345Mks40OQt/xN3cjAtTnH16H8yQuBoaQDAeFyP7V+fCfexzO8DQGWlMs/+oSkMAA1Tib0qAm64rcD3K3fMWpwN36KQDl67PUQdDNvEGqJXjfei/oh8B7zjtF9QZvSWiEegD0FO97PR+8sZHS+jpIHCnXNTYbggE7ZvqvgTfe/yzUMntuetnUA6lZDXqnVktZmLJw+dCCHYXHCo/FJiYvKmxBXgmLbvZsTryIeMEynWjnuTkuWcdI5Hz43vZbunVgkdWO2qtYfmcpNnB/jljqHtXIji3JKxfb45aNvAhkUjeptW0Vqk+kTktdmroktVpkfPiHsNfwaSrqOSxMHR2cn74o0QPYW6K/GQreaD0r3AS8zl4Z9RToht4W9Tl4zfRwXQd0Td1KvQPK6LfVM6AWqRdVOeBDlUE74C1OMgxYRAQfqEMKJ0gauP8dD0NZ4BSgHP8eHkqx/DXinrIsSmJAjWIYcVDnqJc4E1REVVTvgq6nJqlWoHboBfo00OO9smY4eO29VroxeE30R7ozhJ4PVdNNwDvT+0w3hsS4jDR/LySqZz0R6w6hqfk/hAd4X0RaRBpGbq29tuSsjFEZoypdX1ClcEDhgGOOCs/Ow5ADedkGqtqCT4oMnOWqVK5HhCVvtq2XihqwunVALENRsYH7o6TYwP054rLWJa22IBM1wWq7E1TO4D2U1NqRuMZLnZH5UOaosm09rQd5+bWHy83eBmkSet9/rGTbRHt66g+i9RkNXs3QCL0YvFjouI6D7u5tVp1Alddp6jlQs/SDaiXwrP6cU0HV06PJAIWOqTmgVqjxajNQnuqcR9J7EopJhorlz5VCCkkAXeikLgWVqU4wGHQTlc0YMA31fDUD9OP6BnU66NN0A9UF9L26or4bvAOhZzTgLfYW6BrgrQ6N0U3Aq5Syj+4Q3JT9fPxCkHIH3jFjwROz0FtQaVCJleml0pdU636AQxxii82pJWx7Hc/GCLzqVlsmIm25YJUtM1Cbrbbrq7KeoNj6uSJSdZu7K9oSFs+y31n+J2nmYvm/l6jVNtToKHvUw3bcxWpL1qrqJ7XrFqCWW9059Y3UjakbKzyqHtA3qsFVsqSEd54sVD2DqiXG+INB9fVeVitAb9H9VHvQdfQd+kLQ/fU16giodF2L64Hlerx6EvTlqqdaDMqo+pQCOihDSVCfqO1UAipSHg3/jd9WLMXyx4iLGGjCRIAH1fm0BJWjDjMNVDXVXlUEvV7vUU1AX68n6magx3k3qctAP6sfUBeCHu+dVBeAt9K7Rw0F/VlosZ4MZmup+f5RCAamrA2agZrDNq0yOqZWSZme8nytk6mnpdyYcmO69cy8T6y2Bdue89hsn0ZtPTbtUJS3WO3AJJ3s2M37m6229XOOZL1Yfm8pNnB/rFiDhXuwHaOBo+KyIBLlDNpaq13uzXLehSpGR0YKIqpaE7VPnVTflawg10e+Dh4D6Z92KHgAdL7XQjUDnadrqbqgrvBuVnVB1dPd1SRQl2lUBdD5+qRqBGqEnqEiwJPqKONB9eQRygMVbMPS4t1ksfwdRGyndJ+uqjtwgfpaTQSlVDn1Pqg9+gK1CtRl6jWWgD6sc9VeUAe92qox6BzvJl0LdL73gv4UdBVP9AKQb9NN0BuCweljEg+Del8tolxoYGRSOC1crXqntPNTK6RWyP45eRGebWQammHHNuToWSouzxaGa5st1hYlrSwYRVnUZVG/ODe3HDyneB3+g6Q4RPnniPw3x60BVLaxovrFavGu9fAI9wjV8+Z4n1dfTTnWUCIl1XyXWiKYT3sap5wtpcFrqOt7g0HfopVuCHqCWqEaghqhO6nTQJVXV6h3QE1TYeaC2qx+YS+ovepn9SIoT01Ui4FzGU8lwMcUm7hi+cvFTzaMVedzAQlglRpKH1BZSmOAlSzma1Cv6rfUGFC/qHo8BXqAukhtBb1ff66eAH1QX6W6gTfUa6sOAcOjlRgMfpPMKokUiL5+oKusAO+FUOPQ1ZWbpb2c+n3qe+VLHeHY+GPjd45NXoy2uTfP9n3zbKpB21CjusZqR7XX1moborQAqn8wFxXPsD9Yig3cXyP2wVYjrXZ94Bwllw1d6nUpVaNjomOiaV55z/NKVuqi5qjR6qHIIdMsZXnwAqi5Kc3FA7Vd367Gg3pNa/UpqNN1VzUN1BksUjNBV1HPsBCUUROIAU/xtmoEjGahqgdsoyUfAh+Qza1ADoaTf/VtKpb/78UaOC7gXHvkceLAJjVWPQxqoNrJMuBt9SX5QAN1sboN1LeqjjoP1NmqoaoF6hrt6+qgxui26nPQF4YPUx9Mn4wp/nwwJUMTTEXwHpeYvrJ0h5TzUyalTKqwVF+k6+q6kSfN5+ZH82PcdgfQloJLt09ql0PXFi/sUgvYch/m2uOW6xLLcMJ3SSU2544NbXLir77t/y5S7Br/ueIMm01K86QdO9CJDU26XBwNMr8vObPkzKzZ6mzVXJ9RpqY8pMpLff2AmZBygakI3B7qyHTQvVRUrQB1qu6mngJe4QuqgzqiUpkE3KXKq+5AZ+ZYPpUziYNqQm+aAFXUw6oy4JNll5Ti3WWx/H0kIEABAZY9hIu4FIjRX3UDVY/pGFDfqjepCWqSasT1oCaqeuoZUCVUNUaCbqweUCmgbvQaqhUgs1IXBheCGRh9PfgKVDpnqQrRUdE3I2dEalc+FJ4ULh8un7o3+SedBxfqldTe9/a4Yy551I5t53BlKb+KcukOPW1TD0WNUS+yOu2vvs3/blLswf2x4oyEu8+WigvX5+01q21bHNxEcDvASMrB6JvRN0sdVqPUy6zK3MUxfan0oJG5NLo92AzqgHqddqAqq/fVZFAf0Jc8UClqsioDDFNXcA1wjPZMA/U8gRoFzCG5Gx1FDQAOkisCxCh0WM5iKZa/XBzDSQ455AD55JMPeOxnH5BgKz8Bj6sOqjZQm/X8AoxUwnFQrVQm1UDXU1XVl6Au0++pb0HP1PVUIQQNU5eZnmC+S1ke5AJ9ct8jpM4Ifx2uGLqgauvIh+Erwx+n9o4RI4a23QH0KKutgdI1rXYgMuttalv/aiyBAzYFURQbsY1Ui7sN/FFS7MH9sWIfXGXhxMpySzoDh61341L7errVrhNwqfDZ4QPhA5k/qWqqgaqeUUZu07NJA4mHJwbPgfpM3aeeAjVVBVQGdUzdRgFwHamUAKIMYTNwkI/4BeQKJspDwBAGyH6QFXRiIXCz7OY4sIW1RQwixVIsf7VEiBAFmcxL8gLIo4xnJMhSaSR1QS6RutIC5EI5W9aBNOYKRgPjGI8HpJBGAvhcLVbzQCmVpjaBaqh+pANIqfCHpgoEQ1IqBx8Bz+sreAi8OtoPnVqmdKRD5JPI/BKTkhfjJZv8oi3MX2+x2npw2ra51TZnp2xZgLKMRdgyAmxBeJGBK5Y/SIoXsT9HvF8PXUPTolCF5Z5UFo7sOgKrad4z3r3evRmvckRtYHVqXVqo76UxmBsjraQW6AM8zNXALsqSCvIWWbwA9CcsQ4EGMovrgdflB3kDiEuyUek26cF8kNtlpJwD0l3OVY8BvdXTFIC6j0mWiskrnobF8qeLQqGBTEqSAmxjL6kgteSgjAM5XRZKNnA5Y6UPkCL9mAVkSyYeyN3SkAyQJnQmCiQ4jZJAbdpTGdQHtFPrQD4LzWMomCqp7/nLQOaq7yQGup32VI0SE1PGRb+KViyVz6usYbM+wS30o5+25T/accjm2Iu2BlC5LgEWHc00e9wWgjPVapeLK55hf5AUG7i/RtwD7UIaNuRRRN31ZVJ5O7yLdUPdMKOJyqG2ujJyiblG95DVtDXDvBnmKlA/MRgDsl2WsRyoLJtlIsg7PCwByGfSRUqA+V4O0wuMkj1cCjJCspgF1JOdsgCkg9wpU0G1lwQ3ADVUvpoCRMgkleJ6uGL5c0Sj0cARjrAf5HYGyFiQPWY+I0D2m0tZA1LNXEAGmHXBE/I6mALTQU6CNDMl5UqQpuZ7GoHsMdXlO5CqcoW0ArmNRcwEuYshnAGs8DZLaTC1orXNTcBFuhr7Qb3NT/pQ+mvRtyI68k72z3qy7qzHeB8aDAbtUM+WS1JfbcdPWW0bE6t6VltPz7XHURacIq/asc29F3UZcI2PHUFEsfxfSnGI8q8RBzZxBs490HbCqDPUaeocdY7XXfVQZ6uz08+hJc1o4F3NT+ouaQ3yeKhp8ARwp9whl4CcIk9KL5Cq8gwPAD3MjdwCcljekuMgG6WTnA3yjonJ92AamcpmFZjRZrwsB9kir8klIOfLhTwKMpCB5AEJEsXUW8Xyh4vLtR3nOMdALuZyuQNkmunDeWCamWflOzD1TKFZBWaJWWZWgdFmqqwDsyJYLhvBnGuqyasgzcxhMxLMWXKurANpa96RtSAfyla5EqhLTyoDaWoGe8C0CH9mdoE5ri80I0BdqEqrlLTXw0fDI8Njs95U96pOqpOakrxYbfs4amfAbMhR2YbErr+CchyzrnuIQ0k6xiI37x0RhKX++l3pq/+/lmID99eK7ewrLulcw+qG4bfD1cLVvGV6lbpV3Zp2Fs2pS83QA3Kp+lZeBpmtX5ZskHJSn+dANstGBoDpbm6T1mAKgybmNjDh4DR5GUwouNa0ARM2r5qnwewww+R6MOtNO1kHZkLQTp4C08Z0MsNAPjdzpArI9VwntwIxcm2vMmOZ5PVv2rAUc1AWS1J+3frnH216ksTankVDGnySz1UhyC1cJzeDpImS2mAqBHvkSzAlTV8zCcy2oIMZDGZKsMmEISgT/CwlIDgabJXXwMwNckx5MHuCi80lEAwKSstGMMODTFkJJmZWygqQ902WbALZbQbLacD1fCt9QD4LvWueAInr52QcqKtUJc7ylnlL9Uj9cImwqqRQeLafIxZNWeShHbLatb9aZM97xWrHRdnWahfBKfzNuLjT9+8sxQbu7yEu/Jdp9dHQSu8u7y4dUl/oe/Q9KdvxOJdz9WJWsg0NMkFOsg5kjTwgVcF8YrbIYTDlzCSZB8EEc528AeYtc5V5H8yA4BTpA8Ehf6opB8FDwc+mEwRPB80NYOYHl5guYM4PuskLYI6ZReZjMPWCzbIVBLlLrgMZzEB+AfZwkP3APo7gAwcJcRDwCKEB77d5x2L5txIHQvpn7QFRohwFjhLFBw5wFAXstqjH9azgGMhtXCkjQY7LLZIGsiT4XnaAKQhOkc/ANDFDZR6YxwJl2oEZGuwwNSGI+h+ZExCU89sHb4Jp7Lc3RyBYHPQ0jcF/wz/fzIbgWHC+2QLBIL+r2QzBc8Es44FZH3ST18FMMs/JdpD1pgr3gnlZP2suAc7xxsh2oDS1qaDu9hZ6db0z0j/Uv+j39fuhXfbbO4PVPKnUQjt2ILJWVjuwWMyeZ3Pt9Pn18WL5o6TYwP09xO13bZscNnKuOkedQ1PC1KAGzyFEiaomHOMQx0FKyFJpCGaiKZDNYPoE55lREJTxy5tNEKz1bzLdISjp32tOgj/CfyP4GvxL/EHmVQhqJcaYLRDMTLxgOkDwun+6yYPgK/9OczYEt/i9TSGYu4LV8jKYXcGD5mYwNYLJpi+Ye00b2QtyXJbIJJBSjJVrgCWsYj2wi11EgRKUIEpy4dNWJ79xsb/3ryQRIkWBsyiwilVEgRWsJhVYywaOADOYI7eClOcZeRPkG/lJPgfztPQQBeawGSo7wCzwt8u3EIwLQuZDCHoGE2USBPOCdsEeCEb7ZYLl4FdJjDLzIPFw4uegIfheYrnpDf7SxJPmcUi8lrg36AmJ3Ymtwdfgf5YYEaSAXzo+MqgFfq3E1qADBM/5P5hq4E/zPw0+gGCvP9SshODp4GJTAoJMlW/6gZmsG5mHgOocowatdFQVqljqw96L+ln9rLfK3gFL4eXKeuQHO/atdtgGt8lzG9hSVpf+zfFi+YOk2MD9tWK565Qr8NyZVNKLPIlLnLfw8Gzr0KTsQlMIskEu4zEwF5sGkgrm0yAhQyHY5I8yrcG/zW9vNoCfn7jIfAj+wcR15ksI7kv0MaPBr5NoHRwGv7/fIjgBfld/oBkMwVD/i2AgBG/4R8wsCHKC54N1EBwLJsqdYG4Olpn7wCwNxLwCpo95WQzIL2av3A9ySKZLZZAMKSvvgjzCkzID+JAFHAE+4hOygTBhUoFMSpECpJBhdQohqwELOSiW/3dxi27yvkasTiGTKJBGFilAVpEuQwpQlgqkAN+xhoXAK7wlM0FyJZA5ILmyTj4Bs1QmyaVg2puKciOY24LRUgmCH4KO8iqYpf58swKCl4NTzHUQnB745moIvvBLSwb4Kf7y4FPwb0r0NR+Dvz6xzCyCxLeJvWYQ+E8nppmLIHFb/NTgIfDfid8cKPB7xpsEr0JiU2xqkA6J6+PDgjvBX5LYEFwC/sn4RDMS/O7x2UE2BBcmrglywC/wywQ1wIyO3yxrwCufe0koDN45icXeo8BOevMTl+kz9E/6p7SxXqY3w5uhrWESWzZgLAel2DIB7rLaMpcw71f3HGzhN7ZAvDjK8UdLMYryrxHrvYgt9BZbKIpFU8ow1Y0TnDC3UZdSlKIbQgIhyjVSixMg5xiPL8EMNdPMWAji/gdBCvjX+x/rB0C/nNgTPATqAV5lHtBHRdQkYJKcIUtBfpRCbz6Y7XJS6oH8aLpSH8yNodV6NngFpoFcDnquKa87gj6uX0RAVdeL2AD6Yf2QWgtqo/lI+aA+0g+qUaBPUXnyPlBOvageA0I8ypWguqsxnAA0fQiD+lnFGQQ0pBQZQA/V1Ja/dlEXAwlinA+qF72JA9VtkawpRpb9H4qb48leZEKS+PfVZPmH7JNnZQKwkzxygddJFjNHWUAImM2XeCC9pDGfgyyW/vIj0JdB7AWZJv2ZCQxhvgwBeVFm0BVoKffIGyA/m/V8CHKBpEkNkJ0cZzGYZ80wyQF53YyWWmBWmffMaWBGB7fLCTBrzS8yDswjwTyzHoIm/hZpA8HgYIgZC8ESf43xwb818VnwGvi3+F3MJeBPiL8aHAN/XWJmkA+J/YmPg3GQyE1s8a+E+MJEdvA0BIcLmkg7iFyxt3Ta6ZCet/OOkpvBqx6b7W0D9qs3aUdfWS+dxS/YJK0lX/ITlkIvsG1zjI24iC3kNhYFLedbbdGVYhsci+WYLeoT53J6h//qh+TfVYoN3F8jziuZnFRiO3lLZatXqqNqsposvdV6zuVcLmcYuYTZqI8kQt4wSFlyYHKagdjEyKP5wyExWP9oNoLqlHjV3wKquTrJQJBzJIu5QDl60gpkkNnlPQLmcmknsyA0yEzxuoGZEFST+yA0JGiuO4LZErpfbwct3jtyAnRjb425D/RiXUMtA71Vn6YqgwrrjqoK6Jt1rpoF5llVQh0C9Z1qoDYCCXUvD4Hqq46oc0CdR4RzgbUqh7qgetBUNQX1mHqKB4CEmixfAP25Wk0DFlGZc4Byaio+YGx45/csW5Df6L9K1G/07/FZ//AekhB0I8MA5GLGMAyoLw1kBchCVlEITJWnCYPM5R1mAnNksMwF0bSmIVBKekhjkJulM3kgP8sOeR3kHnmcISARWSnTQJZJWZqB7JeOchbQ1MyTMmBul9KyBow2lWU1yMfmHVkPpmwwXO4H804g8jkEC81Rkw9mi7/IVIFgf3C9tIRglT/C/AD+WP8NsxH8O/wzg43gL0ncG+yH4K5ED9MJEl/HXwtywJ/m9w5aQyIldnMwCeS945v0O5DaaWd2ifmQOm/vyPTeEDpYkB5+FeQHrpdAbvYfCN71j24pn/NS7ju57yx9uPDLWJNYk7xvmcMnfBK4zt22bU5g2+bIUKv32Htu+8jxudUOLWlzefLUr36bYo/ud5diA/fnyG+8DrEclJJlDzSwY9teQ3on7vdb+i39n803xjf+scXM5GmeKzyov/NP1WmplLhh5weZayF0ccGdobuh8NNTFuRdBvEe2W2DamD8YKx0hKClX8M8AWaJOVf6QPj9oIJ5DQKC1/QJCELh9qYHeGmh07z3IcgMPaID8LqFCvSLoG/0eqj7wevmbdPzQffxvlNngt6r66jmoJdoo2qDmqtP1dVAr9N7VXVQ+9Q23gV1lXpZPQBqkn5BnQaqDHE6g2qmEuoF4Fv1KZ+DeljtVyuBEWoja0Gdyc1qA1CfRZwLJNRJDHA6ySL4iTa8G/3NnZb/4t//mVjsmnrOji1koCiT8meJDVSLLRJh+q+P/6fyW9Sq+/dP9lvfZgEMCTvHE6QgQFzSGQqSLV/KE0Ap1rEDuAwlN4FMlO5okO3Sk8+AfGksW0G+ku3sAOkiJeVrkM3yI9eAvC/rZTjI5bJYRoN8IqvoDrLOtJbqIDtlvtwGUtp0k0wwX5tu8jGYimadbADTJZgqG8AsNa+YCyB4P1gk34IZEHxsxkCg/DbmAwjSgo/NBPB/9D8yqRDcl2hmpoJ/zK9inodgSOLWoDT4R/ypwd2Q+Dj+hZkKMv3k7awA7/DB+6M3QPTI7rT0UyCy6KhKmQp6mX9AvwtyDjOlbfyp+GnxHvEf1tU47B199ejUd/rvPXTg7ANnr8kKXgsKg8KY7ewdWM8ssJyUxpIlB+/Z8ZtWz7TakjHL+1a7XJxFWcp2O+5mdTH45HeSYgP3x4pNy4tlKOFYUilb4Gn5IIseeHHkq8NjA+Pnxs9NfHhkWU5WTtYXhWXvLl2udLmqPSKF4exwrQ6fe7NjM7xWZS5KO33v5xljFOFOuU0ia6FwUuWP8xtD4uEKAwsVmDcyXvYzwHQ1n8l3YJ4Msr2BEOwKduhKELznz5WnIbQqPN0MheCL0NP6bAhd4D3jXQO6dKi/6greT15t3RD09/oZVRv0Xu+o/gh0trdLTQE9XJ9p9oB6UU/Sl4JO1UtUDVCnqT2MBVVZn1DvgepCPTUW9KN6tkoFZqgf2Qtqq7pZfQag2lIK1AW0pjTwtJqurgd1KdfTFPhJXYQPvM3L8A962yI2vzIkF/sIUPG/+XUcOPtb+6vYwNKfbuCskRa3z5/56+PJiyPp9+eSZDLMAY7YY4qiEmK52gIfcuUay+F4mDSQ52kko4An5HTKgdSQ1owDtlIgy4GfOUhrkA9EkwfSS6bIzSCPy0hagawwX8oFIGvkK2kJclDWyiYwfWQxF4Mclp+kMkhpc760APHMHPkFZIt5gh5gmpkykgfynvQyG8FkBS9IHgSvmtayF8wLQcz8Aqaz/6hZBP7aYLM5DMFGP8MUQFDeny5tIDjPLx9MgsTX/mXmcwgOJz4OFkDQO9HPbAXpd7JQtQU99PD1kQKIVth3f+oVEF58ZEFKCfAqxdK9K4DS8rG6y6wLnjWNzN4j5U9OKfjsZKNvzj4w9dDMQ7M/n3+43tG6R+tuPSjZUiiFBbZ8J2GZSBIX2gfFhh5958m1sA+WC1FatKU4Dtr3rL7MasttWbQBdrm5vzqW8G8jxUi2P1YaW+06dtsCUWUngrYTxNXXhMomdcQ2Row0UFFOcCL6evYP2eWzy1cYXbF+2afLPnXJmNRhqSVTK3Re7JX1fvQSdWur19QLalRqGTMtFDdlIB5kvVbYAWKnVuhVMAqCr8uujF8Num3Gi+Z08GqmvKKngvdN+Aw9GsKXhip6x8Gb6E3VX4H3XvgU3RS8ld4luhN4L4VW6OPgXettUTVBd9Q/6e2gP/XK66GgU70BqgGoR/Sb6gLQh/XV6gioi/QqNRr0JaqDOg3Ux/pbFYBup8apRsBgVZN6oE7RjdRwUA1VfSaDGs0IygLN1WL1Cqh3uJabgLLqezzAozwAaXZxkKRWC0kat/NBvUXS8LW3+r+CqziIz1+93XNVUf9cDeU8tTSSRuxdYDTI7SBPAAcIEQaUZdkv4Fo0sEbGkA/SXa5lC/AzW5kAchXXyCvAC3InG0DOkZ5yGTCdN1gAcqbMYwHI9bJJCkFWmg1yHZgLTQU5HWSZzOARkHPlNakIUt1Uljpg1slCuoJsMCXMcTCVzNmyHORFcwbTQGaZayQGZrRZLD+DeS84zXSFYE5Qy1wNwdHggCkP5vbgEbkLgmb+1cFY8PsESbTvI/4Gkw9B6fhacxSCJrF2cgFQO2+Uzgav9NGJkQ8gMuvAkhQN4f45Q1IeB69zbIS3DfhGPpEdZrvpI8tkXF5B7LZ4bvyHzUtysk5wgsWtD+Qc+uTQJ99/WDCwoFZBrWMjWMhylhdYuH+hjbgUlrTa1r8V2i1UzHLLxqxBS1jQScIyngSWycTYXJvYfnCSY7Wl8sJ+rtv4Fsv/q/zVU/r/F3EbCednuHIAx1k3MKnEwo6NZSM3r0mMkpQMco5cfLTW0VpH1ImbcofmDnt/ScVt5RaWW7ilQdZ9WSOzul62KGVM5MxIjdZ5+me5Tfc45YaUFw//kPZi2EQeyRmRUhsSsveL+BuQuK1s44ItEEwv/XjiMfBPZi72BRJ9Up8NngGvRKSFWgyhraEe3kXgFXq1dWXw1oa+0w1Br/Da6XbgdfVG6q2gB3jH1cOgG+m7VSXQo7wPdCfQKbqM6gP6ZX2uUqC+0DkqDXRVHVPvgTpLt1XngCqlxqiRoGqo13gDVFw1Vs+BUuozngHVR32uXgPu4QIGA556R1UGhJD1wBolbx1NANR6AoTkHrgMkImhDnABcVL519nSues8gcIDPifKGiALWAByEZqmwDskiXzD7EIBpWiAD6TLFnkU5FpaMgYYIAPke5CEvMwGYIv8KOeBnKQ5rwBL5SVpCGaGPEETkI3mTe4CickQmQ5ymck068EsM53kRpDXpBS3gXnOlJTNIM+bNyQE8qN5WZ4Ck2nelUlgmpgj0hLMUDNRjoG5y8RkD5j04BKzFoKU4HbzJQR+cNJkglnnjzZPQnB6Yq55B8yJwt5cCTTPf1vvBd34+NhIeYj2O9Y1MhrChUevi1aE0LaTLcLbQHX3Z+mDIN/JHTIhGBk0N4uCXcfaxy+NXxfXP2fkNTn54cnv19566NCRnCM5a4aeuDp3Xe66A2Vlj5yUk7ESnGQ5y+PZyZsfs/GBuEVHxi0oLGENXcJuWH1LvWV6Wj3Izucc+yu6iI2l4JNldtzn18eLWgEVy+8k/yrT/V9VnAdnY/BqmNW2jYbrL1XEQm53fiEbJAtb1vKozQ5FLZVP9N2kjqSn3Zvqp/rZN5Y/XrZb2W4N22U8WuKyEpedE4+OjpwVadZ0lWe8Xt4bpzyjatJO1UwZJPu9/fIJFwTPpl6auAUSy7MWxI+CP7XUVfGHIOiaVTNRC9hV8uJgBqg6KQ+wFLznIlvUeeCt8dbqL0C/4yU04F2nJ+hnQbfwnlHPgxqhj+vm4F2hR6s6oHt6s9V9oOfoHqoMqIe9jsoH3UkNVk1AfanDKhN0r6Rh4ynVQE0CdUA3ZhKoJSxSk0BNVhOZBNzPQDUUCKMIA4FKhnt8rgQgYQOMCduR/Bwq44PayE3JW6z+NZ55befmBjkMILV4BQXECAjxj0L6FJL0UZ6sIwYcY4eMBLmfBowF7paNrAWpxmnSG3jMLJP+II3kB/qA5MkeuQtkvFxIX5AHZa80Btks4+UWMJtMC3qASTXbzWqQ8aa6/ASmq6khq0HuNNmiQNaZa6QBmMESlpVgVgTjZTUE08wiWQJSwZxv5oApK6/IWjDdEiWkOZirCifxCHBVwW5VFdTVeR+FRoKO5zbyLgAv48SC0Ezw2uR+GDkHvM4nS4VagNcr3sQ7AWyTxZzgPNNfrjbd8toHHwdVgu0HjsSWxNfEV/9UkPtM3tN5T288cHR/TtOcpj9My30yz8/zD7eSzRKTmHOVEzbrGbcGJm4NW2yl1bYrQKGdd/FO9vgzSe0MXOJpO7bzPbChRmPnubF934pCl46M2XUZWPNXP3b/bvKvMdn/dcUZODtRihqZ2sJQ7dppWIofb21Su4aKIds/KmxDFxFbRxNJLuZE7Q4y0tuOX0r7OnVn6s5SuvTI7JrZNU+dX7JGiQEl+je5N+WzaNVo+TM/DN0YGhHKO/US/RXL9ObMa8jWgzmqR5raoZPBfAiqpJ7r50AQzsjzb4FAZZrE3RCsy1zsDwLzZMZqPwxqflpF8xzoBeFBKgP05FAPVRrUIF1Onwnec95MdTroNV5MLwM9S+9UA0E9qMurE6CX6ONqFujh+gNVBdQ4NUNlgNqoGzAJVA3VQL0Eag/zeAq4Vs1Tr4P6WZ1QdwJh0vBAdcZHgGuLDFtSxI7LWVaJjmp98lb/i9TVues8xkYA3pbaABgLQHB4uwlJKIqsIIYPxGWAPAV0ZTgPguRIddkI0kRW0B+kvFwgGiQmT8tUkJj5mvogE7hBfgB52kymPZgH5X5JARlp6kkYTJZ5R74DM8TUN5eAWW/Ok10g7c1pMgjkFLNIaoGcF4ziQpCn/biMBVGFVbkUGHZynXct6I0n13qXgpqe38w7H/SJvFqhvuDdmzcpdAroBwtHek+BTsT6evtAdwuO6Y+Bc2U455utZoAY6VbQwU8NHvOf3N8h0SPeN37VjgkFvxRuLtz+U4vcxnnkqW07j+/JnZA7YW+Ngt6FzQqbnajGzdzBHYmmyZsWzEnqhO3aEX/C6qNW2wan8fustpyxcZsjT1iOyXjbpPZzrLaRl8CGIoOWSS3WsBkLMsF2HZD1dmw3vMUG7veWYgP3x4qDaNsyAEYmlbJJa2XhwXqqHdu+UV65pA7dabXN2YVttiicXOyI2AkVSS6CRC2Ja7gxp1Kd6pF10c3RIBqUqJqxJX1Y+rAKS0uGM2pn1Kh5bfqXaXvSfjljTXRsZEbk53rdvDf1m17Pyof1HWqvHpKRKkv1cJnpjRXPO59aLJFGkbOCy2lpDqQsDL6EYGtaRb8VBM9n/JCYCMGBjM/9HSA7Ur43TwFXpl1hjgNtUldKCNTGkM9DoMrqaioGerd+hHqgWuul6hDoETpb1wYd1XNUSVAj1DSeANVHHVevAKXUPdwK3MhQToJ6UT3LhUAdAjUGqGcT88ZqTT4aMCR77MWLaJP+c9GILTQP8PjjZoaDDxSi8QFBE/un4/8QlxmMY4CIY80oOtdDgJUoCoGjnJCBwAGZws8g5aUqL4FkyQoZAZIt1/MAmEPmabMCzAsyg4pAlnlF3gA5IrsZCoyXEURBvjED5HaQ5eZO+oJ0ip8nPwOzY7PUGpBXY9XUDlBPxH/UG0EfLFjufQ568slVoYPgdSmY61UFtfTkc14z0HfHd+hC0OviC7woR9ns19Q/8qH6ImjOOGmgnjSZapzMk/JcIQ3jU4I+5g2TemxT0Dl4zx9+cHxse/yy+Irtowp6FV5X2PWXe/OuO3n4ZOGe50/2zf8yf+HBXwoqxlrGWuZeHewLCIi1oYACCgKb4w5s/Zlvc90J64ElbJ9G34Yk4+/Y47Z8J97RjgdYbSMqLrfm2+2Ub+vgAgsWK0JPOpTkIqtdves2O7YbVJ4oeiqK5XeVYgP354gjOXJtNhyqysbilesrZWHCunNSe87gWRhyuGtSh2xSOmwB7mFbXxOx9TUR2yE8bOHKYVtfF+qoJqpBalDk2uil0TnRORl9Mx5In5A+oezujNolvimxqNpPqbel9Eq549TS0RORo9Gz65YOzfGqeh9VfFCN0vfqnpkL1bcqjbkpDflBXc1sbyp3aOQ89bW0DV0vcLaZFn7FPA5ySsrzQTUwaSk/B6MhmJcy1jQFUyE15NcH6ZP6dpAL5q2UcDAbVNPIPMaDSgtXpDcwOLSHxcA6r4xcDHyhPUaD3KVflnqgnlNDOAZspx9XgxyjruoOCCXZA2xml6wGfEqwG/ivSsTFhjoLaK7GgRqiBpEDpBL9Xbt0Ob9xB3GiIA8yj31AJXlTngey7BliuVuUuoEKQH15m6aAR6DKgSrLIsoBZ/IIjYFSskFGAzOlrhoCLAiOcQ+oV8w+tQZYGhSSDZIRTOBMkGOJEYwDaRNcyn5Q1eO19HmgzopX0J+BXh1rqO8DPSOW660E9WnsO30lqDPi83VdUDnxz70U0K/HX9OlQbVN7NEG1P5gqSoHqpu5nzcoRzdznRps0qgpY7kj2M57cg4T/SvkW3ledP6dppMZYe7On+wfDL73LzowO3ZDYlKi5q6XYrNiRwp37l1Z0LNwQGzAgdr5S08ePbn/UKIwvbBD4bUntsa7J+KJWOE2aSY3yo2J48mbGlhQRmDRi4HdzPjlrbbzwrfzwrcpgIT1oBIdrLaNh31b0J2wG0Z/ux3bQu7Azlf/5qQ2I+1xy2Aig+3x+XZs/47z5IpgRDda7VDWxfI7S7GB+3PFPvjKxuSLDN+RpNK2MFS7kOZHSe3ZGL9nDVbITqTQVKvfTuqIhS+H7E4ybGHIoR123N2OP7N6Cq1oS9vQIvWJelw9HnowNNo7wzsj9dKU6dF3o++UeDbjcIm0EqHybdMT6dH00jVapLSKnBZpXi0ldHNoYyin4qzQaO/y0CPl6+h0vVnvyBzNFLWS8Sm71W41Sn0bOUf1VkfU6tDbMlZdJtfpZQT6cznACrlNLWMe6dzpPScbwVwWutqcDeb8yBGzBeST8EqzCmRseKm5FmRXqKHJAqkY6inTQcroLKkHkhNKvj5FXcg8oEBtls4g48KTzVkgz6vRouy9dvvnf5YEacSBs/WPVAAzPIS5EdhP26Ly3N9DjAXFVGIFNUFtMG3V5aCy/C/V1cDdZFIViFPAFlDtzQtqHahR/iK9Bqggq9ROUJ+bdWoR6Ef9leot4GpZoHqD+tAP692gdNBQdQL1vP+l6g5qv79ZnQPqez+iV4LqlbhCLwQ9x6+vFwC3mPNUVeBUmUg2qHfMY9zNWvLlGvWo7FajZQePymzSZZC6wLwtR6W67EnMkJukuQxLKBnLd7waPyJPytNmVkGvoHsw3Qw+tjv4MNgfLDr6hT8muM5vc+Sj+GPxzYlVhy4s6BB7tHDw/vIn1xXsLfjl8JTCKwvXFG48cW78/USrRJvCt0y/YEQwIrbCvCFLZWnQnxZ0oIN5F4MgwSnJmxlYcEZgQXKBLfTwbe7MoRYDm1vzt1ptc+CBnX8Ju9H0bXsb3+bCfduRu6gMwM6r4Bv7Y9r3B5aKy1iyZbFgFPOjHW+2v741uOIaHY8tevp+rYvld5ZiA/fnis2duQJPVd2OLTpLWbixa8Ohh1ttPT3n4Xl2gni2+4DnDJYdh6ynGLYTPmQXAs/mGEJ2pxqySfGQrc8LWXSndwElKUGJcH26cCVX6nG0oy1tvTvCI0NpobQUPzU1pVZKrYwg+lJK65TWGSXTvkjpltKtfKXoksizkYnl1oRnR+pGGpZ7L7TYG+9NyK6vT9Welsy4Pqmf1o+XfE+vVavU8hKl1TG1XC2K1FWT1KfqlchyRlCGruFcNZG6ql9oBH3VE+pwqLkax+u08O4gk2y605cN6hPpDvK5Xkh3QHEtZYB8NY7PgCv0CakEcp36UYYChUTUSHu3f/3UeySA7Xwu3UB66s1yKpDPKS5T8jt5choD+BymCtBGNrAM1DMyRm0FFCmqD6BJyGhgslmqbgW11KSpfUAGe5gMNJCa1Ad1mVyvkpmkz7iGuIySB3jcGF7he5aZuTJNnpRyQStmsUBG+aV4i4DXgg1yPc/yrh/lTukjD/r9pa90lusTveQ1GSj3nLzF7JYKUqVgt9GmiWlxcqIpNL4xecNMD3PIHM5b4Df18f3jSxKfJ25K3JjzYbxqYkTigaMXxMrF0+PpOb3inyVmJmbmN4pvjTeKNyq8oPDhWLVYtYIt5iLTy/RK3MFM5jHPpPI+n/Kp6cEGNrNZhuLj45vtyVsVuBCfBWEENldtHrRjWwLv20iGsR6XP9W+bnPcgc1Z+zZV4AyZaWvHdiPoOzi/rUMLLOgjsBvDwML6jY2YmHOstk+UOE/OGkhx3LEX2LGrbGz3uzxJxfI/lmID99eIZULANkJ0HX153Y6doauT1No1TrRLrraeXJHBc4bLglo8a0g9m2PwbHI8ZEMxnt1JhmxOwrPJ8JBtwOhZCqGQnajeRKvtjla7Oj6bK9R2x+zZ3KD3IMuYwxyvTvRYpGWkZWrl1J2pw1KHZYSiz0aORI6U+CbcOLwtvC29e+gcb7g3PP3+UGro+9D3JTd6Zb13vbklTnjH9AQ9Pn2zLtTf6iUprfQFupFumn6tek69piaFxqkL1R7VMnq1vprJqkFkv+SQx3FCaoJ6Rk0Md1OXK61Kp+xgF5WprXziGBIcT/Ylk3/smFOJElVnqXJqhVobeUW9z8vMjrxClCgZRQvS71F4q1CESaeAk2zhRXpzvT/TvCd1pXLhE6wjhYg0RSN4hPmA+cwxG2SLecM8VziMr4kRMy2lJfPkOjPXnCLfyrmFvWWU3Cv3+DNMPdPCtCh4Ty6mnpwWf8FcawbL8Nhok2deMlMKbjRbzQFztLCXPzB4JHikoG8wNzgSHMk/K7ghOD84v/AT/5D/uP94wW3+VH+kP7JweLxcIpFIFGbHVsVaxFqc9OOjEqsSq2Jn0pB2tDMWDGHusNpSVZlT7e2yYA6xGydxhAfW8BgLsze7rXYGxYX2HJmxfb4cx2NgIxCBy3kdtK/b59q3Gz1jPabAziPfhgADGzJ0YI9g5a/PC5zBtKFPc789bg2tWDCIWWfH9j4UUey5vKnNjTvPTOz1c97v8BwVy/+BFBu4v1ZsaENd9pvjrpV9E6vtDlLZXIKyE0hnWW3beHjWEGo7wT0LV9Z2Ynt2J1tk+Ozf8exC4dnP9ZLADEK2PEFbT9CzuQ7vU6tn2NdHWu3ef5W9TruDVjZUqtva72cXMm1Raro6PWhPe+89NUr1V/29El4LfaG+0FuhPteX6ku91XqWGqPGeDvVVbqT7qzvDp3h7fG2Rod4eC954yLvsp4f+JEPdRUd1SmhglApb4w3JtqKAtVP9VM72UcOxzmNgxzmsOpnG3AGVKIMZajvpem79MDIFO9CXVFXCoepSEUqFi1U/+8GTqHRhEjlAAf4xYyRpqaxHw6uDZqYJrH+MokECV7Gw2DwxJcCKTCl/IzEp4n5sXelJA8zxpwn02SXHApuSZybmJH4MN7Z/GR2mh3+FzJPFsgC86SZI6WltOkuMYlIxORLY9PKtDKdzMeyQTYYoSnnc34wIXlRwSX269nQXVEfs8X2uAM/OK5F+7uKbfDpyMKNW+CtwXI5J2N9X2MNg7xnx/Z5cGhDsQt/YD0084LVp/9GW/Sjy3UZZ+js8xRYw2Om2rGtLzMWoBNYg2vsvDKW3Ny4Qmy74TM2JGlsUNsxk7iNqdiQp1hiBrEgFCxBg1jPD1cGYEFgRSTLxfInSbGB+2vF7nSLSFjtzlXZBQNrQJRbaOzOU02x+rakdvV06go7tjtZbQ2VZwtPtQ2lKBuaLDJwdmHxLPhcWzJZz05UC7HHcx6kbezoWZSZA8VoGyryrNbWs1Q2m6XtwlhU9zfBvm6T+cqGkJTd6Sv39+33cIZSZVltd9DKhmaVK7uwBhy7A3c7ZzXLjt1Cbp9/5RpV2rIMbO5T/qDciHIEC465wpWT2O8pFlTEdqsdS+Zq+3qOHTvD49g0radd5Fm4gmOL2nWeBrZcxYXOijhQLUpQVv8X+harraci9u+ZMlbbHJTYhd5xMordgBUZRBsKN7Pt8TOSOrDPu1lij9scmbEh+SIDZ39Hsb+jsQbH5daKiBLWWm3nhXHfw+bwXOzZ2EiKI0sT+3ekrtV2YygO9j/QvtF6jlgDKVYXBbcdQ8mfTf5WLFaKDdzfQ9zvYHfURR6cNTRFBtAZvC6/flvRwm7hzupsqy1qSztDmGOPP/rrsbYLinaG0BWg2wmtbWGqA7soZ6gs+WyRQXO5QxsSUhaerW3OUdsdrHJgGsu6rqwB0j3s2IIJHMhG2ZCRtguHWmu1LbMoMnhOW25A7M5aWU+WU3/9Ppzn4hZ+xw34e+In/3fifsDQb8bbrXas83YjgTMYNkSMM2DWEIgN9Yn1sMVuWMR6QK5vmTPc4jYCY35z3KH+7O/ncmPi7os1OPKBfd2G0l2oUCxascgATrVju/ESiw429/z6fcaiHsXC+E0jO7YgEuO4Hq2BNrZtjbhQafZvzreel7HPrTjSY+exufY2FhSC45C0aGWxuFtxoDBXr2Y3XmI9xiLWUBuRcKmG4tZOf7UUG7i/l7jyXVc/51rc24VM2a4DVLfahh6LPBDn2dk6HmV3/ir86/drW1+nHc2wK1Nw6E1bn6PtxC/yDO3Cpu3Coi16U6+15zlQjF2otA0lKed52pCsdowutsDdGSxtQ2NqkdXOcDqDZAtulb1Pyno+jhlGPfXrv+PY2ZXLgdiF3rUnUQ7V5uqP/i4kt66o4IS9rKvs2JL9iluw3X1xBspuMFz/MQdeMq7j9A32dWswixZw17fAerxm32/Odzk1y/QhFvVbFIq0z5FYlKFDDxZ5ki5UeMNvjjtU4nd2vNSOXXcN5+HZujHT147tvDCO09EZZuehWbCIuAbCLnTqDK/rw1jdaps7xnrOzsMrotKy14XdaMlLduzqW928dfe9GBX5N5FiA/f3lt+ybriYvt2xFxk8F8J0DWDsBFRuB+lCdHYCOo9I2YXLGThl23Qoiy5zuTxlDYNjYnEG1OXmHOrTgWWUA5+8Z8fOw3QUZfa6lft82ylZuW4LjX/zPvf5FjxTFJK0oa2ijujOwLnQkDN8LmTk7pNbkP41WE3+cb3OM3M5IVdI7L7fVXZsQ2JiNxwu9IhlyBG7cXCGosjzsyFl3Ot3Wx379fkOfCM2tyTOEFtDWQTCcAbHPm9Yz9p5guL6KNgQpnG5KhsyNTaHK2utPmm1M2gWrILdkIndoBSFFG1uW276zfnO4Lvra2THDu3o+jRaw4sz+NajLurc/c+02MXyN5RisuW/t/w2VOZyM65DsM2dKbcjdztHG+IUF/J0no/NvbmcT1Goz+aelNuR2gVH2QW1yLDZl5XdCWubpFduB+xCk1N+8z7nCbrPfdFqu8Aoe91FoUUX0nQhIXeeC81+/pvrsX/PgUKUzQEV1Rm6v+fux79KTsR9QbewuxCYA784A+EKiK2BKjIgtrzEGSqX8xVnoBxr/TV27HJ9zgNzuTAbOhZHDm5/76KcnLse15HehSpdaDTLvu6ux264xEYepNyvr9ttyMTl2pxBs6FILDUdzvOzG54ij9SRFzuSY2fg3EbAenRFrP3ueQn9+ntjQSwux1Ys/2pSbOD+tcR5ZBYtics52J15Ub8pl1uwIURlGRPEosSKFn5bCCvO83I7XGdQrKFxhlW5lpyWZFbZEJB2OUK7kLrcoTOQTLBjVxbhQobWMCsLUigql7AhKWeQiwyoDT25EKSyhqqIQNmBRpxn5kJGbmG0oAzlxv9grvx7ibt+GzotMlAOTOJ+P/t9iwyDM2wO3WdDeg5UU/Q5bsF3DBrO8LkQrg1hO4NQFMJ0nrHzrCzakbZ27DwpV1I/1Y4dmMr+zi7H5kKPRaFQS5XlQoi4HJf73Cw7dmAc5/E59OLgX19/kedrPX0XUixqMOo8M9dg1D1HltS82LD9q0txiPLfS1zDVFvX4xaGIrSmDakUgVcsGMXlFrCgAQcCwebaihYAaxic4VM2J+QWMlt6DLZeyeXyigrZq9uxM1AOVGINZVHdmft7FlShbEhIOT7G637zPhfydB7g7b/5HLcxKPfr+1HksboC/L86d+IWZBdaXGTHNjf5Hwyxqy+zKFRszgrLei82d+rIvh26sei5cBsaCyYRF/KO/ea488Tc7209yiIPx3lSDuziPGWXAzvz12PH3COWcACXC3UbMNf5usevr8NtcBx4xYXqi67HhVJdDtZ56m7DYD3MIlJj9z4HQvq7bXSK5f9Rig3cv7dUt9rlYNzO2hki9/vbie1IoLEhn6L+VBZNqSw1URHq0H2+Qzs6w+hCWTaUpFxuwy0oLnfmQkEOFWhDW8oWnLtcjHKehg2lFYUiv/315xb9nd8aOCfO08n/zfl3/hfn/9niQmTO0FuQjvNY/oM4A2dBJ0W/q0Nfuo2OM/Cufs39Tu6+OsNqPbQiwxL+zee5v+M2Gi6X5Twq50FZA10ElnJ1Yy6nZT1IbB1ckSflDJFF57rIQpEn7q7HkRUf+/X1K+tpFhm4fr9539bffF6x/JvL/wIizs41tfyL7AAAAC56VFh0Y3JlYXRlLWRhdGUAAHjaMzIwsNQ1sNQ1sggxNLQyMrcytdA1MLEyMAAAQroFJPZ1vm4AAAAuelRYdG1vZGlmeS1kYXRlAAB42jMyMLDUNTDVNbQMMTSwMjSyMjXWNTCxMjAAAEIABRQSs4jKAAAAInpUWHRTb2Z0d2FyZQAAeNpzTMlPSlXwzE1MTw1KTUypBAAvnAXUrgypTQAAAABJRU5ErkJgg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lstStyle/>
          <a:p>
            <a:endParaRPr lang="zh-CN" altLang="en-US"/>
          </a:p>
        </p:txBody>
      </p:sp>
      <p:sp>
        <p:nvSpPr>
          <p:cNvPr id="66" name="矩形 65"/>
          <p:cNvSpPr/>
          <p:nvPr/>
        </p:nvSpPr>
        <p:spPr>
          <a:xfrm>
            <a:off x="1172635" y="5506946"/>
            <a:ext cx="1836014" cy="307777"/>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sz="1400" dirty="0" smtClean="0">
                <a:solidFill>
                  <a:prstClr val="black"/>
                </a:solidFill>
                <a:latin typeface="黑体" panose="02010609060101010101" pitchFamily="2" charset="-122"/>
                <a:ea typeface="黑体" panose="02010609060101010101" pitchFamily="2" charset="-122"/>
              </a:rPr>
              <a:t>安全策略定制</a:t>
            </a:r>
            <a:endParaRPr lang="zh-CN" altLang="en-US" sz="1400" dirty="0">
              <a:solidFill>
                <a:prstClr val="black"/>
              </a:solidFill>
              <a:latin typeface="黑体" panose="02010609060101010101" pitchFamily="2" charset="-122"/>
              <a:ea typeface="黑体" panose="02010609060101010101" pitchFamily="2" charset="-122"/>
            </a:endParaRPr>
          </a:p>
        </p:txBody>
      </p:sp>
      <p:sp>
        <p:nvSpPr>
          <p:cNvPr id="68" name="矩形 67"/>
          <p:cNvSpPr/>
          <p:nvPr/>
        </p:nvSpPr>
        <p:spPr>
          <a:xfrm>
            <a:off x="3183859" y="5516471"/>
            <a:ext cx="1798776" cy="313336"/>
          </a:xfrm>
          <a:prstGeom prst="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dirty="0" smtClean="0">
                <a:solidFill>
                  <a:prstClr val="black"/>
                </a:solidFill>
                <a:latin typeface="黑体" panose="02010609060101010101" pitchFamily="2" charset="-122"/>
                <a:ea typeface="黑体" panose="02010609060101010101" pitchFamily="2" charset="-122"/>
              </a:rPr>
              <a:t>安全任务编排</a:t>
            </a:r>
            <a:endParaRPr lang="zh-CN" altLang="en-US" sz="1400" dirty="0">
              <a:solidFill>
                <a:prstClr val="black"/>
              </a:solidFill>
              <a:latin typeface="黑体" panose="02010609060101010101" pitchFamily="2" charset="-122"/>
              <a:ea typeface="黑体" panose="02010609060101010101" pitchFamily="2" charset="-122"/>
            </a:endParaRPr>
          </a:p>
        </p:txBody>
      </p:sp>
      <p:sp>
        <p:nvSpPr>
          <p:cNvPr id="76" name="Rectangle 313"/>
          <p:cNvSpPr>
            <a:spLocks noChangeArrowheads="1"/>
          </p:cNvSpPr>
          <p:nvPr/>
        </p:nvSpPr>
        <p:spPr bwMode="auto">
          <a:xfrm rot="10800000" flipV="1">
            <a:off x="1203340" y="2441273"/>
            <a:ext cx="1728322" cy="290754"/>
          </a:xfrm>
          <a:prstGeom prst="rect">
            <a:avLst/>
          </a:prstGeom>
          <a:solidFill>
            <a:schemeClr val="accent3">
              <a:lumMod val="50000"/>
            </a:schemeClr>
          </a:solidFill>
          <a:ln w="9525">
            <a:noFill/>
            <a:miter lim="800000"/>
          </a:ln>
        </p:spPr>
        <p:txBody>
          <a:bodyPr/>
          <a:lstStyle/>
          <a:p>
            <a:pPr algn="ctr"/>
            <a:r>
              <a:rPr lang="zh-CN" altLang="en-US" sz="1200" dirty="0" smtClean="0">
                <a:solidFill>
                  <a:schemeClr val="bg1"/>
                </a:solidFill>
                <a:latin typeface="微软雅黑" panose="020B0503020204020204" pitchFamily="34" charset="-122"/>
                <a:ea typeface="微软雅黑" panose="020B0503020204020204" pitchFamily="34" charset="-122"/>
              </a:rPr>
              <a:t>工控威胁情报</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15" name="右箭头 14"/>
          <p:cNvSpPr/>
          <p:nvPr/>
        </p:nvSpPr>
        <p:spPr>
          <a:xfrm>
            <a:off x="2915862" y="2401649"/>
            <a:ext cx="257399" cy="228600"/>
          </a:xfrm>
          <a:prstGeom prst="right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6" name="TextBox 85"/>
          <p:cNvSpPr txBox="1"/>
          <p:nvPr/>
        </p:nvSpPr>
        <p:spPr>
          <a:xfrm>
            <a:off x="2987868" y="3153150"/>
            <a:ext cx="738664" cy="707886"/>
          </a:xfrm>
          <a:prstGeom prst="rect">
            <a:avLst/>
          </a:prstGeom>
          <a:noFill/>
        </p:spPr>
        <p:txBody>
          <a:bodyPr vert="eaVert" wrap="none" rtlCol="0">
            <a:spAutoFit/>
          </a:bodyPr>
          <a:lstStyle/>
          <a:p>
            <a:r>
              <a:rPr lang="zh-CN" altLang="en-US" sz="1200" dirty="0" smtClean="0">
                <a:latin typeface="黑体" panose="02010609060101010101" pitchFamily="2" charset="-122"/>
                <a:ea typeface="黑体" panose="02010609060101010101" pitchFamily="2" charset="-122"/>
              </a:rPr>
              <a:t>异常行为</a:t>
            </a:r>
            <a:endParaRPr lang="en-US" altLang="zh-CN" sz="1200" dirty="0" smtClean="0">
              <a:latin typeface="黑体" panose="02010609060101010101" pitchFamily="2" charset="-122"/>
              <a:ea typeface="黑体" panose="02010609060101010101" pitchFamily="2" charset="-122"/>
            </a:endParaRPr>
          </a:p>
          <a:p>
            <a:r>
              <a:rPr lang="zh-CN" altLang="en-US" sz="1200" dirty="0" smtClean="0">
                <a:latin typeface="黑体" panose="02010609060101010101" pitchFamily="2" charset="-122"/>
                <a:ea typeface="黑体" panose="02010609060101010101" pitchFamily="2" charset="-122"/>
              </a:rPr>
              <a:t>审计记录</a:t>
            </a:r>
            <a:endParaRPr lang="en-US" altLang="zh-CN" sz="1200" dirty="0" smtClean="0">
              <a:latin typeface="黑体" panose="02010609060101010101" pitchFamily="2" charset="-122"/>
              <a:ea typeface="黑体" panose="02010609060101010101" pitchFamily="2" charset="-122"/>
            </a:endParaRPr>
          </a:p>
          <a:p>
            <a:r>
              <a:rPr lang="zh-CN" altLang="en-US" sz="1200" dirty="0" smtClean="0">
                <a:latin typeface="黑体" panose="02010609060101010101" pitchFamily="2" charset="-122"/>
                <a:ea typeface="黑体" panose="02010609060101010101" pitchFamily="2" charset="-122"/>
              </a:rPr>
              <a:t>攻击</a:t>
            </a:r>
            <a:r>
              <a:rPr lang="zh-CN" altLang="en-US" sz="1200" dirty="0">
                <a:latin typeface="黑体" panose="02010609060101010101" pitchFamily="2" charset="-122"/>
                <a:ea typeface="黑体" panose="02010609060101010101" pitchFamily="2" charset="-122"/>
              </a:rPr>
              <a:t>事件</a:t>
            </a:r>
          </a:p>
        </p:txBody>
      </p:sp>
      <p:sp>
        <p:nvSpPr>
          <p:cNvPr id="87" name="右箭头 86"/>
          <p:cNvSpPr/>
          <p:nvPr/>
        </p:nvSpPr>
        <p:spPr>
          <a:xfrm rot="16200000" flipV="1">
            <a:off x="3256314" y="3305990"/>
            <a:ext cx="997831" cy="235769"/>
          </a:xfrm>
          <a:prstGeom prst="right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9" name="右箭头 88"/>
          <p:cNvSpPr/>
          <p:nvPr/>
        </p:nvSpPr>
        <p:spPr>
          <a:xfrm>
            <a:off x="3862757" y="2401649"/>
            <a:ext cx="257399" cy="228600"/>
          </a:xfrm>
          <a:prstGeom prst="right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0" name="矩形 89"/>
          <p:cNvSpPr/>
          <p:nvPr/>
        </p:nvSpPr>
        <p:spPr>
          <a:xfrm>
            <a:off x="5127821" y="5497421"/>
            <a:ext cx="1836014" cy="307777"/>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sz="1400" dirty="0" smtClean="0">
                <a:solidFill>
                  <a:prstClr val="black"/>
                </a:solidFill>
                <a:latin typeface="黑体" panose="02010609060101010101" pitchFamily="2" charset="-122"/>
                <a:ea typeface="黑体" panose="02010609060101010101" pitchFamily="2" charset="-122"/>
              </a:rPr>
              <a:t>安全边界定义</a:t>
            </a:r>
            <a:endParaRPr lang="zh-CN" altLang="en-US" sz="1400" dirty="0">
              <a:solidFill>
                <a:prstClr val="black"/>
              </a:solidFill>
              <a:latin typeface="黑体" panose="02010609060101010101" pitchFamily="2" charset="-122"/>
              <a:ea typeface="黑体" panose="02010609060101010101" pitchFamily="2" charset="-122"/>
            </a:endParaRPr>
          </a:p>
        </p:txBody>
      </p:sp>
      <p:sp>
        <p:nvSpPr>
          <p:cNvPr id="3" name="流程图: 可选过程 2"/>
          <p:cNvSpPr/>
          <p:nvPr/>
        </p:nvSpPr>
        <p:spPr>
          <a:xfrm>
            <a:off x="1157951" y="5905779"/>
            <a:ext cx="5805883" cy="259449"/>
          </a:xfrm>
          <a:prstGeom prst="flowChartAlternateProcess">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dirty="0" smtClean="0">
                <a:latin typeface="黑体" panose="02010609060101010101" pitchFamily="2" charset="-122"/>
                <a:ea typeface="黑体" panose="02010609060101010101" pitchFamily="2" charset="-122"/>
              </a:rPr>
              <a:t>安全程序打包、部署和分发</a:t>
            </a:r>
            <a:endParaRPr lang="en-US" sz="1600" dirty="0">
              <a:latin typeface="黑体" panose="02010609060101010101" pitchFamily="2" charset="-122"/>
              <a:ea typeface="黑体" panose="02010609060101010101" pitchFamily="2" charset="-122"/>
            </a:endParaRPr>
          </a:p>
        </p:txBody>
      </p:sp>
      <p:sp>
        <p:nvSpPr>
          <p:cNvPr id="60" name="文本框 98"/>
          <p:cNvSpPr txBox="1"/>
          <p:nvPr/>
        </p:nvSpPr>
        <p:spPr>
          <a:xfrm>
            <a:off x="2843856" y="6381246"/>
            <a:ext cx="2487329" cy="307777"/>
          </a:xfrm>
          <a:prstGeom prst="rect">
            <a:avLst/>
          </a:prstGeom>
          <a:solidFill>
            <a:schemeClr val="accent6">
              <a:lumMod val="75000"/>
            </a:schemeClr>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b="1" dirty="0" smtClean="0">
                <a:solidFill>
                  <a:prstClr val="black"/>
                </a:solidFill>
                <a:ea typeface="黑体" panose="02010609060101010101" pitchFamily="2" charset="-122"/>
              </a:rPr>
              <a:t>安全任务调度平台</a:t>
            </a:r>
            <a:endParaRPr lang="zh-CN" altLang="en-US" sz="1400" b="1" dirty="0">
              <a:solidFill>
                <a:prstClr val="black"/>
              </a:solidFill>
              <a:ea typeface="黑体" panose="02010609060101010101" pitchFamily="2" charset="-122"/>
            </a:endParaRPr>
          </a:p>
        </p:txBody>
      </p:sp>
      <p:cxnSp>
        <p:nvCxnSpPr>
          <p:cNvPr id="9" name="直接连接符 8"/>
          <p:cNvCxnSpPr/>
          <p:nvPr/>
        </p:nvCxnSpPr>
        <p:spPr>
          <a:xfrm>
            <a:off x="977559" y="5066088"/>
            <a:ext cx="6186657"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67" name="标题 1"/>
          <p:cNvSpPr>
            <a:spLocks noGrp="1"/>
          </p:cNvSpPr>
          <p:nvPr>
            <p:ph type="title"/>
          </p:nvPr>
        </p:nvSpPr>
        <p:spPr>
          <a:xfrm>
            <a:off x="457200" y="413844"/>
            <a:ext cx="8229600" cy="1143000"/>
          </a:xfrm>
        </p:spPr>
        <p:txBody>
          <a:bodyPr/>
          <a:lstStyle/>
          <a:p>
            <a:r>
              <a:rPr lang="zh-CN" altLang="en-US" dirty="0"/>
              <a:t>工控系统安全</a:t>
            </a:r>
            <a:r>
              <a:rPr lang="zh-CN" altLang="en-US" dirty="0" smtClean="0"/>
              <a:t>：参考架构</a:t>
            </a:r>
            <a:endParaRPr lang="zh-CN" altLang="en-US" dirty="0"/>
          </a:p>
        </p:txBody>
      </p:sp>
      <p:sp>
        <p:nvSpPr>
          <p:cNvPr id="69" name="圆柱形 68"/>
          <p:cNvSpPr/>
          <p:nvPr/>
        </p:nvSpPr>
        <p:spPr>
          <a:xfrm>
            <a:off x="3388854" y="3933042"/>
            <a:ext cx="1327157" cy="707869"/>
          </a:xfrm>
          <a:prstGeom prst="can">
            <a:avLst>
              <a:gd name="adj" fmla="val 27125"/>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 name="TextBox 11"/>
          <p:cNvSpPr txBox="1"/>
          <p:nvPr/>
        </p:nvSpPr>
        <p:spPr>
          <a:xfrm>
            <a:off x="3285871" y="4653102"/>
            <a:ext cx="1620957" cy="307777"/>
          </a:xfrm>
          <a:prstGeom prst="rect">
            <a:avLst/>
          </a:prstGeom>
          <a:solidFill>
            <a:schemeClr val="accent6">
              <a:lumMod val="75000"/>
            </a:schemeClr>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lgn="ctr">
              <a:defRPr sz="1400" b="1">
                <a:solidFill>
                  <a:prstClr val="black"/>
                </a:solidFill>
                <a:latin typeface="+mn-lt"/>
                <a:ea typeface="黑体" panose="02010609060101010101" pitchFamily="2" charset="-122"/>
              </a:defRPr>
            </a:lvl1pPr>
            <a:lvl2pPr>
              <a:defRPr>
                <a:solidFill>
                  <a:schemeClr val="dk1"/>
                </a:solidFill>
                <a:latin typeface="+mn-lt"/>
                <a:ea typeface="+mn-ea"/>
              </a:defRPr>
            </a:lvl2pPr>
            <a:lvl3pPr>
              <a:defRPr>
                <a:solidFill>
                  <a:schemeClr val="dk1"/>
                </a:solidFill>
                <a:latin typeface="+mn-lt"/>
                <a:ea typeface="+mn-ea"/>
              </a:defRPr>
            </a:lvl3pPr>
            <a:lvl4pPr>
              <a:defRPr>
                <a:solidFill>
                  <a:schemeClr val="dk1"/>
                </a:solidFill>
                <a:latin typeface="+mn-lt"/>
                <a:ea typeface="+mn-ea"/>
              </a:defRPr>
            </a:lvl4pPr>
            <a:lvl5pPr>
              <a:defRPr>
                <a:solidFill>
                  <a:schemeClr val="dk1"/>
                </a:solidFill>
                <a:latin typeface="+mn-lt"/>
                <a:ea typeface="+mn-ea"/>
              </a:defRPr>
            </a:lvl5pPr>
            <a:lvl6pPr>
              <a:defRPr>
                <a:solidFill>
                  <a:schemeClr val="dk1"/>
                </a:solidFill>
                <a:latin typeface="+mn-lt"/>
                <a:ea typeface="+mn-ea"/>
              </a:defRPr>
            </a:lvl6pPr>
            <a:lvl7pPr>
              <a:defRPr>
                <a:solidFill>
                  <a:schemeClr val="dk1"/>
                </a:solidFill>
                <a:latin typeface="+mn-lt"/>
                <a:ea typeface="+mn-ea"/>
              </a:defRPr>
            </a:lvl7pPr>
            <a:lvl8pPr>
              <a:defRPr>
                <a:solidFill>
                  <a:schemeClr val="dk1"/>
                </a:solidFill>
                <a:latin typeface="+mn-lt"/>
                <a:ea typeface="+mn-ea"/>
              </a:defRPr>
            </a:lvl8pPr>
            <a:lvl9pPr>
              <a:defRPr>
                <a:solidFill>
                  <a:schemeClr val="dk1"/>
                </a:solidFill>
                <a:latin typeface="+mn-lt"/>
                <a:ea typeface="+mn-ea"/>
              </a:defRPr>
            </a:lvl9pPr>
          </a:lstStyle>
          <a:p>
            <a:r>
              <a:rPr lang="zh-CN" altLang="en-US" dirty="0"/>
              <a:t>边缘安全计算网关</a:t>
            </a:r>
          </a:p>
        </p:txBody>
      </p:sp>
      <p:sp>
        <p:nvSpPr>
          <p:cNvPr id="13" name="圆角矩形 12"/>
          <p:cNvSpPr/>
          <p:nvPr/>
        </p:nvSpPr>
        <p:spPr>
          <a:xfrm>
            <a:off x="2195802" y="3933042"/>
            <a:ext cx="792066" cy="381766"/>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smtClean="0">
                <a:latin typeface="黑体" pitchFamily="49" charset="-122"/>
                <a:ea typeface="黑体" pitchFamily="49" charset="-122"/>
              </a:rPr>
              <a:t>智能</a:t>
            </a:r>
            <a:endParaRPr lang="en-US" altLang="zh-CN" sz="1200" dirty="0" smtClean="0">
              <a:latin typeface="黑体" pitchFamily="49" charset="-122"/>
              <a:ea typeface="黑体" pitchFamily="49" charset="-122"/>
            </a:endParaRPr>
          </a:p>
          <a:p>
            <a:pPr algn="ctr"/>
            <a:r>
              <a:rPr lang="zh-CN" altLang="en-US" sz="1200" dirty="0" smtClean="0">
                <a:latin typeface="黑体" pitchFamily="49" charset="-122"/>
                <a:ea typeface="黑体" pitchFamily="49" charset="-122"/>
              </a:rPr>
              <a:t>探针</a:t>
            </a:r>
            <a:endParaRPr lang="zh-CN" altLang="en-US" sz="1200" dirty="0">
              <a:latin typeface="黑体" pitchFamily="49" charset="-122"/>
              <a:ea typeface="黑体" pitchFamily="49" charset="-122"/>
            </a:endParaRPr>
          </a:p>
        </p:txBody>
      </p:sp>
      <p:sp>
        <p:nvSpPr>
          <p:cNvPr id="72" name="圆角矩形 71"/>
          <p:cNvSpPr/>
          <p:nvPr/>
        </p:nvSpPr>
        <p:spPr>
          <a:xfrm>
            <a:off x="2195802" y="4415348"/>
            <a:ext cx="792066" cy="381766"/>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smtClean="0">
                <a:latin typeface="黑体" pitchFamily="49" charset="-122"/>
                <a:ea typeface="黑体" pitchFamily="49" charset="-122"/>
              </a:rPr>
              <a:t>智能</a:t>
            </a:r>
            <a:endParaRPr lang="en-US" altLang="zh-CN" sz="1200" dirty="0" smtClean="0">
              <a:latin typeface="黑体" pitchFamily="49" charset="-122"/>
              <a:ea typeface="黑体" pitchFamily="49" charset="-122"/>
            </a:endParaRPr>
          </a:p>
          <a:p>
            <a:pPr algn="ctr"/>
            <a:r>
              <a:rPr lang="zh-CN" altLang="en-US" sz="1200" dirty="0" smtClean="0">
                <a:latin typeface="黑体" pitchFamily="49" charset="-122"/>
                <a:ea typeface="黑体" pitchFamily="49" charset="-122"/>
              </a:rPr>
              <a:t>探针</a:t>
            </a:r>
            <a:endParaRPr lang="zh-CN" altLang="en-US" sz="1200" dirty="0">
              <a:latin typeface="黑体" pitchFamily="49" charset="-122"/>
              <a:ea typeface="黑体" pitchFamily="49" charset="-122"/>
            </a:endParaRPr>
          </a:p>
        </p:txBody>
      </p:sp>
      <p:sp>
        <p:nvSpPr>
          <p:cNvPr id="73" name="圆角矩形 72"/>
          <p:cNvSpPr/>
          <p:nvPr/>
        </p:nvSpPr>
        <p:spPr>
          <a:xfrm>
            <a:off x="5148048" y="3954778"/>
            <a:ext cx="792066" cy="381766"/>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smtClean="0">
                <a:latin typeface="黑体" pitchFamily="49" charset="-122"/>
                <a:ea typeface="黑体" pitchFamily="49" charset="-122"/>
              </a:rPr>
              <a:t>智能</a:t>
            </a:r>
            <a:endParaRPr lang="en-US" altLang="zh-CN" sz="1200" dirty="0" smtClean="0">
              <a:latin typeface="黑体" pitchFamily="49" charset="-122"/>
              <a:ea typeface="黑体" pitchFamily="49" charset="-122"/>
            </a:endParaRPr>
          </a:p>
          <a:p>
            <a:pPr algn="ctr"/>
            <a:r>
              <a:rPr lang="zh-CN" altLang="en-US" sz="1200" dirty="0" smtClean="0">
                <a:latin typeface="黑体" pitchFamily="49" charset="-122"/>
                <a:ea typeface="黑体" pitchFamily="49" charset="-122"/>
              </a:rPr>
              <a:t>探针</a:t>
            </a:r>
            <a:endParaRPr lang="zh-CN" altLang="en-US" sz="1200" dirty="0">
              <a:latin typeface="黑体" pitchFamily="49" charset="-122"/>
              <a:ea typeface="黑体" pitchFamily="49" charset="-122"/>
            </a:endParaRPr>
          </a:p>
        </p:txBody>
      </p:sp>
      <p:sp>
        <p:nvSpPr>
          <p:cNvPr id="74" name="圆角矩形 73"/>
          <p:cNvSpPr/>
          <p:nvPr/>
        </p:nvSpPr>
        <p:spPr>
          <a:xfrm>
            <a:off x="5148048" y="4458820"/>
            <a:ext cx="792066" cy="381766"/>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smtClean="0">
                <a:latin typeface="黑体" pitchFamily="49" charset="-122"/>
                <a:ea typeface="黑体" pitchFamily="49" charset="-122"/>
              </a:rPr>
              <a:t>智能</a:t>
            </a:r>
            <a:endParaRPr lang="en-US" altLang="zh-CN" sz="1200" dirty="0" smtClean="0">
              <a:latin typeface="黑体" pitchFamily="49" charset="-122"/>
              <a:ea typeface="黑体" pitchFamily="49" charset="-122"/>
            </a:endParaRPr>
          </a:p>
          <a:p>
            <a:pPr algn="ctr"/>
            <a:r>
              <a:rPr lang="zh-CN" altLang="en-US" sz="1200" dirty="0" smtClean="0">
                <a:latin typeface="黑体" pitchFamily="49" charset="-122"/>
                <a:ea typeface="黑体" pitchFamily="49" charset="-122"/>
              </a:rPr>
              <a:t>探针</a:t>
            </a:r>
            <a:endParaRPr lang="zh-CN" altLang="en-US" sz="1200" dirty="0">
              <a:latin typeface="黑体" pitchFamily="49" charset="-122"/>
              <a:ea typeface="黑体" pitchFamily="49" charset="-122"/>
            </a:endParaRPr>
          </a:p>
        </p:txBody>
      </p:sp>
      <p:cxnSp>
        <p:nvCxnSpPr>
          <p:cNvPr id="17" name="直接箭头连接符 16"/>
          <p:cNvCxnSpPr>
            <a:stCxn id="13" idx="3"/>
            <a:endCxn id="69" idx="2"/>
          </p:cNvCxnSpPr>
          <p:nvPr/>
        </p:nvCxnSpPr>
        <p:spPr>
          <a:xfrm>
            <a:off x="2987868" y="4123925"/>
            <a:ext cx="400986" cy="163052"/>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72" idx="3"/>
            <a:endCxn id="69" idx="2"/>
          </p:cNvCxnSpPr>
          <p:nvPr/>
        </p:nvCxnSpPr>
        <p:spPr>
          <a:xfrm flipV="1">
            <a:off x="2987868" y="4286977"/>
            <a:ext cx="400986" cy="319254"/>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a:stCxn id="73" idx="1"/>
            <a:endCxn id="69" idx="4"/>
          </p:cNvCxnSpPr>
          <p:nvPr/>
        </p:nvCxnSpPr>
        <p:spPr>
          <a:xfrm flipH="1">
            <a:off x="4716011" y="4145661"/>
            <a:ext cx="432037" cy="14131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74" idx="1"/>
            <a:endCxn id="69" idx="4"/>
          </p:cNvCxnSpPr>
          <p:nvPr/>
        </p:nvCxnSpPr>
        <p:spPr>
          <a:xfrm flipH="1" flipV="1">
            <a:off x="4716011" y="4286977"/>
            <a:ext cx="432037" cy="36272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9" name="矩形 98"/>
          <p:cNvSpPr/>
          <p:nvPr/>
        </p:nvSpPr>
        <p:spPr>
          <a:xfrm>
            <a:off x="4078775" y="2176323"/>
            <a:ext cx="657258" cy="688777"/>
          </a:xfrm>
          <a:prstGeom prst="rect">
            <a:avLst/>
          </a:prstGeom>
          <a:solidFill>
            <a:schemeClr val="accent3">
              <a:lumMod val="60000"/>
              <a:lumOff val="4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200" dirty="0" smtClean="0">
                <a:solidFill>
                  <a:prstClr val="black"/>
                </a:solidFill>
                <a:latin typeface="微软雅黑" panose="020B0503020204020204" pitchFamily="34" charset="-122"/>
                <a:ea typeface="微软雅黑" panose="020B0503020204020204" pitchFamily="34" charset="-122"/>
              </a:rPr>
              <a:t>智能</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r>
              <a:rPr lang="zh-CN" altLang="en-US" sz="1200" dirty="0" smtClean="0">
                <a:solidFill>
                  <a:prstClr val="black"/>
                </a:solidFill>
                <a:latin typeface="微软雅黑" panose="020B0503020204020204" pitchFamily="34" charset="-122"/>
                <a:ea typeface="微软雅黑" panose="020B0503020204020204" pitchFamily="34" charset="-122"/>
              </a:rPr>
              <a:t>决策</a:t>
            </a:r>
            <a:endParaRPr lang="en-US" altLang="zh-CN" sz="1200" dirty="0" smtClean="0">
              <a:solidFill>
                <a:prstClr val="black"/>
              </a:solidFill>
              <a:latin typeface="微软雅黑" panose="020B0503020204020204" pitchFamily="34" charset="-122"/>
              <a:ea typeface="微软雅黑" panose="020B0503020204020204" pitchFamily="34" charset="-122"/>
            </a:endParaRPr>
          </a:p>
        </p:txBody>
      </p:sp>
      <p:sp>
        <p:nvSpPr>
          <p:cNvPr id="100" name="右箭头 99"/>
          <p:cNvSpPr/>
          <p:nvPr/>
        </p:nvSpPr>
        <p:spPr>
          <a:xfrm>
            <a:off x="4757454" y="2408334"/>
            <a:ext cx="257399" cy="228600"/>
          </a:xfrm>
          <a:prstGeom prst="right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1" name="矩形 100"/>
          <p:cNvSpPr/>
          <p:nvPr/>
        </p:nvSpPr>
        <p:spPr>
          <a:xfrm>
            <a:off x="5652090" y="6246759"/>
            <a:ext cx="1197462"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sz="1400" dirty="0" smtClean="0">
                <a:solidFill>
                  <a:prstClr val="black"/>
                </a:solidFill>
                <a:latin typeface="黑体" panose="02010609060101010101" pitchFamily="2" charset="-122"/>
                <a:ea typeface="黑体" panose="02010609060101010101" pitchFamily="2" charset="-122"/>
              </a:rPr>
              <a:t>智能优化</a:t>
            </a:r>
            <a:endParaRPr lang="zh-CN" altLang="en-US" sz="1400" dirty="0">
              <a:solidFill>
                <a:prstClr val="black"/>
              </a:solidFill>
              <a:latin typeface="黑体" panose="02010609060101010101" pitchFamily="2" charset="-122"/>
              <a:ea typeface="黑体" panose="02010609060101010101" pitchFamily="2" charset="-122"/>
            </a:endParaRPr>
          </a:p>
        </p:txBody>
      </p:sp>
      <p:sp>
        <p:nvSpPr>
          <p:cNvPr id="102" name="矩形 101"/>
          <p:cNvSpPr/>
          <p:nvPr/>
        </p:nvSpPr>
        <p:spPr>
          <a:xfrm>
            <a:off x="5026200" y="2610202"/>
            <a:ext cx="1417956" cy="314756"/>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r>
              <a:rPr lang="zh-CN" altLang="en-US" sz="1200" dirty="0">
                <a:solidFill>
                  <a:prstClr val="black"/>
                </a:solidFill>
                <a:latin typeface="黑体" panose="02010609060101010101" pitchFamily="2" charset="-122"/>
                <a:ea typeface="黑体" panose="02010609060101010101" pitchFamily="2" charset="-122"/>
              </a:rPr>
              <a:t>工</a:t>
            </a:r>
            <a:r>
              <a:rPr lang="zh-CN" altLang="en-US" sz="1200" dirty="0" smtClean="0">
                <a:solidFill>
                  <a:prstClr val="black"/>
                </a:solidFill>
                <a:latin typeface="黑体" panose="02010609060101010101" pitchFamily="2" charset="-122"/>
                <a:ea typeface="黑体" panose="02010609060101010101" pitchFamily="2" charset="-122"/>
              </a:rPr>
              <a:t>控安全应急响应</a:t>
            </a:r>
            <a:endParaRPr lang="zh-CN" altLang="en-US" sz="1200" dirty="0">
              <a:solidFill>
                <a:prstClr val="black"/>
              </a:solidFill>
              <a:latin typeface="黑体" panose="02010609060101010101" pitchFamily="2" charset="-122"/>
              <a:ea typeface="黑体" panose="02010609060101010101" pitchFamily="2" charset="-122"/>
            </a:endParaRPr>
          </a:p>
          <a:p>
            <a:pPr algn="ctr"/>
            <a:endParaRPr lang="zh-CN" altLang="en-US" sz="1200" dirty="0">
              <a:solidFill>
                <a:prstClr val="black"/>
              </a:solidFill>
              <a:latin typeface="微软雅黑" panose="020B0503020204020204" pitchFamily="34" charset="-122"/>
              <a:ea typeface="微软雅黑" panose="020B0503020204020204" pitchFamily="34" charset="-122"/>
            </a:endParaRPr>
          </a:p>
        </p:txBody>
      </p:sp>
      <p:pic>
        <p:nvPicPr>
          <p:cNvPr id="58" name="Picture 4"/>
          <p:cNvPicPr>
            <a:picLocks noChangeAspect="1" noChangeArrowheads="1"/>
          </p:cNvPicPr>
          <p:nvPr/>
        </p:nvPicPr>
        <p:blipFill>
          <a:blip r:embed="rId5" cstate="email">
            <a:extLst>
              <a:ext uri="{28A0092B-C50C-407E-A947-70E740481C1C}">
                <a14:useLocalDpi xmlns:a14="http://schemas.microsoft.com/office/drawing/2010/main" xmlns=""/>
              </a:ext>
            </a:extLst>
          </a:blip>
          <a:srcRect/>
          <a:stretch>
            <a:fillRect/>
          </a:stretch>
        </p:blipFill>
        <p:spPr bwMode="auto">
          <a:xfrm>
            <a:off x="6454417" y="2172152"/>
            <a:ext cx="709799" cy="458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03" name="矩形 102"/>
          <p:cNvSpPr/>
          <p:nvPr/>
        </p:nvSpPr>
        <p:spPr>
          <a:xfrm>
            <a:off x="5026199" y="2970232"/>
            <a:ext cx="1446531" cy="314756"/>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r>
              <a:rPr lang="zh-CN" altLang="en-US" sz="1200" dirty="0">
                <a:solidFill>
                  <a:prstClr val="black"/>
                </a:solidFill>
                <a:latin typeface="黑体" panose="02010609060101010101" pitchFamily="2" charset="-122"/>
                <a:ea typeface="黑体" panose="02010609060101010101" pitchFamily="2" charset="-122"/>
              </a:rPr>
              <a:t>工</a:t>
            </a:r>
            <a:r>
              <a:rPr lang="zh-CN" altLang="en-US" sz="1200" dirty="0" smtClean="0">
                <a:solidFill>
                  <a:prstClr val="black"/>
                </a:solidFill>
                <a:latin typeface="黑体" panose="02010609060101010101" pitchFamily="2" charset="-122"/>
                <a:ea typeface="黑体" panose="02010609060101010101" pitchFamily="2" charset="-122"/>
              </a:rPr>
              <a:t>控入侵容忍恢复</a:t>
            </a:r>
            <a:endParaRPr lang="zh-CN" altLang="en-US" sz="1200" dirty="0">
              <a:solidFill>
                <a:prstClr val="black"/>
              </a:solidFill>
              <a:latin typeface="黑体" panose="02010609060101010101" pitchFamily="2" charset="-122"/>
              <a:ea typeface="黑体" panose="02010609060101010101" pitchFamily="2" charset="-122"/>
            </a:endParaRPr>
          </a:p>
          <a:p>
            <a:pPr algn="ctr"/>
            <a:endParaRPr lang="zh-CN" altLang="en-US" sz="1200" dirty="0">
              <a:solidFill>
                <a:prstClr val="black"/>
              </a:solidFill>
              <a:latin typeface="微软雅黑" panose="020B0503020204020204" pitchFamily="34" charset="-122"/>
              <a:ea typeface="微软雅黑" panose="020B0503020204020204" pitchFamily="34" charset="-122"/>
            </a:endParaRPr>
          </a:p>
        </p:txBody>
      </p:sp>
      <p:grpSp>
        <p:nvGrpSpPr>
          <p:cNvPr id="111" name="组合 110"/>
          <p:cNvGrpSpPr/>
          <p:nvPr/>
        </p:nvGrpSpPr>
        <p:grpSpPr>
          <a:xfrm>
            <a:off x="4108814" y="1665242"/>
            <a:ext cx="629930" cy="338294"/>
            <a:chOff x="4932030" y="3212985"/>
            <a:chExt cx="3781425" cy="1584130"/>
          </a:xfrm>
        </p:grpSpPr>
        <p:pic>
          <p:nvPicPr>
            <p:cNvPr id="112" name="图片 111">
              <a:extLst>
                <a:ext uri="{FF2B5EF4-FFF2-40B4-BE49-F238E27FC236}">
                  <a16:creationId xmlns:a16="http://schemas.microsoft.com/office/drawing/2014/main" xmlns="" id="{E2F28042-DCEB-448A-960C-60509A37139D}"/>
                </a:ext>
              </a:extLst>
            </p:cNvPr>
            <p:cNvPicPr>
              <a:picLocks noChangeAspect="1"/>
            </p:cNvPicPr>
            <p:nvPr/>
          </p:nvPicPr>
          <p:blipFill>
            <a:blip r:embed="rId6" cstate="print"/>
            <a:stretch>
              <a:fillRect/>
            </a:stretch>
          </p:blipFill>
          <p:spPr>
            <a:xfrm>
              <a:off x="4932030" y="3212985"/>
              <a:ext cx="1914525" cy="1584130"/>
            </a:xfrm>
            <a:prstGeom prst="rect">
              <a:avLst/>
            </a:prstGeom>
          </p:spPr>
        </p:pic>
        <p:pic>
          <p:nvPicPr>
            <p:cNvPr id="113" name="图片 112">
              <a:extLst>
                <a:ext uri="{FF2B5EF4-FFF2-40B4-BE49-F238E27FC236}">
                  <a16:creationId xmlns:a16="http://schemas.microsoft.com/office/drawing/2014/main" xmlns="" id="{3A896DDE-2793-442A-8ECB-634A0B615E66}"/>
                </a:ext>
              </a:extLst>
            </p:cNvPr>
            <p:cNvPicPr>
              <a:picLocks noChangeAspect="1"/>
            </p:cNvPicPr>
            <p:nvPr/>
          </p:nvPicPr>
          <p:blipFill>
            <a:blip r:embed="rId7" cstate="print"/>
            <a:stretch>
              <a:fillRect/>
            </a:stretch>
          </p:blipFill>
          <p:spPr>
            <a:xfrm>
              <a:off x="6884655" y="3212985"/>
              <a:ext cx="1828800" cy="1550470"/>
            </a:xfrm>
            <a:prstGeom prst="rect">
              <a:avLst/>
            </a:prstGeom>
          </p:spPr>
        </p:pic>
      </p:grpSp>
      <p:sp>
        <p:nvSpPr>
          <p:cNvPr id="114" name="TextBox 113"/>
          <p:cNvSpPr txBox="1"/>
          <p:nvPr/>
        </p:nvSpPr>
        <p:spPr>
          <a:xfrm>
            <a:off x="3995952" y="1927899"/>
            <a:ext cx="800219" cy="276999"/>
          </a:xfrm>
          <a:prstGeom prst="rect">
            <a:avLst/>
          </a:prstGeom>
          <a:noFill/>
        </p:spPr>
        <p:txBody>
          <a:bodyPr wrap="none" rtlCol="0">
            <a:spAutoFit/>
          </a:bodyPr>
          <a:lstStyle/>
          <a:p>
            <a:r>
              <a:rPr lang="zh-CN" altLang="en-US" sz="1200" dirty="0">
                <a:latin typeface="黑体" pitchFamily="49" charset="-122"/>
                <a:ea typeface="黑体" pitchFamily="49" charset="-122"/>
              </a:rPr>
              <a:t>异常检测</a:t>
            </a:r>
          </a:p>
        </p:txBody>
      </p:sp>
      <p:pic>
        <p:nvPicPr>
          <p:cNvPr id="115" name="图片 114">
            <a:extLst>
              <a:ext uri="{FF2B5EF4-FFF2-40B4-BE49-F238E27FC236}">
                <a16:creationId xmlns:a16="http://schemas.microsoft.com/office/drawing/2014/main" xmlns="" id="{34E6DD2E-E2B6-47A4-BF66-25355558C151}"/>
              </a:ext>
            </a:extLst>
          </p:cNvPr>
          <p:cNvPicPr>
            <a:picLocks noChangeAspect="1"/>
          </p:cNvPicPr>
          <p:nvPr/>
        </p:nvPicPr>
        <p:blipFill>
          <a:blip r:embed="rId8" cstate="print"/>
          <a:stretch>
            <a:fillRect/>
          </a:stretch>
        </p:blipFill>
        <p:spPr>
          <a:xfrm>
            <a:off x="4059747" y="2936190"/>
            <a:ext cx="396904" cy="297900"/>
          </a:xfrm>
          <a:prstGeom prst="rect">
            <a:avLst/>
          </a:prstGeom>
        </p:spPr>
      </p:pic>
      <p:sp>
        <p:nvSpPr>
          <p:cNvPr id="116" name="TextBox 115"/>
          <p:cNvSpPr txBox="1"/>
          <p:nvPr/>
        </p:nvSpPr>
        <p:spPr>
          <a:xfrm>
            <a:off x="4367581" y="2852952"/>
            <a:ext cx="492443" cy="461665"/>
          </a:xfrm>
          <a:prstGeom prst="rect">
            <a:avLst/>
          </a:prstGeom>
          <a:noFill/>
        </p:spPr>
        <p:txBody>
          <a:bodyPr wrap="none" rtlCol="0">
            <a:spAutoFit/>
          </a:bodyPr>
          <a:lstStyle/>
          <a:p>
            <a:r>
              <a:rPr lang="zh-CN" altLang="en-US" sz="1200" dirty="0" smtClean="0">
                <a:latin typeface="黑体" pitchFamily="49" charset="-122"/>
                <a:ea typeface="黑体" pitchFamily="49" charset="-122"/>
              </a:rPr>
              <a:t>机理</a:t>
            </a:r>
            <a:endParaRPr lang="en-US" altLang="zh-CN" sz="1200" dirty="0" smtClean="0">
              <a:latin typeface="黑体" pitchFamily="49" charset="-122"/>
              <a:ea typeface="黑体" pitchFamily="49" charset="-122"/>
            </a:endParaRPr>
          </a:p>
          <a:p>
            <a:r>
              <a:rPr lang="zh-CN" altLang="en-US" sz="1200" dirty="0" smtClean="0">
                <a:latin typeface="黑体" pitchFamily="49" charset="-122"/>
                <a:ea typeface="黑体" pitchFamily="49" charset="-122"/>
              </a:rPr>
              <a:t>模型</a:t>
            </a:r>
            <a:endParaRPr lang="zh-CN" altLang="en-US" sz="1200" dirty="0">
              <a:latin typeface="黑体" pitchFamily="49" charset="-122"/>
              <a:ea typeface="黑体" pitchFamily="49" charset="-122"/>
            </a:endParaRPr>
          </a:p>
        </p:txBody>
      </p:sp>
      <p:sp>
        <p:nvSpPr>
          <p:cNvPr id="119" name="矩形 118"/>
          <p:cNvSpPr/>
          <p:nvPr/>
        </p:nvSpPr>
        <p:spPr>
          <a:xfrm>
            <a:off x="5004036" y="2276904"/>
            <a:ext cx="1417956" cy="295555"/>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tLang="zh-CN" sz="1200" dirty="0" smtClean="0">
              <a:solidFill>
                <a:prstClr val="black"/>
              </a:solidFill>
              <a:latin typeface="微软雅黑" panose="020B0503020204020204" pitchFamily="34" charset="-122"/>
              <a:ea typeface="微软雅黑" panose="020B0503020204020204" pitchFamily="34" charset="-122"/>
            </a:endParaRPr>
          </a:p>
          <a:p>
            <a:pPr algn="ctr"/>
            <a:r>
              <a:rPr lang="zh-CN" altLang="en-US" sz="1200" dirty="0" smtClean="0">
                <a:solidFill>
                  <a:prstClr val="black"/>
                </a:solidFill>
                <a:latin typeface="黑体" panose="02010609060101010101" pitchFamily="2" charset="-122"/>
                <a:ea typeface="黑体" panose="02010609060101010101" pitchFamily="2" charset="-122"/>
              </a:rPr>
              <a:t>安全事件输出</a:t>
            </a:r>
            <a:endParaRPr lang="zh-CN" altLang="en-US" sz="1200" dirty="0">
              <a:solidFill>
                <a:prstClr val="black"/>
              </a:solidFill>
              <a:latin typeface="黑体" panose="02010609060101010101" pitchFamily="2" charset="-122"/>
              <a:ea typeface="黑体" panose="02010609060101010101" pitchFamily="2" charset="-122"/>
            </a:endParaRPr>
          </a:p>
          <a:p>
            <a:pPr algn="ctr"/>
            <a:endParaRPr lang="zh-CN" altLang="en-US" sz="1200" dirty="0">
              <a:solidFill>
                <a:prstClr val="black"/>
              </a:solidFill>
              <a:latin typeface="微软雅黑" panose="020B0503020204020204" pitchFamily="34" charset="-122"/>
              <a:ea typeface="微软雅黑" panose="020B0503020204020204" pitchFamily="34" charset="-122"/>
            </a:endParaRPr>
          </a:p>
        </p:txBody>
      </p:sp>
      <p:sp>
        <p:nvSpPr>
          <p:cNvPr id="120" name="文本框 98"/>
          <p:cNvSpPr txBox="1"/>
          <p:nvPr/>
        </p:nvSpPr>
        <p:spPr>
          <a:xfrm>
            <a:off x="2843856" y="1321073"/>
            <a:ext cx="2535433" cy="307777"/>
          </a:xfrm>
          <a:prstGeom prst="rect">
            <a:avLst/>
          </a:prstGeom>
          <a:solidFill>
            <a:schemeClr val="accent6">
              <a:lumMod val="75000"/>
            </a:schemeClr>
          </a:solidFill>
          <a:ln>
            <a:noFill/>
          </a:ln>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lgn="l" rtl="0" fontAlgn="base">
              <a:spcBef>
                <a:spcPct val="0"/>
              </a:spcBef>
              <a:spcAft>
                <a:spcPct val="0"/>
              </a:spcAft>
              <a:defRPr kern="1200">
                <a:solidFill>
                  <a:schemeClr val="dk1"/>
                </a:solidFill>
                <a:latin typeface="+mn-lt"/>
                <a:ea typeface="+mn-ea"/>
                <a:cs typeface="+mn-cs"/>
              </a:defRPr>
            </a:lvl1pPr>
            <a:lvl2pPr marL="457200" algn="l" rtl="0" fontAlgn="base">
              <a:spcBef>
                <a:spcPct val="0"/>
              </a:spcBef>
              <a:spcAft>
                <a:spcPct val="0"/>
              </a:spcAft>
              <a:defRPr kern="1200">
                <a:solidFill>
                  <a:schemeClr val="dk1"/>
                </a:solidFill>
                <a:latin typeface="+mn-lt"/>
                <a:ea typeface="+mn-ea"/>
                <a:cs typeface="+mn-cs"/>
              </a:defRPr>
            </a:lvl2pPr>
            <a:lvl3pPr marL="914400" algn="l" rtl="0" fontAlgn="base">
              <a:spcBef>
                <a:spcPct val="0"/>
              </a:spcBef>
              <a:spcAft>
                <a:spcPct val="0"/>
              </a:spcAft>
              <a:defRPr kern="1200">
                <a:solidFill>
                  <a:schemeClr val="dk1"/>
                </a:solidFill>
                <a:latin typeface="+mn-lt"/>
                <a:ea typeface="+mn-ea"/>
                <a:cs typeface="+mn-cs"/>
              </a:defRPr>
            </a:lvl3pPr>
            <a:lvl4pPr marL="1371600" algn="l" rtl="0" fontAlgn="base">
              <a:spcBef>
                <a:spcPct val="0"/>
              </a:spcBef>
              <a:spcAft>
                <a:spcPct val="0"/>
              </a:spcAft>
              <a:defRPr kern="1200">
                <a:solidFill>
                  <a:schemeClr val="dk1"/>
                </a:solidFill>
                <a:latin typeface="+mn-lt"/>
                <a:ea typeface="+mn-ea"/>
                <a:cs typeface="+mn-cs"/>
              </a:defRPr>
            </a:lvl4pPr>
            <a:lvl5pPr marL="1828800" algn="l" rtl="0" fontAlgn="base">
              <a:spcBef>
                <a:spcPct val="0"/>
              </a:spcBef>
              <a:spcAft>
                <a:spcPct val="0"/>
              </a:spcAft>
              <a:defRPr kern="1200">
                <a:solidFill>
                  <a:schemeClr val="dk1"/>
                </a:solidFill>
                <a:latin typeface="+mn-lt"/>
                <a:ea typeface="+mn-ea"/>
                <a:cs typeface="+mn-cs"/>
              </a:defRPr>
            </a:lvl5pPr>
            <a:lvl6pPr marL="2286000" algn="l" defTabSz="914400" rtl="0" eaLnBrk="1" latinLnBrk="0" hangingPunct="1">
              <a:defRPr kern="1200">
                <a:solidFill>
                  <a:schemeClr val="dk1"/>
                </a:solidFill>
                <a:latin typeface="+mn-lt"/>
                <a:ea typeface="+mn-ea"/>
                <a:cs typeface="+mn-cs"/>
              </a:defRPr>
            </a:lvl6pPr>
            <a:lvl7pPr marL="2743200" algn="l" defTabSz="914400" rtl="0" eaLnBrk="1" latinLnBrk="0" hangingPunct="1">
              <a:defRPr kern="1200">
                <a:solidFill>
                  <a:schemeClr val="dk1"/>
                </a:solidFill>
                <a:latin typeface="+mn-lt"/>
                <a:ea typeface="+mn-ea"/>
                <a:cs typeface="+mn-cs"/>
              </a:defRPr>
            </a:lvl7pPr>
            <a:lvl8pPr marL="3200400" algn="l" defTabSz="914400" rtl="0" eaLnBrk="1" latinLnBrk="0" hangingPunct="1">
              <a:defRPr kern="1200">
                <a:solidFill>
                  <a:schemeClr val="dk1"/>
                </a:solidFill>
                <a:latin typeface="+mn-lt"/>
                <a:ea typeface="+mn-ea"/>
                <a:cs typeface="+mn-cs"/>
              </a:defRPr>
            </a:lvl8pPr>
            <a:lvl9pPr marL="3657600" algn="l" defTabSz="914400" rtl="0" eaLnBrk="1" latinLnBrk="0" hangingPunct="1">
              <a:defRPr kern="1200">
                <a:solidFill>
                  <a:schemeClr val="dk1"/>
                </a:solidFill>
                <a:latin typeface="+mn-lt"/>
                <a:ea typeface="+mn-ea"/>
                <a:cs typeface="+mn-cs"/>
              </a:defRPr>
            </a:lvl9pPr>
          </a:lstStyle>
          <a:p>
            <a:pPr algn="ctr"/>
            <a:r>
              <a:rPr lang="zh-CN" altLang="en-US" sz="1400" b="1" dirty="0" smtClean="0">
                <a:solidFill>
                  <a:prstClr val="black"/>
                </a:solidFill>
                <a:ea typeface="黑体" panose="02010609060101010101" pitchFamily="2" charset="-122"/>
              </a:rPr>
              <a:t>数据驱动的安全智能分析平台</a:t>
            </a:r>
            <a:endParaRPr lang="zh-CN" altLang="en-US" sz="1400" b="1" dirty="0">
              <a:solidFill>
                <a:prstClr val="black"/>
              </a:solidFill>
              <a:ea typeface="黑体" panose="02010609060101010101" pitchFamily="2" charset="-122"/>
            </a:endParaRPr>
          </a:p>
        </p:txBody>
      </p:sp>
      <p:sp>
        <p:nvSpPr>
          <p:cNvPr id="24" name="左右箭头 23"/>
          <p:cNvSpPr/>
          <p:nvPr/>
        </p:nvSpPr>
        <p:spPr>
          <a:xfrm>
            <a:off x="7136690" y="2962478"/>
            <a:ext cx="428823" cy="178498"/>
          </a:xfrm>
          <a:prstGeom prst="leftRight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1" name="左右箭头 120"/>
          <p:cNvSpPr/>
          <p:nvPr/>
        </p:nvSpPr>
        <p:spPr>
          <a:xfrm>
            <a:off x="7172760" y="4042568"/>
            <a:ext cx="428823" cy="178498"/>
          </a:xfrm>
          <a:prstGeom prst="leftRight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22" name="左右箭头 121"/>
          <p:cNvSpPr/>
          <p:nvPr/>
        </p:nvSpPr>
        <p:spPr>
          <a:xfrm>
            <a:off x="7172760" y="5194664"/>
            <a:ext cx="428823" cy="178498"/>
          </a:xfrm>
          <a:prstGeom prst="leftRight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31" name="下箭头 30"/>
          <p:cNvSpPr/>
          <p:nvPr/>
        </p:nvSpPr>
        <p:spPr>
          <a:xfrm flipV="1">
            <a:off x="2195802" y="4941126"/>
            <a:ext cx="222335" cy="409930"/>
          </a:xfrm>
          <a:prstGeom prst="down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4" name="下箭头 123"/>
          <p:cNvSpPr/>
          <p:nvPr/>
        </p:nvSpPr>
        <p:spPr>
          <a:xfrm flipV="1">
            <a:off x="3923946" y="4941126"/>
            <a:ext cx="222335" cy="409930"/>
          </a:xfrm>
          <a:prstGeom prst="down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5" name="下箭头 124"/>
          <p:cNvSpPr/>
          <p:nvPr/>
        </p:nvSpPr>
        <p:spPr>
          <a:xfrm flipV="1">
            <a:off x="5580084" y="4941126"/>
            <a:ext cx="222335" cy="409930"/>
          </a:xfrm>
          <a:prstGeom prst="downArrow">
            <a:avLst/>
          </a:prstGeom>
          <a:solidFill>
            <a:schemeClr val="bg1">
              <a:lumMod val="50000"/>
            </a:schemeClr>
          </a:solidFill>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6" name="TextBox 125"/>
          <p:cNvSpPr txBox="1"/>
          <p:nvPr/>
        </p:nvSpPr>
        <p:spPr>
          <a:xfrm>
            <a:off x="3673648" y="4149060"/>
            <a:ext cx="800219" cy="461665"/>
          </a:xfrm>
          <a:prstGeom prst="rect">
            <a:avLst/>
          </a:prstGeom>
          <a:noFill/>
        </p:spPr>
        <p:txBody>
          <a:bodyPr wrap="none" rtlCol="0">
            <a:spAutoFit/>
          </a:bodyPr>
          <a:lstStyle/>
          <a:p>
            <a:r>
              <a:rPr lang="zh-CN" altLang="en-US" sz="1200" dirty="0">
                <a:latin typeface="黑体" pitchFamily="49" charset="-122"/>
                <a:ea typeface="黑体" pitchFamily="49" charset="-122"/>
              </a:rPr>
              <a:t>软件</a:t>
            </a:r>
            <a:r>
              <a:rPr lang="zh-CN" altLang="en-US" sz="1200" dirty="0" smtClean="0">
                <a:latin typeface="黑体" pitchFamily="49" charset="-122"/>
                <a:ea typeface="黑体" pitchFamily="49" charset="-122"/>
              </a:rPr>
              <a:t>定义</a:t>
            </a:r>
            <a:endParaRPr lang="en-US" altLang="zh-CN" sz="1200" dirty="0" smtClean="0">
              <a:latin typeface="黑体" pitchFamily="49" charset="-122"/>
              <a:ea typeface="黑体" pitchFamily="49" charset="-122"/>
            </a:endParaRPr>
          </a:p>
          <a:p>
            <a:r>
              <a:rPr lang="zh-CN" altLang="en-US" sz="1200" dirty="0" smtClean="0">
                <a:latin typeface="黑体" pitchFamily="49" charset="-122"/>
                <a:ea typeface="黑体" pitchFamily="49" charset="-122"/>
              </a:rPr>
              <a:t>安全组件</a:t>
            </a:r>
            <a:endParaRPr lang="zh-CN" altLang="en-US" sz="1200" dirty="0">
              <a:latin typeface="黑体" pitchFamily="49" charset="-122"/>
              <a:ea typeface="黑体" pitchFamily="49" charset="-122"/>
            </a:endParaRPr>
          </a:p>
        </p:txBody>
      </p:sp>
      <p:sp>
        <p:nvSpPr>
          <p:cNvPr id="136" name="矩形 135"/>
          <p:cNvSpPr/>
          <p:nvPr/>
        </p:nvSpPr>
        <p:spPr>
          <a:xfrm>
            <a:off x="1331730" y="6245270"/>
            <a:ext cx="1197462" cy="30777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sz="1400" dirty="0" smtClean="0">
                <a:solidFill>
                  <a:prstClr val="black"/>
                </a:solidFill>
                <a:latin typeface="黑体" panose="02010609060101010101" pitchFamily="2" charset="-122"/>
                <a:ea typeface="黑体" panose="02010609060101010101" pitchFamily="2" charset="-122"/>
              </a:rPr>
              <a:t>智能优化</a:t>
            </a:r>
            <a:endParaRPr lang="zh-CN" altLang="en-US" sz="1400" dirty="0">
              <a:solidFill>
                <a:prstClr val="black"/>
              </a:solidFill>
              <a:latin typeface="黑体" panose="02010609060101010101" pitchFamily="2" charset="-122"/>
              <a:ea typeface="黑体" panose="02010609060101010101" pitchFamily="2" charset="-122"/>
            </a:endParaRPr>
          </a:p>
        </p:txBody>
      </p:sp>
      <p:sp>
        <p:nvSpPr>
          <p:cNvPr id="36" name="TextBox 35"/>
          <p:cNvSpPr txBox="1"/>
          <p:nvPr/>
        </p:nvSpPr>
        <p:spPr>
          <a:xfrm>
            <a:off x="251640" y="2195596"/>
            <a:ext cx="646331" cy="369332"/>
          </a:xfrm>
          <a:prstGeom prst="rect">
            <a:avLst/>
          </a:prstGeom>
          <a:noFill/>
        </p:spPr>
        <p:txBody>
          <a:bodyPr wrap="none" rtlCol="0">
            <a:spAutoFit/>
          </a:bodyPr>
          <a:lstStyle/>
          <a:p>
            <a:r>
              <a:rPr lang="zh-CN" altLang="en-US" dirty="0" smtClean="0">
                <a:latin typeface="黑体" pitchFamily="49" charset="-122"/>
                <a:ea typeface="黑体" pitchFamily="49" charset="-122"/>
              </a:rPr>
              <a:t>云端</a:t>
            </a:r>
            <a:endParaRPr lang="zh-CN" altLang="en-US" dirty="0">
              <a:latin typeface="黑体" pitchFamily="49" charset="-122"/>
              <a:ea typeface="黑体" pitchFamily="49" charset="-122"/>
            </a:endParaRPr>
          </a:p>
        </p:txBody>
      </p:sp>
      <p:sp>
        <p:nvSpPr>
          <p:cNvPr id="137" name="TextBox 136"/>
          <p:cNvSpPr txBox="1"/>
          <p:nvPr/>
        </p:nvSpPr>
        <p:spPr>
          <a:xfrm>
            <a:off x="179634" y="3933042"/>
            <a:ext cx="877163" cy="369332"/>
          </a:xfrm>
          <a:prstGeom prst="rect">
            <a:avLst/>
          </a:prstGeom>
          <a:noFill/>
        </p:spPr>
        <p:txBody>
          <a:bodyPr wrap="none" rtlCol="0">
            <a:spAutoFit/>
          </a:bodyPr>
          <a:lstStyle/>
          <a:p>
            <a:r>
              <a:rPr lang="zh-CN" altLang="en-US" dirty="0">
                <a:latin typeface="黑体" pitchFamily="49" charset="-122"/>
                <a:ea typeface="黑体" pitchFamily="49" charset="-122"/>
              </a:rPr>
              <a:t>边缘侧</a:t>
            </a:r>
          </a:p>
        </p:txBody>
      </p:sp>
      <p:sp>
        <p:nvSpPr>
          <p:cNvPr id="138" name="TextBox 137"/>
          <p:cNvSpPr txBox="1"/>
          <p:nvPr/>
        </p:nvSpPr>
        <p:spPr>
          <a:xfrm>
            <a:off x="251640" y="5651884"/>
            <a:ext cx="646331" cy="369332"/>
          </a:xfrm>
          <a:prstGeom prst="rect">
            <a:avLst/>
          </a:prstGeom>
          <a:noFill/>
        </p:spPr>
        <p:txBody>
          <a:bodyPr wrap="none" rtlCol="0">
            <a:spAutoFit/>
          </a:bodyPr>
          <a:lstStyle/>
          <a:p>
            <a:r>
              <a:rPr lang="zh-CN" altLang="en-US" dirty="0" smtClean="0">
                <a:latin typeface="黑体" pitchFamily="49" charset="-122"/>
                <a:ea typeface="黑体" pitchFamily="49" charset="-122"/>
              </a:rPr>
              <a:t>云端</a:t>
            </a:r>
            <a:endParaRPr lang="zh-CN" altLang="en-US" dirty="0">
              <a:latin typeface="黑体" pitchFamily="49" charset="-122"/>
              <a:ea typeface="黑体" pitchFamily="49" charset="-122"/>
            </a:endParaRPr>
          </a:p>
        </p:txBody>
      </p:sp>
      <p:cxnSp>
        <p:nvCxnSpPr>
          <p:cNvPr id="127" name="直接连接符 126"/>
          <p:cNvCxnSpPr/>
          <p:nvPr/>
        </p:nvCxnSpPr>
        <p:spPr>
          <a:xfrm>
            <a:off x="1043706" y="3376044"/>
            <a:ext cx="6186657" cy="0"/>
          </a:xfrm>
          <a:prstGeom prst="line">
            <a:avLst/>
          </a:prstGeom>
          <a:ln>
            <a:prstDash val="dash"/>
          </a:ln>
        </p:spPr>
        <p:style>
          <a:lnRef idx="2">
            <a:schemeClr val="accent2"/>
          </a:lnRef>
          <a:fillRef idx="0">
            <a:schemeClr val="accent2"/>
          </a:fillRef>
          <a:effectRef idx="1">
            <a:schemeClr val="accent2"/>
          </a:effectRef>
          <a:fontRef idx="minor">
            <a:schemeClr val="tx1"/>
          </a:fontRef>
        </p:style>
      </p:cxnSp>
      <p:sp>
        <p:nvSpPr>
          <p:cNvPr id="71" name="椭圆 13"/>
          <p:cNvSpPr>
            <a:spLocks noChangeArrowheads="1"/>
          </p:cNvSpPr>
          <p:nvPr/>
        </p:nvSpPr>
        <p:spPr bwMode="auto">
          <a:xfrm>
            <a:off x="308349" y="1512348"/>
            <a:ext cx="4684340" cy="1765664"/>
          </a:xfrm>
          <a:prstGeom prst="ellipse">
            <a:avLst/>
          </a:prstGeom>
          <a:noFill/>
          <a:ln w="38100">
            <a:solidFill>
              <a:srgbClr val="0000CC"/>
            </a:solidFill>
            <a:prstDash val="dash"/>
            <a:round/>
            <a:headEnd/>
            <a:tailEnd/>
          </a:ln>
          <a:effectLst>
            <a:outerShdw dist="53882" dir="13500000" algn="ctr" rotWithShape="0">
              <a:schemeClr val="bg2">
                <a:alpha val="50000"/>
              </a:schemeClr>
            </a:outerShdw>
          </a:effectLst>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endParaRPr lang="zh-CN" altLang="en-US" sz="1800" b="0">
              <a:latin typeface="Verdana" panose="020B0604030504040204" pitchFamily="34" charset="0"/>
              <a:ea typeface="仿宋" panose="02010609060101010101" pitchFamily="49" charset="-122"/>
            </a:endParaRPr>
          </a:p>
        </p:txBody>
      </p:sp>
      <p:sp>
        <p:nvSpPr>
          <p:cNvPr id="75" name="椭圆 13"/>
          <p:cNvSpPr>
            <a:spLocks noChangeArrowheads="1"/>
          </p:cNvSpPr>
          <p:nvPr/>
        </p:nvSpPr>
        <p:spPr bwMode="auto">
          <a:xfrm>
            <a:off x="7318533" y="2439047"/>
            <a:ext cx="1921681" cy="3438157"/>
          </a:xfrm>
          <a:prstGeom prst="ellipse">
            <a:avLst/>
          </a:prstGeom>
          <a:noFill/>
          <a:ln w="38100">
            <a:solidFill>
              <a:schemeClr val="accent6">
                <a:lumMod val="75000"/>
              </a:schemeClr>
            </a:solidFill>
            <a:prstDash val="dash"/>
            <a:round/>
            <a:headEnd/>
            <a:tailEnd/>
          </a:ln>
          <a:effectLst>
            <a:outerShdw dist="53882" dir="13500000" algn="ctr" rotWithShape="0">
              <a:schemeClr val="bg2">
                <a:alpha val="50000"/>
              </a:schemeClr>
            </a:outerShdw>
          </a:effectLst>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endParaRPr lang="zh-CN" altLang="en-US" sz="1800" b="0">
              <a:latin typeface="Verdana" panose="020B0604030504040204" pitchFamily="34" charset="0"/>
              <a:ea typeface="仿宋" panose="02010609060101010101" pitchFamily="49" charset="-122"/>
            </a:endParaRPr>
          </a:p>
        </p:txBody>
      </p:sp>
      <p:sp>
        <p:nvSpPr>
          <p:cNvPr id="78" name="椭圆 13"/>
          <p:cNvSpPr>
            <a:spLocks noChangeArrowheads="1"/>
          </p:cNvSpPr>
          <p:nvPr/>
        </p:nvSpPr>
        <p:spPr bwMode="auto">
          <a:xfrm>
            <a:off x="1475956" y="3501006"/>
            <a:ext cx="5112212" cy="1765664"/>
          </a:xfrm>
          <a:prstGeom prst="ellipse">
            <a:avLst/>
          </a:prstGeom>
          <a:noFill/>
          <a:ln w="38100">
            <a:solidFill>
              <a:srgbClr val="FF0000"/>
            </a:solidFill>
            <a:prstDash val="dash"/>
            <a:round/>
            <a:headEnd/>
            <a:tailEnd/>
          </a:ln>
          <a:effectLst>
            <a:outerShdw dist="53882" dir="13500000" algn="ctr" rotWithShape="0">
              <a:schemeClr val="bg2">
                <a:alpha val="50000"/>
              </a:schemeClr>
            </a:outerShdw>
          </a:effectLst>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endParaRPr lang="zh-CN" altLang="en-US" sz="1800" b="0">
              <a:latin typeface="Verdana" panose="020B0604030504040204" pitchFamily="34" charset="0"/>
              <a:ea typeface="仿宋" panose="02010609060101010101" pitchFamily="49" charset="-122"/>
            </a:endParaRPr>
          </a:p>
        </p:txBody>
      </p:sp>
      <p:sp>
        <p:nvSpPr>
          <p:cNvPr id="79" name="椭圆 13"/>
          <p:cNvSpPr>
            <a:spLocks noChangeArrowheads="1"/>
          </p:cNvSpPr>
          <p:nvPr/>
        </p:nvSpPr>
        <p:spPr bwMode="auto">
          <a:xfrm>
            <a:off x="918487" y="5367210"/>
            <a:ext cx="6018252" cy="979212"/>
          </a:xfrm>
          <a:prstGeom prst="ellipse">
            <a:avLst/>
          </a:prstGeom>
          <a:noFill/>
          <a:ln w="57150">
            <a:solidFill>
              <a:srgbClr val="00B050"/>
            </a:solidFill>
            <a:prstDash val="dash"/>
            <a:round/>
            <a:headEnd/>
            <a:tailEnd/>
          </a:ln>
          <a:effectLst>
            <a:outerShdw dist="53882" dir="13500000" algn="ctr" rotWithShape="0">
              <a:schemeClr val="bg2">
                <a:alpha val="50000"/>
              </a:schemeClr>
            </a:outerShdw>
          </a:effectLst>
          <a:extLst>
            <a:ext uri="{909E8E84-426E-40DD-AFC4-6F175D3DCCD1}">
              <a14:hiddenFill xmlns:a14="http://schemas.microsoft.com/office/drawing/2010/main" xmlns="">
                <a:solidFill>
                  <a:srgbClr val="FFFFFF"/>
                </a:solidFill>
              </a14:hiddenFill>
            </a:ext>
          </a:extLst>
        </p:spPr>
        <p:txBody>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eaLnBrk="1" hangingPunct="1">
              <a:spcBef>
                <a:spcPct val="0"/>
              </a:spcBef>
              <a:buFontTx/>
              <a:buNone/>
            </a:pPr>
            <a:endParaRPr lang="zh-CN" altLang="en-US" sz="1800" b="0">
              <a:latin typeface="Verdana" panose="020B0604030504040204" pitchFamily="34" charset="0"/>
              <a:ea typeface="仿宋" panose="02010609060101010101" pitchFamily="49" charset="-122"/>
            </a:endParaRPr>
          </a:p>
        </p:txBody>
      </p:sp>
    </p:spTree>
    <p:extLst>
      <p:ext uri="{BB962C8B-B14F-4D97-AF65-F5344CB8AC3E}">
        <p14:creationId xmlns:p14="http://schemas.microsoft.com/office/powerpoint/2010/main" xmlns="" val="275634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anim calcmode="lin" valueType="num">
                                      <p:cBhvr>
                                        <p:cTn id="8" dur="1000" fill="hold"/>
                                        <p:tgtEl>
                                          <p:spTgt spid="71"/>
                                        </p:tgtEl>
                                        <p:attrNameLst>
                                          <p:attrName>ppt_x</p:attrName>
                                        </p:attrNameLst>
                                      </p:cBhvr>
                                      <p:tavLst>
                                        <p:tav tm="0">
                                          <p:val>
                                            <p:strVal val="#ppt_x"/>
                                          </p:val>
                                        </p:tav>
                                        <p:tav tm="100000">
                                          <p:val>
                                            <p:strVal val="#ppt_x"/>
                                          </p:val>
                                        </p:tav>
                                      </p:tavLst>
                                    </p:anim>
                                    <p:anim calcmode="lin" valueType="num">
                                      <p:cBhvr>
                                        <p:cTn id="9" dur="1000" fill="hold"/>
                                        <p:tgtEl>
                                          <p:spTgt spid="7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anim calcmode="lin" valueType="num">
                                      <p:cBhvr>
                                        <p:cTn id="13" dur="1000" fill="hold"/>
                                        <p:tgtEl>
                                          <p:spTgt spid="78"/>
                                        </p:tgtEl>
                                        <p:attrNameLst>
                                          <p:attrName>ppt_x</p:attrName>
                                        </p:attrNameLst>
                                      </p:cBhvr>
                                      <p:tavLst>
                                        <p:tav tm="0">
                                          <p:val>
                                            <p:strVal val="#ppt_x"/>
                                          </p:val>
                                        </p:tav>
                                        <p:tav tm="100000">
                                          <p:val>
                                            <p:strVal val="#ppt_x"/>
                                          </p:val>
                                        </p:tav>
                                      </p:tavLst>
                                    </p:anim>
                                    <p:anim calcmode="lin" valueType="num">
                                      <p:cBhvr>
                                        <p:cTn id="14" dur="1000" fill="hold"/>
                                        <p:tgtEl>
                                          <p:spTgt spid="7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1000"/>
                                        <p:tgtEl>
                                          <p:spTgt spid="75"/>
                                        </p:tgtEl>
                                      </p:cBhvr>
                                    </p:animEffect>
                                    <p:anim calcmode="lin" valueType="num">
                                      <p:cBhvr>
                                        <p:cTn id="18" dur="1000" fill="hold"/>
                                        <p:tgtEl>
                                          <p:spTgt spid="75"/>
                                        </p:tgtEl>
                                        <p:attrNameLst>
                                          <p:attrName>ppt_x</p:attrName>
                                        </p:attrNameLst>
                                      </p:cBhvr>
                                      <p:tavLst>
                                        <p:tav tm="0">
                                          <p:val>
                                            <p:strVal val="#ppt_x"/>
                                          </p:val>
                                        </p:tav>
                                        <p:tav tm="100000">
                                          <p:val>
                                            <p:strVal val="#ppt_x"/>
                                          </p:val>
                                        </p:tav>
                                      </p:tavLst>
                                    </p:anim>
                                    <p:anim calcmode="lin" valueType="num">
                                      <p:cBhvr>
                                        <p:cTn id="19"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79"/>
                                        </p:tgtEl>
                                        <p:attrNameLst>
                                          <p:attrName>style.visibility</p:attrName>
                                        </p:attrNameLst>
                                      </p:cBhvr>
                                      <p:to>
                                        <p:strVal val="visible"/>
                                      </p:to>
                                    </p:set>
                                    <p:animEffect transition="in" filter="barn(inVertical)">
                                      <p:cBhvr>
                                        <p:cTn id="24"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5" grpId="0" animBg="1"/>
      <p:bldP spid="78" grpId="0" animBg="1"/>
      <p:bldP spid="7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p:cNvGrpSpPr/>
          <p:nvPr/>
        </p:nvGrpSpPr>
        <p:grpSpPr>
          <a:xfrm>
            <a:off x="4860024" y="3050498"/>
            <a:ext cx="1944162" cy="1467579"/>
            <a:chOff x="4932030" y="3644464"/>
            <a:chExt cx="2234582" cy="1903783"/>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932030" y="3644464"/>
              <a:ext cx="2234582" cy="190378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7" name="椭圆 26"/>
            <p:cNvSpPr/>
            <p:nvPr/>
          </p:nvSpPr>
          <p:spPr>
            <a:xfrm>
              <a:off x="6516162" y="4365078"/>
              <a:ext cx="72006" cy="7200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29" name="直接箭头连接符 28"/>
            <p:cNvCxnSpPr>
              <a:stCxn id="27" idx="2"/>
            </p:cNvCxnSpPr>
            <p:nvPr/>
          </p:nvCxnSpPr>
          <p:spPr>
            <a:xfrm flipH="1">
              <a:off x="5724096" y="4401081"/>
              <a:ext cx="792066" cy="195274"/>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27" idx="5"/>
            </p:cNvCxnSpPr>
            <p:nvPr/>
          </p:nvCxnSpPr>
          <p:spPr>
            <a:xfrm flipH="1">
              <a:off x="5940114" y="4426539"/>
              <a:ext cx="637509" cy="442581"/>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7" idx="6"/>
            </p:cNvCxnSpPr>
            <p:nvPr/>
          </p:nvCxnSpPr>
          <p:spPr>
            <a:xfrm flipH="1">
              <a:off x="6092515" y="4401081"/>
              <a:ext cx="495653" cy="246748"/>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27" idx="5"/>
            </p:cNvCxnSpPr>
            <p:nvPr/>
          </p:nvCxnSpPr>
          <p:spPr>
            <a:xfrm flipH="1">
              <a:off x="6516162" y="4426539"/>
              <a:ext cx="61461" cy="873340"/>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7" idx="6"/>
            </p:cNvCxnSpPr>
            <p:nvPr/>
          </p:nvCxnSpPr>
          <p:spPr>
            <a:xfrm>
              <a:off x="6588168" y="4401081"/>
              <a:ext cx="216018" cy="525599"/>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27" idx="0"/>
            </p:cNvCxnSpPr>
            <p:nvPr/>
          </p:nvCxnSpPr>
          <p:spPr>
            <a:xfrm flipV="1">
              <a:off x="6552165" y="4293072"/>
              <a:ext cx="324027" cy="72006"/>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a:stCxn id="27" idx="4"/>
            </p:cNvCxnSpPr>
            <p:nvPr/>
          </p:nvCxnSpPr>
          <p:spPr>
            <a:xfrm flipH="1">
              <a:off x="6444156" y="4437084"/>
              <a:ext cx="108009" cy="598084"/>
            </a:xfrm>
            <a:prstGeom prst="straightConnector1">
              <a:avLst/>
            </a:prstGeom>
            <a:ln w="190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a:xfrm>
            <a:off x="457200" y="476754"/>
            <a:ext cx="8229600" cy="868878"/>
          </a:xfrm>
        </p:spPr>
        <p:txBody>
          <a:bodyPr/>
          <a:lstStyle/>
          <a:p>
            <a:r>
              <a:rPr lang="zh-CN" altLang="en-US" sz="3600" b="1" dirty="0" smtClean="0">
                <a:latin typeface="黑体" panose="02010609060101010101" pitchFamily="49" charset="-122"/>
              </a:rPr>
              <a:t>项目：工作过程</a:t>
            </a:r>
            <a:endParaRPr lang="zh-CN" altLang="en-US" sz="3600" b="1" dirty="0">
              <a:latin typeface="黑体" panose="02010609060101010101" pitchFamily="49" charset="-122"/>
            </a:endParaRPr>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46</a:t>
            </a:fld>
            <a:endParaRPr lang="en-US" altLang="zh-CN"/>
          </a:p>
        </p:txBody>
      </p:sp>
      <p:grpSp>
        <p:nvGrpSpPr>
          <p:cNvPr id="5" name="组合 4"/>
          <p:cNvGrpSpPr/>
          <p:nvPr/>
        </p:nvGrpSpPr>
        <p:grpSpPr>
          <a:xfrm>
            <a:off x="107628" y="1412540"/>
            <a:ext cx="3936058" cy="5184724"/>
            <a:chOff x="3703523" y="1196604"/>
            <a:chExt cx="3303045" cy="5184724"/>
          </a:xfrm>
        </p:grpSpPr>
        <p:sp>
          <p:nvSpPr>
            <p:cNvPr id="6" name="圆角矩形 5"/>
            <p:cNvSpPr>
              <a:spLocks noChangeArrowheads="1"/>
            </p:cNvSpPr>
            <p:nvPr/>
          </p:nvSpPr>
          <p:spPr bwMode="auto">
            <a:xfrm>
              <a:off x="3707906" y="1196604"/>
              <a:ext cx="3298662" cy="792162"/>
            </a:xfrm>
            <a:prstGeom prst="roundRect">
              <a:avLst>
                <a:gd name="adj" fmla="val 16667"/>
              </a:avLst>
            </a:prstGeom>
            <a:solidFill>
              <a:schemeClr val="tx2"/>
            </a:solidFill>
            <a:ln w="38100">
              <a:noFill/>
              <a:round/>
            </a:ln>
            <a:effectLst>
              <a:outerShdw blurRad="40000" dist="20000" dir="5400000" rotWithShape="0">
                <a:srgbClr val="808080">
                  <a:alpha val="37999"/>
                </a:srgbClr>
              </a:outerShdw>
            </a:effectLst>
          </p:spPr>
          <p:txBody>
            <a:bodyPr anchor="ctr"/>
            <a:lstStyle/>
            <a:p>
              <a:pPr algn="ctr">
                <a:defRPr/>
              </a:pPr>
              <a:r>
                <a:rPr lang="zh-CN" altLang="en-US" b="1" dirty="0" smtClean="0">
                  <a:solidFill>
                    <a:schemeClr val="bg1"/>
                  </a:solidFill>
                  <a:latin typeface="微软雅黑" panose="020B0503020204020204" pitchFamily="34" charset="-122"/>
                  <a:ea typeface="微软雅黑" panose="020B0503020204020204" pitchFamily="34" charset="-122"/>
                  <a:cs typeface="黑体" panose="02010609060101010101" pitchFamily="49" charset="-122"/>
                </a:rPr>
                <a:t>课题任务</a:t>
              </a:r>
              <a:endParaRPr kumimoji="0" lang="en-US" altLang="zh-CN" b="1" dirty="0">
                <a:solidFill>
                  <a:schemeClr val="bg1"/>
                </a:solidFill>
                <a:latin typeface="微软雅黑" panose="020B0503020204020204" pitchFamily="34" charset="-122"/>
                <a:ea typeface="微软雅黑" panose="020B0503020204020204" pitchFamily="34" charset="-122"/>
                <a:cs typeface="黑体" panose="02010609060101010101" pitchFamily="49" charset="-122"/>
              </a:endParaRPr>
            </a:p>
          </p:txBody>
        </p:sp>
        <p:sp>
          <p:nvSpPr>
            <p:cNvPr id="7" name="矩形 6"/>
            <p:cNvSpPr>
              <a:spLocks noChangeArrowheads="1"/>
            </p:cNvSpPr>
            <p:nvPr/>
          </p:nvSpPr>
          <p:spPr bwMode="auto">
            <a:xfrm>
              <a:off x="3707905" y="4932363"/>
              <a:ext cx="3298662" cy="1448965"/>
            </a:xfrm>
            <a:prstGeom prst="rect">
              <a:avLst/>
            </a:prstGeom>
            <a:solidFill>
              <a:srgbClr val="F0EAF9"/>
            </a:solidFill>
            <a:ln w="9525">
              <a:noFill/>
              <a:miter lim="800000"/>
            </a:ln>
            <a:effectLst>
              <a:outerShdw blurRad="63500" sx="102000" sy="102000" algn="ctr" rotWithShape="0">
                <a:prstClr val="black">
                  <a:alpha val="40000"/>
                </a:prstClr>
              </a:outerShdw>
            </a:effectLst>
          </p:spPr>
          <p:txBody>
            <a:bodyPr anchor="ctr"/>
            <a:lstStyle/>
            <a:p>
              <a:pPr algn="ct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8" name="矩形 7"/>
            <p:cNvSpPr>
              <a:spLocks noChangeArrowheads="1"/>
            </p:cNvSpPr>
            <p:nvPr/>
          </p:nvSpPr>
          <p:spPr bwMode="auto">
            <a:xfrm>
              <a:off x="3703523" y="4148988"/>
              <a:ext cx="1648442" cy="670244"/>
            </a:xfrm>
            <a:prstGeom prst="rect">
              <a:avLst/>
            </a:prstGeom>
            <a:solidFill>
              <a:srgbClr val="F5FFE6"/>
            </a:solidFill>
            <a:ln w="9525">
              <a:noFill/>
              <a:miter lim="800000"/>
            </a:ln>
            <a:effectLst>
              <a:outerShdw blurRad="63500" sx="102000" sy="102000" algn="ctr" rotWithShape="0">
                <a:prstClr val="black">
                  <a:alpha val="40000"/>
                </a:prstClr>
              </a:outerShdw>
            </a:effectLst>
          </p:spPr>
          <p:txBody>
            <a:bodyPr anchor="ctr"/>
            <a:lstStyle/>
            <a:p>
              <a:pPr algn="ctr"/>
              <a:r>
                <a:rPr lang="zh-CN" altLang="en-US" dirty="0" smtClean="0">
                  <a:solidFill>
                    <a:schemeClr val="tx2">
                      <a:lumMod val="50000"/>
                    </a:schemeClr>
                  </a:solidFill>
                  <a:latin typeface="微软雅黑" panose="020B0503020204020204" pitchFamily="34" charset="-122"/>
                  <a:ea typeface="微软雅黑" panose="020B0503020204020204" pitchFamily="34" charset="-122"/>
                </a:rPr>
                <a:t>技术支撑体系建议</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9" name="矩形 8"/>
            <p:cNvSpPr>
              <a:spLocks noChangeArrowheads="1"/>
            </p:cNvSpPr>
            <p:nvPr/>
          </p:nvSpPr>
          <p:spPr bwMode="auto">
            <a:xfrm>
              <a:off x="3707905" y="3194446"/>
              <a:ext cx="3298662" cy="800927"/>
            </a:xfrm>
            <a:prstGeom prst="rect">
              <a:avLst/>
            </a:prstGeom>
            <a:solidFill>
              <a:srgbClr val="00B0F0"/>
            </a:solidFill>
            <a:ln w="9525">
              <a:noFill/>
              <a:miter lim="800000"/>
            </a:ln>
            <a:effectLst>
              <a:outerShdw blurRad="63500" sx="102000" sy="102000" algn="ctr" rotWithShape="0">
                <a:prstClr val="black">
                  <a:alpha val="40000"/>
                </a:prstClr>
              </a:outerShdw>
            </a:effectLst>
          </p:spPr>
          <p:txBody>
            <a:bodyPr anchor="ctr"/>
            <a:lstStyle/>
            <a:p>
              <a:pPr algn="ctr"/>
              <a:r>
                <a:rPr lang="zh-CN" altLang="en-US" dirty="0">
                  <a:solidFill>
                    <a:srgbClr val="002060"/>
                  </a:solidFill>
                  <a:latin typeface="微软雅黑" panose="020B0503020204020204" pitchFamily="34" charset="-122"/>
                  <a:ea typeface="微软雅黑" panose="020B0503020204020204" pitchFamily="34" charset="-122"/>
                </a:rPr>
                <a:t>工控安全保障</a:t>
              </a:r>
              <a:r>
                <a:rPr lang="zh-CN" altLang="en-US" dirty="0" smtClean="0">
                  <a:solidFill>
                    <a:srgbClr val="002060"/>
                  </a:solidFill>
                  <a:latin typeface="微软雅黑" panose="020B0503020204020204" pitchFamily="34" charset="-122"/>
                  <a:ea typeface="微软雅黑" panose="020B0503020204020204" pitchFamily="34" charset="-122"/>
                </a:rPr>
                <a:t>平台建设</a:t>
              </a:r>
              <a:r>
                <a:rPr lang="zh-CN" altLang="en-US" dirty="0">
                  <a:solidFill>
                    <a:srgbClr val="002060"/>
                  </a:solidFill>
                  <a:latin typeface="微软雅黑" panose="020B0503020204020204" pitchFamily="34" charset="-122"/>
                  <a:ea typeface="微软雅黑" panose="020B0503020204020204" pitchFamily="34" charset="-122"/>
                </a:rPr>
                <a:t>建议</a:t>
              </a:r>
              <a:endParaRPr kumimoji="0" lang="zh-CN" altLang="en-US" dirty="0">
                <a:solidFill>
                  <a:srgbClr val="002060"/>
                </a:solidFill>
                <a:latin typeface="微软雅黑" panose="020B0503020204020204" pitchFamily="34" charset="-122"/>
                <a:ea typeface="微软雅黑" panose="020B0503020204020204" pitchFamily="34" charset="-122"/>
              </a:endParaRPr>
            </a:p>
          </p:txBody>
        </p:sp>
        <p:sp>
          <p:nvSpPr>
            <p:cNvPr id="10" name="矩形 9"/>
            <p:cNvSpPr>
              <a:spLocks noChangeArrowheads="1"/>
            </p:cNvSpPr>
            <p:nvPr/>
          </p:nvSpPr>
          <p:spPr bwMode="auto">
            <a:xfrm>
              <a:off x="3711457" y="2156075"/>
              <a:ext cx="3295110" cy="912885"/>
            </a:xfrm>
            <a:prstGeom prst="rect">
              <a:avLst/>
            </a:prstGeom>
            <a:solidFill>
              <a:schemeClr val="accent1">
                <a:lumMod val="40000"/>
                <a:lumOff val="60000"/>
              </a:schemeClr>
            </a:solidFill>
            <a:ln w="9525">
              <a:noFill/>
              <a:miter lim="800000"/>
            </a:ln>
            <a:effectLst>
              <a:outerShdw blurRad="63500" sx="102000" sy="102000" algn="ctr" rotWithShape="0">
                <a:prstClr val="black">
                  <a:alpha val="40000"/>
                </a:prstClr>
              </a:outerShdw>
            </a:effectLst>
          </p:spPr>
          <p:txBody>
            <a:bodyPr anchor="ctr"/>
            <a:lstStyle/>
            <a:p>
              <a:pPr algn="ctr"/>
              <a:r>
                <a:rPr lang="zh-CN" altLang="en-US"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国家级工控安全保障</a:t>
              </a:r>
              <a:r>
                <a:rPr lang="zh-CN" altLang="en-US" dirty="0" smtClean="0">
                  <a:solidFill>
                    <a:srgbClr val="002060"/>
                  </a:solidFill>
                  <a:latin typeface="微软雅黑" panose="020B0503020204020204" pitchFamily="34" charset="-122"/>
                  <a:ea typeface="微软雅黑" panose="020B0503020204020204" pitchFamily="34" charset="-122"/>
                  <a:cs typeface="Arial" panose="020B0604020202020204" pitchFamily="34" charset="0"/>
                </a:rPr>
                <a:t>机构设立</a:t>
              </a:r>
              <a:r>
                <a:rPr lang="zh-CN" altLang="en-US" dirty="0">
                  <a:solidFill>
                    <a:srgbClr val="002060"/>
                  </a:solidFill>
                  <a:latin typeface="微软雅黑" panose="020B0503020204020204" pitchFamily="34" charset="-122"/>
                  <a:ea typeface="微软雅黑" panose="020B0503020204020204" pitchFamily="34" charset="-122"/>
                  <a:cs typeface="Arial" panose="020B0604020202020204" pitchFamily="34" charset="0"/>
                </a:rPr>
                <a:t>建议</a:t>
              </a:r>
              <a:endParaRPr kumimoji="0" lang="zh-CN" altLang="en-US" dirty="0">
                <a:solidFill>
                  <a:srgbClr val="00206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3779912" y="5875932"/>
              <a:ext cx="3117664" cy="413322"/>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schemeClr>
                  </a:solidFill>
                  <a:latin typeface="微软雅黑" panose="020B0503020204020204" pitchFamily="34" charset="-122"/>
                  <a:ea typeface="微软雅黑" panose="020B0503020204020204" pitchFamily="34" charset="-122"/>
                </a:rPr>
                <a:t>安全现状调研与分析</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2" name="圆角矩形 11"/>
            <p:cNvSpPr/>
            <p:nvPr/>
          </p:nvSpPr>
          <p:spPr>
            <a:xfrm>
              <a:off x="3745003" y="5083943"/>
              <a:ext cx="1117291" cy="673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schemeClr>
                  </a:solidFill>
                  <a:latin typeface="微软雅黑" panose="020B0503020204020204" pitchFamily="34" charset="-122"/>
                  <a:ea typeface="微软雅黑" panose="020B0503020204020204" pitchFamily="34" charset="-122"/>
                </a:rPr>
                <a:t>政策法规建议</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4932040" y="5083943"/>
              <a:ext cx="1080120" cy="673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schemeClr>
                  </a:solidFill>
                  <a:latin typeface="微软雅黑" panose="020B0503020204020204" pitchFamily="34" charset="-122"/>
                  <a:ea typeface="微软雅黑" panose="020B0503020204020204" pitchFamily="34" charset="-122"/>
                </a:rPr>
                <a:t>标准体系建议</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14" name="圆角矩形 13"/>
            <p:cNvSpPr/>
            <p:nvPr/>
          </p:nvSpPr>
          <p:spPr>
            <a:xfrm>
              <a:off x="6084168" y="5083943"/>
              <a:ext cx="813408" cy="673245"/>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lumMod val="50000"/>
                    </a:schemeClr>
                  </a:solidFill>
                  <a:latin typeface="微软雅黑" panose="020B0503020204020204" pitchFamily="34" charset="-122"/>
                  <a:ea typeface="微软雅黑" panose="020B0503020204020204" pitchFamily="34" charset="-122"/>
                </a:rPr>
                <a:t>监管建议</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grpSp>
      <p:sp>
        <p:nvSpPr>
          <p:cNvPr id="18" name="矩形 17"/>
          <p:cNvSpPr>
            <a:spLocks noChangeArrowheads="1"/>
          </p:cNvSpPr>
          <p:nvPr/>
        </p:nvSpPr>
        <p:spPr bwMode="auto">
          <a:xfrm>
            <a:off x="2279157" y="4364924"/>
            <a:ext cx="1764529" cy="670244"/>
          </a:xfrm>
          <a:prstGeom prst="rect">
            <a:avLst/>
          </a:prstGeom>
          <a:solidFill>
            <a:srgbClr val="F5FFE6"/>
          </a:solidFill>
          <a:ln w="9525">
            <a:noFill/>
            <a:miter lim="800000"/>
          </a:ln>
          <a:effectLst>
            <a:outerShdw blurRad="63500" sx="102000" sy="102000" algn="ctr" rotWithShape="0">
              <a:prstClr val="black">
                <a:alpha val="40000"/>
              </a:prstClr>
            </a:outerShdw>
          </a:effectLst>
        </p:spPr>
        <p:txBody>
          <a:bodyPr anchor="ctr"/>
          <a:lstStyle/>
          <a:p>
            <a:pPr algn="ctr"/>
            <a:r>
              <a:rPr lang="zh-CN" altLang="en-US" dirty="0">
                <a:solidFill>
                  <a:schemeClr val="tx2">
                    <a:lumMod val="50000"/>
                  </a:schemeClr>
                </a:solidFill>
                <a:latin typeface="微软雅黑" panose="020B0503020204020204" pitchFamily="34" charset="-122"/>
                <a:ea typeface="微软雅黑" panose="020B0503020204020204" pitchFamily="34" charset="-122"/>
              </a:rPr>
              <a:t>人才</a:t>
            </a:r>
            <a:r>
              <a:rPr lang="zh-CN" altLang="en-US" dirty="0" smtClean="0">
                <a:solidFill>
                  <a:schemeClr val="tx2">
                    <a:lumMod val="50000"/>
                  </a:schemeClr>
                </a:solidFill>
                <a:latin typeface="微软雅黑" panose="020B0503020204020204" pitchFamily="34" charset="-122"/>
                <a:ea typeface="微软雅黑" panose="020B0503020204020204" pitchFamily="34" charset="-122"/>
              </a:rPr>
              <a:t>队伍建设建议</a:t>
            </a:r>
            <a:endParaRPr lang="zh-CN" altLang="en-US" dirty="0">
              <a:solidFill>
                <a:schemeClr val="tx2">
                  <a:lumMod val="50000"/>
                </a:schemeClr>
              </a:solidFill>
              <a:latin typeface="微软雅黑" panose="020B0503020204020204" pitchFamily="34" charset="-122"/>
              <a:ea typeface="微软雅黑" panose="020B0503020204020204" pitchFamily="34" charset="-122"/>
            </a:endParaRPr>
          </a:p>
        </p:txBody>
      </p:sp>
      <p:sp>
        <p:nvSpPr>
          <p:cNvPr id="25" name="右箭头 24"/>
          <p:cNvSpPr/>
          <p:nvPr/>
        </p:nvSpPr>
        <p:spPr>
          <a:xfrm>
            <a:off x="4211970" y="3644464"/>
            <a:ext cx="419759" cy="5045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内容占位符 2"/>
          <p:cNvSpPr>
            <a:spLocks noGrp="1"/>
          </p:cNvSpPr>
          <p:nvPr>
            <p:ph idx="1"/>
          </p:nvPr>
        </p:nvSpPr>
        <p:spPr>
          <a:xfrm>
            <a:off x="4715894" y="1351537"/>
            <a:ext cx="4320478" cy="1717433"/>
          </a:xfrm>
        </p:spPr>
        <p:txBody>
          <a:bodyPr/>
          <a:lstStyle/>
          <a:p>
            <a:pPr>
              <a:buClr>
                <a:srgbClr val="010C75"/>
              </a:buClr>
              <a:buFont typeface="Wingdings" pitchFamily="2" charset="2"/>
              <a:buChar char=""/>
              <a:defRPr/>
            </a:pPr>
            <a:r>
              <a:rPr lang="en-US" altLang="zh-CN" sz="1800" b="1" dirty="0" smtClean="0">
                <a:solidFill>
                  <a:srgbClr val="010C75"/>
                </a:solidFill>
                <a:latin typeface="微软雅黑" panose="020B0503020204020204" pitchFamily="34" charset="-122"/>
                <a:ea typeface="微软雅黑" panose="020B0503020204020204" pitchFamily="34" charset="-122"/>
              </a:rPr>
              <a:t>1</a:t>
            </a:r>
            <a:r>
              <a:rPr lang="zh-CN" altLang="en-US" sz="1800" b="1" dirty="0" smtClean="0">
                <a:solidFill>
                  <a:srgbClr val="010C75"/>
                </a:solidFill>
                <a:latin typeface="微软雅黑" panose="020B0503020204020204" pitchFamily="34" charset="-122"/>
                <a:ea typeface="微软雅黑" panose="020B0503020204020204" pitchFamily="34" charset="-122"/>
              </a:rPr>
              <a:t>）广泛</a:t>
            </a:r>
            <a:r>
              <a:rPr lang="zh-CN" altLang="en-US" sz="1800" b="1" dirty="0">
                <a:solidFill>
                  <a:srgbClr val="010C75"/>
                </a:solidFill>
                <a:latin typeface="微软雅黑" panose="020B0503020204020204" pitchFamily="34" charset="-122"/>
                <a:ea typeface="微软雅黑" panose="020B0503020204020204" pitchFamily="34" charset="-122"/>
              </a:rPr>
              <a:t>调研</a:t>
            </a:r>
            <a:r>
              <a:rPr lang="zh-CN" altLang="en-US" sz="1800" b="1" dirty="0" smtClean="0">
                <a:solidFill>
                  <a:srgbClr val="010C75"/>
                </a:solidFill>
                <a:latin typeface="微软雅黑" panose="020B0503020204020204" pitchFamily="34" charset="-122"/>
                <a:ea typeface="微软雅黑" panose="020B0503020204020204" pitchFamily="34" charset="-122"/>
              </a:rPr>
              <a:t>、发现问题</a:t>
            </a:r>
            <a:endParaRPr lang="en-US" altLang="zh-CN" sz="1800" b="1" dirty="0">
              <a:solidFill>
                <a:srgbClr val="010C75"/>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zh-CN" altLang="zh-CN" sz="1400" kern="1200" dirty="0" smtClean="0">
                <a:solidFill>
                  <a:srgbClr val="053E71"/>
                </a:solidFill>
                <a:latin typeface="微软雅黑" panose="020B0503020204020204" pitchFamily="34" charset="-122"/>
                <a:ea typeface="微软雅黑" panose="020B0503020204020204" pitchFamily="34" charset="-122"/>
              </a:rPr>
              <a:t>项目</a:t>
            </a:r>
            <a:r>
              <a:rPr lang="zh-CN" altLang="zh-CN" sz="1400" kern="1200" dirty="0">
                <a:solidFill>
                  <a:srgbClr val="053E71"/>
                </a:solidFill>
                <a:latin typeface="微软雅黑" panose="020B0503020204020204" pitchFamily="34" charset="-122"/>
                <a:ea typeface="微软雅黑" panose="020B0503020204020204" pitchFamily="34" charset="-122"/>
              </a:rPr>
              <a:t>组围绕</a:t>
            </a:r>
            <a:r>
              <a:rPr lang="zh-CN" altLang="en-US" sz="1400" kern="1200" dirty="0">
                <a:solidFill>
                  <a:srgbClr val="053E71"/>
                </a:solidFill>
                <a:latin typeface="微软雅黑" panose="020B0503020204020204" pitchFamily="34" charset="-122"/>
                <a:ea typeface="微软雅黑" panose="020B0503020204020204" pitchFamily="34" charset="-122"/>
              </a:rPr>
              <a:t>研究</a:t>
            </a:r>
            <a:r>
              <a:rPr lang="zh-CN" altLang="zh-CN" sz="1400" kern="1200" dirty="0">
                <a:solidFill>
                  <a:srgbClr val="053E71"/>
                </a:solidFill>
                <a:latin typeface="微软雅黑" panose="020B0503020204020204" pitchFamily="34" charset="-122"/>
                <a:ea typeface="微软雅黑" panose="020B0503020204020204" pitchFamily="34" charset="-122"/>
              </a:rPr>
              <a:t>问题，先后</a:t>
            </a:r>
            <a:r>
              <a:rPr lang="zh-CN" altLang="zh-CN" sz="1400" kern="1200" dirty="0" smtClean="0">
                <a:solidFill>
                  <a:srgbClr val="053E71"/>
                </a:solidFill>
                <a:latin typeface="微软雅黑" panose="020B0503020204020204" pitchFamily="34" charset="-122"/>
                <a:ea typeface="微软雅黑" panose="020B0503020204020204" pitchFamily="34" charset="-122"/>
              </a:rPr>
              <a:t>到</a:t>
            </a:r>
            <a:r>
              <a:rPr lang="en-US" altLang="zh-CN" sz="1400" b="1" kern="1200" dirty="0" smtClean="0">
                <a:solidFill>
                  <a:srgbClr val="FF0000"/>
                </a:solidFill>
                <a:latin typeface="微软雅黑" panose="020B0503020204020204" pitchFamily="34" charset="-122"/>
                <a:ea typeface="微软雅黑" panose="020B0503020204020204" pitchFamily="34" charset="-122"/>
              </a:rPr>
              <a:t>6</a:t>
            </a:r>
            <a:r>
              <a:rPr lang="zh-CN" altLang="en-US" sz="1400" b="1" kern="1200" dirty="0" smtClean="0">
                <a:solidFill>
                  <a:srgbClr val="FF0000"/>
                </a:solidFill>
                <a:latin typeface="微软雅黑" panose="020B0503020204020204" pitchFamily="34" charset="-122"/>
                <a:ea typeface="微软雅黑" panose="020B0503020204020204" pitchFamily="34" charset="-122"/>
              </a:rPr>
              <a:t>类</a:t>
            </a:r>
            <a:r>
              <a:rPr lang="zh-CN" altLang="en-US" sz="1400" kern="1200" dirty="0" smtClean="0">
                <a:solidFill>
                  <a:srgbClr val="053E71"/>
                </a:solidFill>
                <a:latin typeface="微软雅黑" panose="020B0503020204020204" pitchFamily="34" charset="-122"/>
                <a:ea typeface="微软雅黑" panose="020B0503020204020204" pitchFamily="34" charset="-122"/>
              </a:rPr>
              <a:t>基础设施</a:t>
            </a:r>
            <a:r>
              <a:rPr lang="en-US" altLang="zh-CN" sz="1400" b="1" dirty="0" smtClean="0">
                <a:solidFill>
                  <a:srgbClr val="FF0000"/>
                </a:solidFill>
                <a:latin typeface="微软雅黑" panose="020B0503020204020204" pitchFamily="34" charset="-122"/>
                <a:ea typeface="微软雅黑" panose="020B0503020204020204" pitchFamily="34" charset="-122"/>
              </a:rPr>
              <a:t>3</a:t>
            </a:r>
            <a:r>
              <a:rPr lang="en-US" altLang="zh-CN" sz="1400" b="1" kern="1200" dirty="0" smtClean="0">
                <a:solidFill>
                  <a:srgbClr val="FF0000"/>
                </a:solidFill>
                <a:latin typeface="微软雅黑" panose="020B0503020204020204" pitchFamily="34" charset="-122"/>
                <a:ea typeface="微软雅黑" panose="020B0503020204020204" pitchFamily="34" charset="-122"/>
              </a:rPr>
              <a:t>0</a:t>
            </a:r>
            <a:r>
              <a:rPr lang="zh-CN" altLang="en-US" sz="1400" b="1" kern="1200" dirty="0">
                <a:solidFill>
                  <a:srgbClr val="FF0000"/>
                </a:solidFill>
                <a:latin typeface="微软雅黑" panose="020B0503020204020204" pitchFamily="34" charset="-122"/>
                <a:ea typeface="微软雅黑" panose="020B0503020204020204" pitchFamily="34" charset="-122"/>
              </a:rPr>
              <a:t>余</a:t>
            </a:r>
            <a:r>
              <a:rPr lang="zh-CN" altLang="en-US" sz="1400" kern="1200" dirty="0" smtClean="0">
                <a:solidFill>
                  <a:srgbClr val="053E71"/>
                </a:solidFill>
                <a:latin typeface="微软雅黑" panose="020B0503020204020204" pitchFamily="34" charset="-122"/>
                <a:ea typeface="微软雅黑" panose="020B0503020204020204" pitchFamily="34" charset="-122"/>
              </a:rPr>
              <a:t>家企业调研座谈</a:t>
            </a:r>
            <a:endParaRPr lang="en-US" altLang="zh-CN" sz="1400" kern="1200" dirty="0" smtClean="0">
              <a:solidFill>
                <a:srgbClr val="053E71"/>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zh-CN" altLang="en-US" sz="1400" dirty="0" smtClean="0">
                <a:solidFill>
                  <a:srgbClr val="053E71"/>
                </a:solidFill>
                <a:latin typeface="微软雅黑" panose="020B0503020204020204" pitchFamily="34" charset="-122"/>
                <a:ea typeface="微软雅黑" panose="020B0503020204020204" pitchFamily="34" charset="-122"/>
              </a:rPr>
              <a:t>赴</a:t>
            </a:r>
            <a:r>
              <a:rPr lang="zh-CN" altLang="en-US" sz="1400" dirty="0">
                <a:solidFill>
                  <a:srgbClr val="053E71"/>
                </a:solidFill>
                <a:latin typeface="微软雅黑" panose="020B0503020204020204" pitchFamily="34" charset="-122"/>
                <a:ea typeface="微软雅黑" panose="020B0503020204020204" pitchFamily="34" charset="-122"/>
              </a:rPr>
              <a:t>全</a:t>
            </a:r>
            <a:r>
              <a:rPr lang="zh-CN" altLang="en-US" sz="1400" dirty="0" smtClean="0">
                <a:solidFill>
                  <a:srgbClr val="053E71"/>
                </a:solidFill>
                <a:latin typeface="微软雅黑" panose="020B0503020204020204" pitchFamily="34" charset="-122"/>
                <a:ea typeface="微软雅黑" panose="020B0503020204020204" pitchFamily="34" charset="-122"/>
              </a:rPr>
              <a:t>国</a:t>
            </a:r>
            <a:r>
              <a:rPr lang="zh-CN" altLang="en-US" sz="1400" b="1" dirty="0" smtClean="0">
                <a:solidFill>
                  <a:srgbClr val="FF0000"/>
                </a:solidFill>
                <a:latin typeface="微软雅黑" panose="020B0503020204020204" pitchFamily="34" charset="-122"/>
                <a:ea typeface="微软雅黑" panose="020B0503020204020204" pitchFamily="34" charset="-122"/>
              </a:rPr>
              <a:t>共</a:t>
            </a:r>
            <a:r>
              <a:rPr lang="en-US" altLang="zh-CN" sz="1400" b="1" dirty="0" smtClean="0">
                <a:solidFill>
                  <a:srgbClr val="FF0000"/>
                </a:solidFill>
                <a:latin typeface="微软雅黑" panose="020B0503020204020204" pitchFamily="34" charset="-122"/>
                <a:ea typeface="微软雅黑" panose="020B0503020204020204" pitchFamily="34" charset="-122"/>
              </a:rPr>
              <a:t>10</a:t>
            </a:r>
            <a:r>
              <a:rPr lang="zh-CN" altLang="en-US" sz="1400" b="1" dirty="0" smtClean="0">
                <a:solidFill>
                  <a:srgbClr val="FF0000"/>
                </a:solidFill>
                <a:latin typeface="微软雅黑" panose="020B0503020204020204" pitchFamily="34" charset="-122"/>
                <a:ea typeface="微软雅黑" panose="020B0503020204020204" pitchFamily="34" charset="-122"/>
              </a:rPr>
              <a:t>家</a:t>
            </a:r>
            <a:r>
              <a:rPr lang="zh-CN" altLang="en-US" sz="1400" dirty="0">
                <a:solidFill>
                  <a:srgbClr val="053E71"/>
                </a:solidFill>
                <a:latin typeface="微软雅黑" panose="020B0503020204020204" pitchFamily="34" charset="-122"/>
                <a:ea typeface="微软雅黑" panose="020B0503020204020204" pitchFamily="34" charset="-122"/>
              </a:rPr>
              <a:t>工业企业开展检查活动，发现多项严重漏洞及问题，包括：</a:t>
            </a:r>
            <a:r>
              <a:rPr lang="zh-CN" altLang="en-US" sz="1400" b="1" dirty="0">
                <a:solidFill>
                  <a:srgbClr val="FF0000"/>
                </a:solidFill>
                <a:latin typeface="微软雅黑" panose="020B0503020204020204" pitchFamily="34" charset="-122"/>
                <a:ea typeface="微软雅黑" panose="020B0503020204020204" pitchFamily="34" charset="-122"/>
              </a:rPr>
              <a:t>数据非法上传</a:t>
            </a:r>
            <a:r>
              <a:rPr lang="zh-CN" altLang="en-US" sz="1400" dirty="0">
                <a:solidFill>
                  <a:srgbClr val="053E71"/>
                </a:solidFill>
                <a:latin typeface="微软雅黑" panose="020B0503020204020204" pitchFamily="34" charset="-122"/>
                <a:ea typeface="微软雅黑" panose="020B0503020204020204" pitchFamily="34" charset="-122"/>
              </a:rPr>
              <a:t>国外站点、工厂内部控制设备可</a:t>
            </a:r>
            <a:r>
              <a:rPr lang="zh-CN" altLang="en-US" sz="1400" b="1" dirty="0">
                <a:solidFill>
                  <a:srgbClr val="FF0000"/>
                </a:solidFill>
                <a:latin typeface="微软雅黑" panose="020B0503020204020204" pitchFamily="34" charset="-122"/>
                <a:ea typeface="微软雅黑" panose="020B0503020204020204" pitchFamily="34" charset="-122"/>
              </a:rPr>
              <a:t>远程操纵、</a:t>
            </a:r>
            <a:r>
              <a:rPr lang="zh-CN" altLang="en-US" sz="1400" dirty="0">
                <a:solidFill>
                  <a:srgbClr val="053E71"/>
                </a:solidFill>
                <a:latin typeface="微软雅黑" panose="020B0503020204020204" pitchFamily="34" charset="-122"/>
                <a:ea typeface="微软雅黑" panose="020B0503020204020204" pitchFamily="34" charset="-122"/>
              </a:rPr>
              <a:t>工控防护设备被</a:t>
            </a:r>
            <a:r>
              <a:rPr lang="zh-CN" altLang="en-US" sz="1400" b="1" dirty="0">
                <a:solidFill>
                  <a:srgbClr val="FF0000"/>
                </a:solidFill>
                <a:latin typeface="微软雅黑" panose="020B0503020204020204" pitchFamily="34" charset="-122"/>
                <a:ea typeface="微软雅黑" panose="020B0503020204020204" pitchFamily="34" charset="-122"/>
              </a:rPr>
              <a:t>轻易旁路</a:t>
            </a:r>
            <a:r>
              <a:rPr lang="zh-CN" altLang="en-US" sz="1400" dirty="0">
                <a:solidFill>
                  <a:srgbClr val="053E71"/>
                </a:solidFill>
                <a:latin typeface="微软雅黑" panose="020B0503020204020204" pitchFamily="34" charset="-122"/>
                <a:ea typeface="微软雅黑" panose="020B0503020204020204" pitchFamily="34" charset="-122"/>
              </a:rPr>
              <a:t>等严重问题</a:t>
            </a:r>
            <a:endParaRPr lang="en-US" altLang="zh-CN" sz="1400" dirty="0">
              <a:solidFill>
                <a:srgbClr val="053E71"/>
              </a:solidFill>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endParaRPr lang="en-US" altLang="zh-CN" sz="1400" kern="1200" dirty="0">
              <a:solidFill>
                <a:srgbClr val="053E71"/>
              </a:solidFill>
              <a:latin typeface="微软雅黑" panose="020B0503020204020204" pitchFamily="34" charset="-122"/>
              <a:ea typeface="微软雅黑" panose="020B0503020204020204" pitchFamily="34" charset="-122"/>
            </a:endParaRPr>
          </a:p>
        </p:txBody>
      </p:sp>
      <p:sp>
        <p:nvSpPr>
          <p:cNvPr id="57" name="内容占位符 2"/>
          <p:cNvSpPr txBox="1">
            <a:spLocks/>
          </p:cNvSpPr>
          <p:nvPr/>
        </p:nvSpPr>
        <p:spPr bwMode="auto">
          <a:xfrm>
            <a:off x="4715894" y="4653102"/>
            <a:ext cx="4320478" cy="1717433"/>
          </a:xfrm>
          <a:prstGeom prst="rect">
            <a:avLst/>
          </a:prstGeom>
          <a:noFill/>
          <a:ln w="9525">
            <a:noFill/>
            <a:miter lim="800000"/>
          </a:ln>
        </p:spPr>
        <p:txBody>
          <a:bodyPr vert="horz" wrap="square" lIns="91440" tIns="45720" rIns="91440" bIns="45720" numCol="1" anchor="t" anchorCtr="0" compatLnSpc="1"/>
          <a:lstStyle>
            <a:lvl1pPr marL="342900" indent="-342900" algn="l" rtl="0" fontAlgn="base">
              <a:spcBef>
                <a:spcPct val="20000"/>
              </a:spcBef>
              <a:spcAft>
                <a:spcPct val="0"/>
              </a:spcAft>
              <a:buFont typeface="Arial" panose="020B0604020202020204" pitchFamily="34" charset="0"/>
              <a:buChar char="•"/>
              <a:defRPr sz="3200" kern="1200" baseline="0">
                <a:solidFill>
                  <a:schemeClr val="tx1"/>
                </a:solidFill>
                <a:latin typeface="Rockwell" pitchFamily="18" charset="0"/>
                <a:ea typeface="黑体" panose="02010609060101010101" pitchFamily="49" charset="-122"/>
                <a:cs typeface="+mn-cs"/>
              </a:defRPr>
            </a:lvl1pPr>
            <a:lvl2pPr marL="742950" indent="-285750" algn="l" rtl="0" fontAlgn="base">
              <a:spcBef>
                <a:spcPct val="20000"/>
              </a:spcBef>
              <a:spcAft>
                <a:spcPct val="0"/>
              </a:spcAft>
              <a:buFont typeface="Arial" panose="020B0604020202020204" pitchFamily="34" charset="0"/>
              <a:buChar char="–"/>
              <a:defRPr sz="2800" kern="1200" baseline="0">
                <a:solidFill>
                  <a:schemeClr val="tx1"/>
                </a:solidFill>
                <a:latin typeface="Rockwell" pitchFamily="18" charset="0"/>
                <a:ea typeface="黑体" panose="02010609060101010101" pitchFamily="49" charset="-122"/>
                <a:cs typeface="+mn-cs"/>
              </a:defRPr>
            </a:lvl2pPr>
            <a:lvl3pPr marL="1143000" indent="-228600" algn="l" rtl="0" fontAlgn="base">
              <a:spcBef>
                <a:spcPct val="20000"/>
              </a:spcBef>
              <a:spcAft>
                <a:spcPct val="0"/>
              </a:spcAft>
              <a:buFont typeface="Arial" panose="020B0604020202020204" pitchFamily="34" charset="0"/>
              <a:buChar char="•"/>
              <a:defRPr sz="2400" kern="1200" baseline="0">
                <a:solidFill>
                  <a:schemeClr val="tx1"/>
                </a:solidFill>
                <a:latin typeface="Rockwell" pitchFamily="18" charset="0"/>
                <a:ea typeface="黑体" panose="02010609060101010101" pitchFamily="49" charset="-122"/>
                <a:cs typeface="+mn-cs"/>
              </a:defRPr>
            </a:lvl3pPr>
            <a:lvl4pPr marL="1600200" indent="-228600" algn="l" rtl="0" fontAlgn="base">
              <a:spcBef>
                <a:spcPct val="20000"/>
              </a:spcBef>
              <a:spcAft>
                <a:spcPct val="0"/>
              </a:spcAft>
              <a:buFont typeface="Arial" panose="020B0604020202020204" pitchFamily="34" charset="0"/>
              <a:buChar char="–"/>
              <a:defRPr sz="2000" kern="1200" baseline="0">
                <a:solidFill>
                  <a:schemeClr val="tx1"/>
                </a:solidFill>
                <a:latin typeface="Rockwell" pitchFamily="18" charset="0"/>
                <a:ea typeface="黑体" panose="02010609060101010101" pitchFamily="49" charset="-122"/>
                <a:cs typeface="+mn-cs"/>
              </a:defRPr>
            </a:lvl4pPr>
            <a:lvl5pPr marL="2057400" indent="-228600" algn="l" rtl="0" fontAlgn="base">
              <a:spcBef>
                <a:spcPct val="20000"/>
              </a:spcBef>
              <a:spcAft>
                <a:spcPct val="0"/>
              </a:spcAft>
              <a:buFont typeface="Arial" panose="020B0604020202020204" pitchFamily="34" charset="0"/>
              <a:buChar char="»"/>
              <a:defRPr sz="2000" kern="1200" baseline="0">
                <a:solidFill>
                  <a:schemeClr val="tx1"/>
                </a:solidFill>
                <a:latin typeface="Rockwell" pitchFamily="18" charset="0"/>
                <a:ea typeface="黑体" panose="020106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rgbClr val="010C75"/>
              </a:buClr>
              <a:buFont typeface="Wingdings" pitchFamily="2" charset="2"/>
              <a:buChar char=""/>
              <a:defRPr/>
            </a:pPr>
            <a:r>
              <a:rPr lang="en-US" altLang="zh-CN" sz="1800" b="1" dirty="0" smtClean="0">
                <a:solidFill>
                  <a:srgbClr val="010C75"/>
                </a:solidFill>
                <a:latin typeface="微软雅黑" panose="020B0503020204020204" pitchFamily="34" charset="-122"/>
                <a:ea typeface="微软雅黑" panose="020B0503020204020204" pitchFamily="34" charset="-122"/>
              </a:rPr>
              <a:t>2</a:t>
            </a:r>
            <a:r>
              <a:rPr lang="zh-CN" altLang="en-US" sz="1800" b="1" dirty="0" smtClean="0">
                <a:solidFill>
                  <a:srgbClr val="010C75"/>
                </a:solidFill>
                <a:latin typeface="微软雅黑" panose="020B0503020204020204" pitchFamily="34" charset="-122"/>
                <a:ea typeface="微软雅黑" panose="020B0503020204020204" pitchFamily="34" charset="-122"/>
              </a:rPr>
              <a:t>）聚焦问题、实验研讨</a:t>
            </a:r>
            <a:endParaRPr lang="en-US" altLang="zh-CN" sz="1400" dirty="0" smtClean="0">
              <a:solidFill>
                <a:srgbClr val="053E71"/>
              </a:solidFill>
              <a:latin typeface="微软雅黑" panose="020B0503020204020204" pitchFamily="34" charset="-122"/>
              <a:ea typeface="微软雅黑" panose="020B0503020204020204" pitchFamily="34" charset="-122"/>
            </a:endParaRPr>
          </a:p>
          <a:p>
            <a:pPr lvl="1">
              <a:buClr>
                <a:srgbClr val="010C75"/>
              </a:buClr>
              <a:buFont typeface="Wingdings" pitchFamily="2" charset="2"/>
              <a:buChar char=""/>
              <a:defRPr/>
            </a:pPr>
            <a:r>
              <a:rPr lang="zh-CN" altLang="zh-CN" sz="1400" dirty="0">
                <a:solidFill>
                  <a:srgbClr val="053E71"/>
                </a:solidFill>
                <a:latin typeface="微软雅黑" panose="020B0503020204020204" pitchFamily="34" charset="-122"/>
                <a:ea typeface="微软雅黑" panose="020B0503020204020204" pitchFamily="34" charset="-122"/>
              </a:rPr>
              <a:t>召开了</a:t>
            </a:r>
            <a:r>
              <a:rPr lang="zh-CN" altLang="en-US" sz="1400" dirty="0">
                <a:solidFill>
                  <a:srgbClr val="053E71"/>
                </a:solidFill>
                <a:latin typeface="微软雅黑" panose="020B0503020204020204" pitchFamily="34" charset="-122"/>
                <a:ea typeface="微软雅黑" panose="020B0503020204020204" pitchFamily="34" charset="-122"/>
              </a:rPr>
              <a:t>多</a:t>
            </a:r>
            <a:r>
              <a:rPr lang="zh-CN" altLang="zh-CN" sz="1400" dirty="0">
                <a:solidFill>
                  <a:srgbClr val="053E71"/>
                </a:solidFill>
                <a:latin typeface="微软雅黑" panose="020B0503020204020204" pitchFamily="34" charset="-122"/>
                <a:ea typeface="微软雅黑" panose="020B0503020204020204" pitchFamily="34" charset="-122"/>
              </a:rPr>
              <a:t>次</a:t>
            </a:r>
            <a:r>
              <a:rPr lang="zh-CN" altLang="en-US" sz="1400" dirty="0">
                <a:solidFill>
                  <a:srgbClr val="053E71"/>
                </a:solidFill>
                <a:latin typeface="微软雅黑" panose="020B0503020204020204" pitchFamily="34" charset="-122"/>
                <a:ea typeface="微软雅黑" panose="020B0503020204020204" pitchFamily="34" charset="-122"/>
              </a:rPr>
              <a:t>课题</a:t>
            </a:r>
            <a:r>
              <a:rPr lang="zh-CN" altLang="zh-CN" sz="1400" dirty="0">
                <a:solidFill>
                  <a:srgbClr val="053E71"/>
                </a:solidFill>
                <a:latin typeface="微软雅黑" panose="020B0503020204020204" pitchFamily="34" charset="-122"/>
                <a:ea typeface="微软雅黑" panose="020B0503020204020204" pitchFamily="34" charset="-122"/>
              </a:rPr>
              <a:t>研讨会，聚焦国家关键基础设施重大安全问题战略研究</a:t>
            </a:r>
            <a:r>
              <a:rPr lang="zh-CN" altLang="zh-CN" sz="1400" dirty="0" smtClean="0">
                <a:solidFill>
                  <a:srgbClr val="053E71"/>
                </a:solidFill>
                <a:latin typeface="微软雅黑" panose="020B0503020204020204" pitchFamily="34" charset="-122"/>
                <a:ea typeface="微软雅黑" panose="020B0503020204020204" pitchFamily="34" charset="-122"/>
              </a:rPr>
              <a:t>，</a:t>
            </a:r>
            <a:r>
              <a:rPr lang="zh-CN" altLang="en-US" sz="1400" dirty="0" smtClean="0">
                <a:solidFill>
                  <a:srgbClr val="053E71"/>
                </a:solidFill>
                <a:latin typeface="微软雅黑" panose="020B0503020204020204" pitchFamily="34" charset="-122"/>
                <a:ea typeface="微软雅黑" panose="020B0503020204020204" pitchFamily="34" charset="-122"/>
              </a:rPr>
              <a:t>研究案例、分享</a:t>
            </a:r>
            <a:r>
              <a:rPr lang="zh-CN" altLang="zh-CN" sz="1400" dirty="0">
                <a:solidFill>
                  <a:srgbClr val="053E71"/>
                </a:solidFill>
                <a:latin typeface="微软雅黑" panose="020B0503020204020204" pitchFamily="34" charset="-122"/>
                <a:ea typeface="微软雅黑" panose="020B0503020204020204" pitchFamily="34" charset="-122"/>
              </a:rPr>
              <a:t>研究</a:t>
            </a:r>
            <a:r>
              <a:rPr lang="zh-CN" altLang="zh-CN" sz="1400" dirty="0" smtClean="0">
                <a:solidFill>
                  <a:srgbClr val="053E71"/>
                </a:solidFill>
                <a:latin typeface="微软雅黑" panose="020B0503020204020204" pitchFamily="34" charset="-122"/>
                <a:ea typeface="微软雅黑" panose="020B0503020204020204" pitchFamily="34" charset="-122"/>
              </a:rPr>
              <a:t>成果</a:t>
            </a:r>
            <a:r>
              <a:rPr lang="zh-CN" altLang="en-US" sz="1400" dirty="0" smtClean="0">
                <a:solidFill>
                  <a:srgbClr val="053E71"/>
                </a:solidFill>
                <a:latin typeface="微软雅黑" panose="020B0503020204020204" pitchFamily="34" charset="-122"/>
                <a:ea typeface="微软雅黑" panose="020B0503020204020204" pitchFamily="34" charset="-122"/>
              </a:rPr>
              <a:t>、深入剖析产业痛点及核心问题</a:t>
            </a:r>
            <a:endParaRPr lang="en-US" altLang="zh-CN" sz="1400" dirty="0">
              <a:solidFill>
                <a:srgbClr val="053E71"/>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ü"/>
            </a:pPr>
            <a:r>
              <a:rPr lang="en-US" altLang="zh-CN" sz="1800" b="1" dirty="0" smtClean="0">
                <a:solidFill>
                  <a:srgbClr val="010C75"/>
                </a:solidFill>
                <a:latin typeface="微软雅黑" panose="020B0503020204020204" pitchFamily="34" charset="-122"/>
                <a:ea typeface="微软雅黑" panose="020B0503020204020204" pitchFamily="34" charset="-122"/>
              </a:rPr>
              <a:t>3</a:t>
            </a:r>
            <a:r>
              <a:rPr lang="zh-CN" altLang="en-US" sz="1800" b="1" dirty="0" smtClean="0">
                <a:solidFill>
                  <a:srgbClr val="010C75"/>
                </a:solidFill>
                <a:latin typeface="微软雅黑" panose="020B0503020204020204" pitchFamily="34" charset="-122"/>
                <a:ea typeface="微软雅黑" panose="020B0503020204020204" pitchFamily="34" charset="-122"/>
              </a:rPr>
              <a:t>）完成“咨询报告” 和“建议书”</a:t>
            </a:r>
            <a:endParaRPr lang="en-US" altLang="zh-CN" sz="1800" b="1" dirty="0">
              <a:solidFill>
                <a:srgbClr val="010C75"/>
              </a:solidFill>
              <a:latin typeface="微软雅黑" panose="020B0503020204020204" pitchFamily="34" charset="-122"/>
              <a:ea typeface="微软雅黑" panose="020B0503020204020204" pitchFamily="34" charset="-122"/>
            </a:endParaRPr>
          </a:p>
          <a:p>
            <a:pPr>
              <a:buFont typeface="Wingdings" panose="05000000000000000000" pitchFamily="2" charset="2"/>
              <a:buChar char="ü"/>
            </a:pPr>
            <a:endParaRPr lang="en-US" altLang="zh-CN" sz="1800" dirty="0" smtClean="0">
              <a:solidFill>
                <a:srgbClr val="053E7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001732" y="3073754"/>
            <a:ext cx="2078938" cy="1479634"/>
            <a:chOff x="7001732" y="2924958"/>
            <a:chExt cx="2078938" cy="1479634"/>
          </a:xfrm>
        </p:grpSpPr>
        <p:pic>
          <p:nvPicPr>
            <p:cNvPr id="11268" name="Picture 4" descr="D:\security\学部咨询评议\战略报告\工业互联网安全-拍照\IMG_9771 - 副本.JPG"/>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7001732" y="2936098"/>
              <a:ext cx="1040623" cy="694479"/>
            </a:xfrm>
            <a:prstGeom prst="rect">
              <a:avLst/>
            </a:prstGeom>
            <a:noFill/>
            <a:extLst>
              <a:ext uri="{909E8E84-426E-40DD-AFC4-6F175D3DCCD1}">
                <a14:hiddenFill xmlns:a14="http://schemas.microsoft.com/office/drawing/2010/main" xmlns="">
                  <a:solidFill>
                    <a:srgbClr val="FFFFFF"/>
                  </a:solidFill>
                </a14:hiddenFill>
              </a:ext>
            </a:extLst>
          </p:spPr>
        </p:pic>
        <p:pic>
          <p:nvPicPr>
            <p:cNvPr id="11269" name="Picture 5" descr="D:\security\学部咨询评议\战略报告\工业互联网安全-拍照\7476630649167729.jpg"/>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033119" y="3657740"/>
              <a:ext cx="1047551" cy="746852"/>
            </a:xfrm>
            <a:prstGeom prst="rect">
              <a:avLst/>
            </a:prstGeom>
            <a:noFill/>
            <a:extLst>
              <a:ext uri="{909E8E84-426E-40DD-AFC4-6F175D3DCCD1}">
                <a14:hiddenFill xmlns:a14="http://schemas.microsoft.com/office/drawing/2010/main" xmlns="">
                  <a:solidFill>
                    <a:srgbClr val="FFFFFF"/>
                  </a:solidFill>
                </a14:hiddenFill>
              </a:ext>
            </a:extLst>
          </p:spPr>
        </p:pic>
        <p:pic>
          <p:nvPicPr>
            <p:cNvPr id="11270" name="Picture 6" descr="D:\security\学部咨询评议\战略报告\工业互联网安全-拍照\430027071699390986.jp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7006324" y="3643300"/>
              <a:ext cx="1015056" cy="761292"/>
            </a:xfrm>
            <a:prstGeom prst="rect">
              <a:avLst/>
            </a:prstGeom>
            <a:noFill/>
            <a:extLst>
              <a:ext uri="{909E8E84-426E-40DD-AFC4-6F175D3DCCD1}">
                <a14:hiddenFill xmlns:a14="http://schemas.microsoft.com/office/drawing/2010/main" xmlns="">
                  <a:solidFill>
                    <a:srgbClr val="FFFFFF"/>
                  </a:solidFill>
                </a14:hiddenFill>
              </a:ext>
            </a:extLst>
          </p:spPr>
        </p:pic>
        <p:pic>
          <p:nvPicPr>
            <p:cNvPr id="11271" name="Picture 7" descr="D:\security\学部咨询评议\战略报告\工业互联网安全-拍照\648773834900013784.jpg"/>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8086160" y="2924958"/>
              <a:ext cx="964728" cy="723546"/>
            </a:xfrm>
            <a:prstGeom prst="rect">
              <a:avLst/>
            </a:prstGeom>
            <a:noFill/>
            <a:extLst>
              <a:ext uri="{909E8E84-426E-40DD-AFC4-6F175D3DCCD1}">
                <a14:hiddenFill xmlns:a14="http://schemas.microsoft.com/office/drawing/2010/main" xmlns="">
                  <a:solidFill>
                    <a:srgbClr val="FFFFFF"/>
                  </a:solidFill>
                </a14:hiddenFill>
              </a:ext>
            </a:extLst>
          </p:spPr>
        </p:pic>
      </p:grpSp>
    </p:spTree>
    <p:extLst>
      <p:ext uri="{BB962C8B-B14F-4D97-AF65-F5344CB8AC3E}">
        <p14:creationId xmlns:p14="http://schemas.microsoft.com/office/powerpoint/2010/main" xmlns="" val="6358286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标题 1"/>
          <p:cNvSpPr>
            <a:spLocks noGrp="1" noChangeArrowheads="1"/>
          </p:cNvSpPr>
          <p:nvPr>
            <p:ph type="title" idx="4294967295"/>
          </p:nvPr>
        </p:nvSpPr>
        <p:spPr>
          <a:xfrm>
            <a:off x="457200" y="892175"/>
            <a:ext cx="8229600" cy="808038"/>
          </a:xfrm>
          <a:noFill/>
        </p:spPr>
        <p:txBody>
          <a:bodyPr/>
          <a:lstStyle/>
          <a:p>
            <a:pPr eaLnBrk="1" hangingPunct="1"/>
            <a:r>
              <a:rPr lang="zh-CN" altLang="en-US" smtClean="0"/>
              <a:t>内容提要</a:t>
            </a:r>
          </a:p>
        </p:txBody>
      </p:sp>
      <p:sp>
        <p:nvSpPr>
          <p:cNvPr id="18436" name="Line 11"/>
          <p:cNvSpPr>
            <a:spLocks noChangeShapeType="1"/>
          </p:cNvSpPr>
          <p:nvPr/>
        </p:nvSpPr>
        <p:spPr bwMode="auto">
          <a:xfrm flipV="1">
            <a:off x="2268538" y="2921000"/>
            <a:ext cx="4773612" cy="3175"/>
          </a:xfrm>
          <a:prstGeom prst="line">
            <a:avLst/>
          </a:prstGeom>
          <a:noFill/>
          <a:ln w="25400">
            <a:solidFill>
              <a:srgbClr val="365164"/>
            </a:solidFill>
            <a:prstDash val="sysDot"/>
            <a:bevel/>
            <a:tailEnd type="oval" w="med" len="med"/>
          </a:ln>
          <a:extLst>
            <a:ext uri="{909E8E84-426E-40DD-AFC4-6F175D3DCCD1}">
              <a14:hiddenFill xmlns:a14="http://schemas.microsoft.com/office/drawing/2010/main" xmlns="">
                <a:noFill/>
              </a14:hiddenFill>
            </a:ext>
          </a:extLst>
        </p:spPr>
        <p:txBody>
          <a:bodyPr rot="10800000" wrap="none" anchor="ctr"/>
          <a:lstStyle/>
          <a:p>
            <a:endParaRPr lang="en-US"/>
          </a:p>
        </p:txBody>
      </p:sp>
      <p:sp>
        <p:nvSpPr>
          <p:cNvPr id="18437" name="Text Box 12"/>
          <p:cNvSpPr>
            <a:spLocks noChangeArrowheads="1"/>
          </p:cNvSpPr>
          <p:nvPr/>
        </p:nvSpPr>
        <p:spPr bwMode="auto">
          <a:xfrm>
            <a:off x="2627313" y="2276475"/>
            <a:ext cx="387798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r>
              <a:rPr lang="zh-CN" altLang="en-US" sz="3200" dirty="0" smtClean="0">
                <a:latin typeface="黑体" panose="02010609060101010101" pitchFamily="49" charset="-122"/>
                <a:ea typeface="黑体" panose="02010609060101010101" pitchFamily="49" charset="-122"/>
                <a:sym typeface="黑体" panose="02010609060101010101" pitchFamily="49" charset="-122"/>
              </a:rPr>
              <a:t>项目背景与研究意义</a:t>
            </a:r>
            <a:endParaRPr lang="zh-CN" altLang="en-US" sz="3200" dirty="0">
              <a:latin typeface="黑体" panose="02010609060101010101" pitchFamily="49" charset="-122"/>
              <a:ea typeface="黑体" panose="02010609060101010101" pitchFamily="49" charset="-122"/>
              <a:sym typeface="黑体" panose="02010609060101010101" pitchFamily="49" charset="-122"/>
            </a:endParaRPr>
          </a:p>
        </p:txBody>
      </p:sp>
      <p:sp>
        <p:nvSpPr>
          <p:cNvPr id="18439" name="Line 14"/>
          <p:cNvSpPr>
            <a:spLocks noChangeShapeType="1"/>
          </p:cNvSpPr>
          <p:nvPr/>
        </p:nvSpPr>
        <p:spPr bwMode="auto">
          <a:xfrm flipV="1">
            <a:off x="2339975" y="3870325"/>
            <a:ext cx="4702175" cy="17463"/>
          </a:xfrm>
          <a:prstGeom prst="line">
            <a:avLst/>
          </a:prstGeom>
          <a:noFill/>
          <a:ln w="25400">
            <a:solidFill>
              <a:srgbClr val="365164"/>
            </a:solidFill>
            <a:prstDash val="sysDot"/>
            <a:bevel/>
            <a:tailEnd type="oval"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8440" name="Text Box 15"/>
          <p:cNvSpPr>
            <a:spLocks noChangeArrowheads="1"/>
          </p:cNvSpPr>
          <p:nvPr/>
        </p:nvSpPr>
        <p:spPr bwMode="auto">
          <a:xfrm>
            <a:off x="2627313" y="3284538"/>
            <a:ext cx="387798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buFont typeface="Arial" panose="020B0604020202020204" pitchFamily="34" charset="0"/>
              <a:buNone/>
            </a:pPr>
            <a:r>
              <a:rPr lang="zh-CN" altLang="en-US" sz="3200" dirty="0">
                <a:latin typeface="黑体" panose="02010609060101010101" pitchFamily="49" charset="-122"/>
                <a:ea typeface="黑体" panose="02010609060101010101" pitchFamily="49" charset="-122"/>
                <a:sym typeface="黑体" panose="02010609060101010101" pitchFamily="49" charset="-122"/>
              </a:rPr>
              <a:t>现状分析</a:t>
            </a:r>
            <a:r>
              <a:rPr lang="zh-CN" altLang="en-US" sz="3200" dirty="0" smtClean="0">
                <a:latin typeface="黑体" panose="02010609060101010101" pitchFamily="49" charset="-122"/>
                <a:ea typeface="黑体" panose="02010609060101010101" pitchFamily="49" charset="-122"/>
                <a:sym typeface="黑体" panose="02010609060101010101" pitchFamily="49" charset="-122"/>
              </a:rPr>
              <a:t>与核心挑战</a:t>
            </a:r>
            <a:endParaRPr lang="zh-CN" altLang="en-US" sz="3200" dirty="0">
              <a:latin typeface="黑体" panose="02010609060101010101" pitchFamily="49" charset="-122"/>
              <a:ea typeface="黑体" panose="02010609060101010101" pitchFamily="49" charset="-122"/>
              <a:sym typeface="黑体" panose="02010609060101010101" pitchFamily="49" charset="-122"/>
            </a:endParaRPr>
          </a:p>
        </p:txBody>
      </p:sp>
      <p:sp>
        <p:nvSpPr>
          <p:cNvPr id="18442" name="Line 11"/>
          <p:cNvSpPr>
            <a:spLocks noChangeShapeType="1"/>
          </p:cNvSpPr>
          <p:nvPr/>
        </p:nvSpPr>
        <p:spPr bwMode="auto">
          <a:xfrm flipV="1">
            <a:off x="2273300" y="4865613"/>
            <a:ext cx="4773613" cy="3175"/>
          </a:xfrm>
          <a:prstGeom prst="line">
            <a:avLst/>
          </a:prstGeom>
          <a:noFill/>
          <a:ln w="25400">
            <a:solidFill>
              <a:srgbClr val="365164"/>
            </a:solidFill>
            <a:prstDash val="sysDot"/>
            <a:bevel/>
            <a:tailEnd type="oval" w="med" len="med"/>
          </a:ln>
          <a:extLst>
            <a:ext uri="{909E8E84-426E-40DD-AFC4-6F175D3DCCD1}">
              <a14:hiddenFill xmlns:a14="http://schemas.microsoft.com/office/drawing/2010/main" xmlns="">
                <a:noFill/>
              </a14:hiddenFill>
            </a:ext>
          </a:extLst>
        </p:spPr>
        <p:txBody>
          <a:bodyPr rot="10800000" wrap="none" anchor="ctr"/>
          <a:lstStyle/>
          <a:p>
            <a:endParaRPr lang="en-US"/>
          </a:p>
        </p:txBody>
      </p:sp>
      <p:sp>
        <p:nvSpPr>
          <p:cNvPr id="18443" name="Text Box 12"/>
          <p:cNvSpPr>
            <a:spLocks noChangeArrowheads="1"/>
          </p:cNvSpPr>
          <p:nvPr/>
        </p:nvSpPr>
        <p:spPr bwMode="auto">
          <a:xfrm>
            <a:off x="2632075" y="4221088"/>
            <a:ext cx="3877985"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buFont typeface="Arial" panose="020B0604020202020204" pitchFamily="34" charset="0"/>
              <a:buNone/>
            </a:pPr>
            <a:r>
              <a:rPr lang="zh-CN" altLang="en-US" sz="3200" dirty="0" smtClean="0">
                <a:solidFill>
                  <a:srgbClr val="FF0000"/>
                </a:solidFill>
                <a:latin typeface="黑体" panose="02010609060101010101" pitchFamily="49" charset="-122"/>
                <a:ea typeface="黑体" panose="02010609060101010101" pitchFamily="49" charset="-122"/>
                <a:sym typeface="黑体" panose="02010609060101010101" pitchFamily="49" charset="-122"/>
              </a:rPr>
              <a:t>应对策略与主要建议</a:t>
            </a:r>
            <a:endParaRPr lang="zh-CN" altLang="en-US" sz="3200" dirty="0">
              <a:solidFill>
                <a:srgbClr val="FF0000"/>
              </a:solidFill>
              <a:latin typeface="黑体" panose="02010609060101010101" pitchFamily="49" charset="-122"/>
              <a:ea typeface="黑体" panose="02010609060101010101" pitchFamily="49" charset="-122"/>
              <a:sym typeface="黑体" panose="02010609060101010101" pitchFamily="49" charset="-122"/>
            </a:endParaRPr>
          </a:p>
        </p:txBody>
      </p:sp>
      <p:grpSp>
        <p:nvGrpSpPr>
          <p:cNvPr id="60" name="组合 92"/>
          <p:cNvGrpSpPr/>
          <p:nvPr/>
        </p:nvGrpSpPr>
        <p:grpSpPr bwMode="auto">
          <a:xfrm>
            <a:off x="1907704" y="4221584"/>
            <a:ext cx="731838" cy="657225"/>
            <a:chOff x="0" y="0"/>
            <a:chExt cx="762000" cy="684856"/>
          </a:xfrm>
        </p:grpSpPr>
        <p:grpSp>
          <p:nvGrpSpPr>
            <p:cNvPr id="61" name="Group 3"/>
            <p:cNvGrpSpPr/>
            <p:nvPr/>
          </p:nvGrpSpPr>
          <p:grpSpPr bwMode="auto">
            <a:xfrm>
              <a:off x="0" y="0"/>
              <a:ext cx="762000" cy="684856"/>
              <a:chOff x="0" y="0"/>
              <a:chExt cx="1549" cy="1391"/>
            </a:xfrm>
          </p:grpSpPr>
          <p:sp>
            <p:nvSpPr>
              <p:cNvPr id="63" name="AutoShape 4"/>
              <p:cNvSpPr>
                <a:spLocks noChangeArrowheads="1"/>
              </p:cNvSpPr>
              <p:nvPr/>
            </p:nvSpPr>
            <p:spPr bwMode="auto">
              <a:xfrm>
                <a:off x="13" y="0"/>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64" name="AutoShape 5"/>
              <p:cNvSpPr>
                <a:spLocks noChangeArrowheads="1"/>
              </p:cNvSpPr>
              <p:nvPr/>
            </p:nvSpPr>
            <p:spPr bwMode="auto">
              <a:xfrm>
                <a:off x="0" y="64"/>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65" name="AutoShape 6"/>
              <p:cNvSpPr>
                <a:spLocks noChangeArrowheads="1"/>
              </p:cNvSpPr>
              <p:nvPr/>
            </p:nvSpPr>
            <p:spPr bwMode="auto">
              <a:xfrm>
                <a:off x="87" y="118"/>
                <a:ext cx="1352" cy="1165"/>
              </a:xfrm>
              <a:prstGeom prst="hexagon">
                <a:avLst>
                  <a:gd name="adj" fmla="val 28889"/>
                  <a:gd name="vf" fmla="val 115470"/>
                </a:avLst>
              </a:prstGeom>
              <a:gradFill rotWithShape="1">
                <a:gsLst>
                  <a:gs pos="0">
                    <a:srgbClr val="133E65"/>
                  </a:gs>
                  <a:gs pos="100000">
                    <a:srgbClr val="2885DA"/>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62" name="Text Box 13"/>
            <p:cNvSpPr>
              <a:spLocks noChangeArrowheads="1"/>
            </p:cNvSpPr>
            <p:nvPr/>
          </p:nvSpPr>
          <p:spPr bwMode="auto">
            <a:xfrm>
              <a:off x="195647" y="119105"/>
              <a:ext cx="354177" cy="481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3</a:t>
              </a:r>
              <a:endParaRPr lang="zh-CN" altLang="en-US" b="0" dirty="0">
                <a:latin typeface="Arial" panose="020B0604020202020204" pitchFamily="34" charset="0"/>
                <a:sym typeface="Calibri" panose="020F0502020204030204" pitchFamily="34" charset="0"/>
              </a:endParaRPr>
            </a:p>
          </p:txBody>
        </p:sp>
      </p:grpSp>
      <p:grpSp>
        <p:nvGrpSpPr>
          <p:cNvPr id="42" name="组合 93"/>
          <p:cNvGrpSpPr/>
          <p:nvPr/>
        </p:nvGrpSpPr>
        <p:grpSpPr bwMode="auto">
          <a:xfrm>
            <a:off x="1907704" y="2358777"/>
            <a:ext cx="731837" cy="638175"/>
            <a:chOff x="0" y="0"/>
            <a:chExt cx="762000" cy="665162"/>
          </a:xfrm>
        </p:grpSpPr>
        <p:grpSp>
          <p:nvGrpSpPr>
            <p:cNvPr id="43" name="Group 7"/>
            <p:cNvGrpSpPr/>
            <p:nvPr/>
          </p:nvGrpSpPr>
          <p:grpSpPr bwMode="auto">
            <a:xfrm>
              <a:off x="0" y="0"/>
              <a:ext cx="762000" cy="665162"/>
              <a:chOff x="0" y="0"/>
              <a:chExt cx="1549" cy="1351"/>
            </a:xfrm>
          </p:grpSpPr>
          <p:sp>
            <p:nvSpPr>
              <p:cNvPr id="45" name="AutoShape 8"/>
              <p:cNvSpPr>
                <a:spLocks noChangeArrowheads="1"/>
              </p:cNvSpPr>
              <p:nvPr/>
            </p:nvSpPr>
            <p:spPr bwMode="auto">
              <a:xfrm>
                <a:off x="13" y="24"/>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46" name="AutoShape 9"/>
              <p:cNvSpPr>
                <a:spLocks noChangeArrowheads="1"/>
              </p:cNvSpPr>
              <p:nvPr/>
            </p:nvSpPr>
            <p:spPr bwMode="auto">
              <a:xfrm>
                <a:off x="0" y="0"/>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47" name="AutoShape 10"/>
              <p:cNvSpPr>
                <a:spLocks noChangeArrowheads="1"/>
              </p:cNvSpPr>
              <p:nvPr/>
            </p:nvSpPr>
            <p:spPr bwMode="auto">
              <a:xfrm>
                <a:off x="87" y="81"/>
                <a:ext cx="1352" cy="1169"/>
              </a:xfrm>
              <a:prstGeom prst="hexagon">
                <a:avLst>
                  <a:gd name="adj" fmla="val 28892"/>
                  <a:gd name="vf" fmla="val 115470"/>
                </a:avLst>
              </a:prstGeom>
              <a:gradFill rotWithShape="1">
                <a:gsLst>
                  <a:gs pos="0">
                    <a:srgbClr val="3D356E"/>
                  </a:gs>
                  <a:gs pos="100000">
                    <a:srgbClr val="8472EE"/>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44" name="Text Box 16"/>
            <p:cNvSpPr>
              <a:spLocks noChangeArrowheads="1"/>
            </p:cNvSpPr>
            <p:nvPr/>
          </p:nvSpPr>
          <p:spPr bwMode="auto">
            <a:xfrm>
              <a:off x="195646" y="97623"/>
              <a:ext cx="354178" cy="48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1</a:t>
              </a:r>
              <a:endParaRPr lang="zh-CN" altLang="en-US" b="0" dirty="0">
                <a:latin typeface="Arial" panose="020B0604020202020204" pitchFamily="34" charset="0"/>
                <a:sym typeface="Calibri" panose="020F0502020204030204" pitchFamily="34" charset="0"/>
              </a:endParaRPr>
            </a:p>
          </p:txBody>
        </p:sp>
      </p:grpSp>
      <p:grpSp>
        <p:nvGrpSpPr>
          <p:cNvPr id="48" name="组合 92"/>
          <p:cNvGrpSpPr/>
          <p:nvPr/>
        </p:nvGrpSpPr>
        <p:grpSpPr bwMode="auto">
          <a:xfrm>
            <a:off x="1907704" y="3275831"/>
            <a:ext cx="731838" cy="657225"/>
            <a:chOff x="0" y="0"/>
            <a:chExt cx="762000" cy="684856"/>
          </a:xfrm>
        </p:grpSpPr>
        <p:grpSp>
          <p:nvGrpSpPr>
            <p:cNvPr id="49" name="Group 3"/>
            <p:cNvGrpSpPr/>
            <p:nvPr/>
          </p:nvGrpSpPr>
          <p:grpSpPr bwMode="auto">
            <a:xfrm>
              <a:off x="0" y="0"/>
              <a:ext cx="762000" cy="684856"/>
              <a:chOff x="0" y="0"/>
              <a:chExt cx="1549" cy="1391"/>
            </a:xfrm>
          </p:grpSpPr>
          <p:sp>
            <p:nvSpPr>
              <p:cNvPr id="51" name="AutoShape 4"/>
              <p:cNvSpPr>
                <a:spLocks noChangeArrowheads="1"/>
              </p:cNvSpPr>
              <p:nvPr/>
            </p:nvSpPr>
            <p:spPr bwMode="auto">
              <a:xfrm>
                <a:off x="13" y="0"/>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2" name="AutoShape 5"/>
              <p:cNvSpPr>
                <a:spLocks noChangeArrowheads="1"/>
              </p:cNvSpPr>
              <p:nvPr/>
            </p:nvSpPr>
            <p:spPr bwMode="auto">
              <a:xfrm>
                <a:off x="0" y="64"/>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3" name="AutoShape 6"/>
              <p:cNvSpPr>
                <a:spLocks noChangeArrowheads="1"/>
              </p:cNvSpPr>
              <p:nvPr/>
            </p:nvSpPr>
            <p:spPr bwMode="auto">
              <a:xfrm>
                <a:off x="87" y="118"/>
                <a:ext cx="1352" cy="1165"/>
              </a:xfrm>
              <a:prstGeom prst="hexagon">
                <a:avLst>
                  <a:gd name="adj" fmla="val 28889"/>
                  <a:gd name="vf" fmla="val 115470"/>
                </a:avLst>
              </a:prstGeom>
              <a:gradFill rotWithShape="1">
                <a:gsLst>
                  <a:gs pos="0">
                    <a:srgbClr val="133E65"/>
                  </a:gs>
                  <a:gs pos="100000">
                    <a:srgbClr val="2885DA"/>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50" name="Text Box 13"/>
            <p:cNvSpPr>
              <a:spLocks noChangeArrowheads="1"/>
            </p:cNvSpPr>
            <p:nvPr/>
          </p:nvSpPr>
          <p:spPr bwMode="auto">
            <a:xfrm>
              <a:off x="195647" y="119105"/>
              <a:ext cx="354177" cy="481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2</a:t>
              </a:r>
              <a:endParaRPr lang="zh-CN" altLang="en-US" b="0" dirty="0">
                <a:latin typeface="Arial" panose="020B0604020202020204" pitchFamily="34" charset="0"/>
                <a:sym typeface="Calibri" panose="020F0502020204030204" pitchFamily="34" charset="0"/>
              </a:endParaRPr>
            </a:p>
          </p:txBody>
        </p:sp>
      </p:grpSp>
      <p:grpSp>
        <p:nvGrpSpPr>
          <p:cNvPr id="35" name="组合 93"/>
          <p:cNvGrpSpPr/>
          <p:nvPr/>
        </p:nvGrpSpPr>
        <p:grpSpPr bwMode="auto">
          <a:xfrm>
            <a:off x="1895947" y="3294881"/>
            <a:ext cx="731837" cy="638175"/>
            <a:chOff x="0" y="0"/>
            <a:chExt cx="762000" cy="665162"/>
          </a:xfrm>
        </p:grpSpPr>
        <p:grpSp>
          <p:nvGrpSpPr>
            <p:cNvPr id="36" name="Group 7"/>
            <p:cNvGrpSpPr/>
            <p:nvPr/>
          </p:nvGrpSpPr>
          <p:grpSpPr bwMode="auto">
            <a:xfrm>
              <a:off x="0" y="0"/>
              <a:ext cx="762000" cy="665162"/>
              <a:chOff x="0" y="0"/>
              <a:chExt cx="1549" cy="1351"/>
            </a:xfrm>
          </p:grpSpPr>
          <p:sp>
            <p:nvSpPr>
              <p:cNvPr id="38" name="AutoShape 8"/>
              <p:cNvSpPr>
                <a:spLocks noChangeArrowheads="1"/>
              </p:cNvSpPr>
              <p:nvPr/>
            </p:nvSpPr>
            <p:spPr bwMode="auto">
              <a:xfrm>
                <a:off x="13" y="24"/>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39" name="AutoShape 9"/>
              <p:cNvSpPr>
                <a:spLocks noChangeArrowheads="1"/>
              </p:cNvSpPr>
              <p:nvPr/>
            </p:nvSpPr>
            <p:spPr bwMode="auto">
              <a:xfrm>
                <a:off x="0" y="0"/>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40" name="AutoShape 10"/>
              <p:cNvSpPr>
                <a:spLocks noChangeArrowheads="1"/>
              </p:cNvSpPr>
              <p:nvPr/>
            </p:nvSpPr>
            <p:spPr bwMode="auto">
              <a:xfrm>
                <a:off x="87" y="81"/>
                <a:ext cx="1352" cy="1169"/>
              </a:xfrm>
              <a:prstGeom prst="hexagon">
                <a:avLst>
                  <a:gd name="adj" fmla="val 28892"/>
                  <a:gd name="vf" fmla="val 115470"/>
                </a:avLst>
              </a:prstGeom>
              <a:gradFill rotWithShape="1">
                <a:gsLst>
                  <a:gs pos="0">
                    <a:srgbClr val="3D356E"/>
                  </a:gs>
                  <a:gs pos="100000">
                    <a:srgbClr val="8472EE"/>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37" name="Text Box 16"/>
            <p:cNvSpPr>
              <a:spLocks noChangeArrowheads="1"/>
            </p:cNvSpPr>
            <p:nvPr/>
          </p:nvSpPr>
          <p:spPr bwMode="auto">
            <a:xfrm>
              <a:off x="195646" y="97623"/>
              <a:ext cx="354178" cy="481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2</a:t>
              </a:r>
              <a:endParaRPr lang="zh-CN" altLang="en-US" b="0" dirty="0">
                <a:latin typeface="Arial" panose="020B0604020202020204" pitchFamily="34" charset="0"/>
                <a:sym typeface="Calibri" panose="020F0502020204030204" pitchFamily="34" charset="0"/>
              </a:endParaRPr>
            </a:p>
          </p:txBody>
        </p:sp>
      </p:grpSp>
      <p:grpSp>
        <p:nvGrpSpPr>
          <p:cNvPr id="41" name="组合 92"/>
          <p:cNvGrpSpPr/>
          <p:nvPr/>
        </p:nvGrpSpPr>
        <p:grpSpPr bwMode="auto">
          <a:xfrm>
            <a:off x="1907704" y="2348880"/>
            <a:ext cx="731838" cy="657225"/>
            <a:chOff x="0" y="0"/>
            <a:chExt cx="762000" cy="684856"/>
          </a:xfrm>
        </p:grpSpPr>
        <p:grpSp>
          <p:nvGrpSpPr>
            <p:cNvPr id="54" name="Group 3"/>
            <p:cNvGrpSpPr/>
            <p:nvPr/>
          </p:nvGrpSpPr>
          <p:grpSpPr bwMode="auto">
            <a:xfrm>
              <a:off x="0" y="0"/>
              <a:ext cx="762000" cy="684856"/>
              <a:chOff x="0" y="0"/>
              <a:chExt cx="1549" cy="1391"/>
            </a:xfrm>
          </p:grpSpPr>
          <p:sp>
            <p:nvSpPr>
              <p:cNvPr id="56" name="AutoShape 4"/>
              <p:cNvSpPr>
                <a:spLocks noChangeArrowheads="1"/>
              </p:cNvSpPr>
              <p:nvPr/>
            </p:nvSpPr>
            <p:spPr bwMode="auto">
              <a:xfrm>
                <a:off x="13" y="0"/>
                <a:ext cx="1536" cy="1327"/>
              </a:xfrm>
              <a:prstGeom prst="hexagon">
                <a:avLst>
                  <a:gd name="adj" fmla="val 28911"/>
                  <a:gd name="vf" fmla="val 115470"/>
                </a:avLst>
              </a:prstGeom>
              <a:solidFill>
                <a:srgbClr val="808080"/>
              </a:solidFill>
              <a:ln>
                <a:noFill/>
              </a:ln>
              <a:extLst>
                <a:ext uri="{91240B29-F687-4F45-9708-019B960494DF}">
                  <a14:hiddenLine xmlns:a14="http://schemas.microsoft.com/office/drawing/2010/main" xmlns="" w="9525">
                    <a:solidFill>
                      <a:srgbClr val="000000"/>
                    </a:solidFill>
                    <a:bevel/>
                  </a14:hiddenLine>
                </a:ext>
              </a:extLst>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7" name="AutoShape 5"/>
              <p:cNvSpPr>
                <a:spLocks noChangeArrowheads="1"/>
              </p:cNvSpPr>
              <p:nvPr/>
            </p:nvSpPr>
            <p:spPr bwMode="auto">
              <a:xfrm>
                <a:off x="0" y="64"/>
                <a:ext cx="1536" cy="1327"/>
              </a:xfrm>
              <a:prstGeom prst="hexagon">
                <a:avLst>
                  <a:gd name="adj" fmla="val 28911"/>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499">
                    <a:srgbClr val="E6E6E6"/>
                  </a:gs>
                  <a:gs pos="65999">
                    <a:srgbClr val="7D8496"/>
                  </a:gs>
                  <a:gs pos="73499">
                    <a:srgbClr val="E6E6E6"/>
                  </a:gs>
                  <a:gs pos="92499">
                    <a:srgbClr val="7D8496"/>
                  </a:gs>
                  <a:gs pos="100000">
                    <a:srgbClr val="E6E6E6"/>
                  </a:gs>
                </a:gsLst>
                <a:lin ang="2700000" scaled="1"/>
              </a:gradFill>
              <a:ln w="9525">
                <a:solidFill>
                  <a:srgbClr val="C0C0C0"/>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sp>
            <p:nvSpPr>
              <p:cNvPr id="58" name="AutoShape 6"/>
              <p:cNvSpPr>
                <a:spLocks noChangeArrowheads="1"/>
              </p:cNvSpPr>
              <p:nvPr/>
            </p:nvSpPr>
            <p:spPr bwMode="auto">
              <a:xfrm>
                <a:off x="87" y="118"/>
                <a:ext cx="1352" cy="1165"/>
              </a:xfrm>
              <a:prstGeom prst="hexagon">
                <a:avLst>
                  <a:gd name="adj" fmla="val 28889"/>
                  <a:gd name="vf" fmla="val 115470"/>
                </a:avLst>
              </a:prstGeom>
              <a:gradFill rotWithShape="1">
                <a:gsLst>
                  <a:gs pos="0">
                    <a:srgbClr val="133E65"/>
                  </a:gs>
                  <a:gs pos="100000">
                    <a:srgbClr val="2885DA"/>
                  </a:gs>
                </a:gsLst>
                <a:lin ang="2700000" scaled="1"/>
              </a:gradFill>
              <a:ln w="9525">
                <a:solidFill>
                  <a:srgbClr val="365164"/>
                </a:solidFill>
                <a:miter lim="800000"/>
              </a:ln>
            </p:spPr>
            <p:txBody>
              <a:bodyPr wrap="none" anchor="ctr"/>
              <a:lstStyle/>
              <a:p>
                <a:pPr eaLnBrk="1" hangingPunct="1">
                  <a:buFont typeface="Arial" panose="020B0604020202020204" pitchFamily="34" charset="0"/>
                  <a:buNone/>
                </a:pPr>
                <a:endParaRPr lang="zh-CN" altLang="en-US" b="0">
                  <a:solidFill>
                    <a:srgbClr val="365164"/>
                  </a:solidFill>
                  <a:latin typeface="黑体" panose="02010609060101010101" pitchFamily="49" charset="-122"/>
                  <a:ea typeface="黑体" panose="02010609060101010101" pitchFamily="49" charset="-122"/>
                  <a:sym typeface="黑体" panose="02010609060101010101" pitchFamily="49" charset="-122"/>
                </a:endParaRPr>
              </a:p>
            </p:txBody>
          </p:sp>
        </p:grpSp>
        <p:sp>
          <p:nvSpPr>
            <p:cNvPr id="55" name="Text Box 13"/>
            <p:cNvSpPr>
              <a:spLocks noChangeArrowheads="1"/>
            </p:cNvSpPr>
            <p:nvPr/>
          </p:nvSpPr>
          <p:spPr bwMode="auto">
            <a:xfrm>
              <a:off x="195647" y="119105"/>
              <a:ext cx="354177" cy="4810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bevel/>
                </a14:hiddenLine>
              </a:ext>
            </a:extLst>
          </p:spPr>
          <p:txBody>
            <a:bodyPr wrap="none">
              <a:spAutoFit/>
            </a:bodyPr>
            <a:lstStyle/>
            <a:p>
              <a:pPr algn="ctr">
                <a:buFont typeface="Arial" panose="020B0604020202020204" pitchFamily="34" charset="0"/>
                <a:buNone/>
              </a:pPr>
              <a:r>
                <a:rPr lang="en-US" altLang="zh-CN" sz="2400" dirty="0" smtClean="0">
                  <a:solidFill>
                    <a:srgbClr val="FFFFFF"/>
                  </a:solidFill>
                  <a:latin typeface="黑体" panose="02010609060101010101" pitchFamily="49" charset="-122"/>
                  <a:ea typeface="黑体" panose="02010609060101010101" pitchFamily="49" charset="-122"/>
                  <a:sym typeface="黑体" panose="02010609060101010101" pitchFamily="49" charset="-122"/>
                </a:rPr>
                <a:t>1</a:t>
              </a:r>
              <a:endParaRPr lang="zh-CN" altLang="en-US" b="0" dirty="0">
                <a:latin typeface="Arial" panose="020B0604020202020204" pitchFamily="34" charset="0"/>
                <a:sym typeface="Calibri" panose="020F0502020204030204" pitchFamily="34" charset="0"/>
              </a:endParaRPr>
            </a:p>
          </p:txBody>
        </p:sp>
      </p:grpSp>
    </p:spTree>
    <p:extLst>
      <p:ext uri="{BB962C8B-B14F-4D97-AF65-F5344CB8AC3E}">
        <p14:creationId xmlns:p14="http://schemas.microsoft.com/office/powerpoint/2010/main" xmlns="" val="39384383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809" y="620766"/>
            <a:ext cx="8229600" cy="1143000"/>
          </a:xfrm>
        </p:spPr>
        <p:txBody>
          <a:bodyPr/>
          <a:lstStyle/>
          <a:p>
            <a:r>
              <a:rPr lang="zh-CN" altLang="en-US" sz="4000" b="1" dirty="0" smtClean="0"/>
              <a:t>建议</a:t>
            </a:r>
            <a:r>
              <a:rPr lang="en-US" altLang="zh-CN" sz="4000" b="1" dirty="0" smtClean="0"/>
              <a:t>1</a:t>
            </a:r>
            <a:r>
              <a:rPr lang="zh-CN" altLang="en-US" sz="4000" b="1" dirty="0" smtClean="0"/>
              <a:t>：</a:t>
            </a:r>
            <a:r>
              <a:rPr lang="zh-CN" altLang="zh-CN" sz="4000" b="1" dirty="0" smtClean="0"/>
              <a:t>形成</a:t>
            </a:r>
            <a:r>
              <a:rPr lang="zh-CN" altLang="zh-CN" sz="4000" b="1" dirty="0"/>
              <a:t>国家顶层的战略性、系统性规划</a:t>
            </a:r>
            <a:endParaRPr lang="en-US" sz="4000" b="1" dirty="0"/>
          </a:p>
        </p:txBody>
      </p:sp>
      <p:sp>
        <p:nvSpPr>
          <p:cNvPr id="3" name="内容占位符 2"/>
          <p:cNvSpPr>
            <a:spLocks noGrp="1"/>
          </p:cNvSpPr>
          <p:nvPr>
            <p:ph idx="1"/>
          </p:nvPr>
        </p:nvSpPr>
        <p:spPr>
          <a:xfrm>
            <a:off x="457200" y="1927289"/>
            <a:ext cx="8229600" cy="4525963"/>
          </a:xfrm>
        </p:spPr>
        <p:txBody>
          <a:bodyPr/>
          <a:lstStyle/>
          <a:p>
            <a:r>
              <a:rPr lang="zh-CN" altLang="zh-CN" b="1" dirty="0" smtClean="0"/>
              <a:t>加强</a:t>
            </a:r>
            <a:r>
              <a:rPr lang="zh-CN" altLang="zh-CN" b="1" dirty="0"/>
              <a:t>对国家关键基础设施工业系统安全问题的统一</a:t>
            </a:r>
            <a:r>
              <a:rPr lang="zh-CN" altLang="zh-CN" b="1" dirty="0" smtClean="0"/>
              <a:t>认识</a:t>
            </a:r>
            <a:endParaRPr lang="en-US" altLang="zh-CN" b="1" dirty="0" smtClean="0"/>
          </a:p>
          <a:p>
            <a:pPr lvl="1"/>
            <a:r>
              <a:rPr lang="zh-CN" altLang="zh-CN" sz="2400" dirty="0" smtClean="0"/>
              <a:t>深入</a:t>
            </a:r>
            <a:r>
              <a:rPr lang="zh-CN" altLang="zh-CN" sz="2400" dirty="0"/>
              <a:t>认识到工业安全带来的严重威胁，在</a:t>
            </a:r>
            <a:r>
              <a:rPr lang="zh-CN" altLang="zh-CN" sz="2400" dirty="0">
                <a:solidFill>
                  <a:srgbClr val="FF0000"/>
                </a:solidFill>
              </a:rPr>
              <a:t>超越工业自身安全</a:t>
            </a:r>
            <a:r>
              <a:rPr lang="zh-CN" altLang="zh-CN" sz="2400" dirty="0" smtClean="0"/>
              <a:t>之外</a:t>
            </a:r>
            <a:r>
              <a:rPr lang="zh-CN" altLang="en-US" sz="2400" dirty="0" smtClean="0"/>
              <a:t>，</a:t>
            </a:r>
            <a:r>
              <a:rPr lang="zh-CN" altLang="zh-CN" sz="2400" dirty="0" smtClean="0"/>
              <a:t>会</a:t>
            </a:r>
            <a:r>
              <a:rPr lang="zh-CN" altLang="zh-CN" sz="2400" dirty="0"/>
              <a:t>对</a:t>
            </a:r>
            <a:r>
              <a:rPr lang="zh-CN" altLang="zh-CN" sz="2400" dirty="0">
                <a:solidFill>
                  <a:srgbClr val="FF0000"/>
                </a:solidFill>
              </a:rPr>
              <a:t>工业园区、城市的供水供电</a:t>
            </a:r>
            <a:r>
              <a:rPr lang="zh-CN" altLang="zh-CN" sz="2400" dirty="0"/>
              <a:t>等民生安全带来风险。</a:t>
            </a:r>
            <a:endParaRPr lang="en-US" altLang="zh-CN" sz="2400" b="1" dirty="0" smtClean="0">
              <a:latin typeface="黑体" pitchFamily="49" charset="-122"/>
            </a:endParaRPr>
          </a:p>
          <a:p>
            <a:r>
              <a:rPr lang="zh-CN" altLang="zh-CN" b="1" dirty="0" smtClean="0"/>
              <a:t>针对</a:t>
            </a:r>
            <a:r>
              <a:rPr lang="zh-CN" altLang="zh-CN" b="1" dirty="0"/>
              <a:t>我国工业升级及战略转型，制定国家顶层的系统性</a:t>
            </a:r>
            <a:r>
              <a:rPr lang="zh-CN" altLang="zh-CN" b="1" dirty="0" smtClean="0"/>
              <a:t>规划</a:t>
            </a:r>
            <a:endParaRPr lang="en-US" altLang="zh-CN" b="1" dirty="0" smtClean="0"/>
          </a:p>
          <a:p>
            <a:pPr lvl="1"/>
            <a:r>
              <a:rPr lang="zh-CN" altLang="zh-CN" sz="2400" dirty="0"/>
              <a:t>形成国家顶层战略性规划和系统性</a:t>
            </a:r>
            <a:r>
              <a:rPr lang="zh-CN" altLang="zh-CN" sz="2400" dirty="0" smtClean="0"/>
              <a:t>分析</a:t>
            </a:r>
            <a:endParaRPr lang="en-US" altLang="zh-CN" sz="2400" dirty="0" smtClean="0"/>
          </a:p>
          <a:p>
            <a:pPr lvl="1"/>
            <a:r>
              <a:rPr lang="zh-CN" altLang="zh-CN" sz="2400" dirty="0"/>
              <a:t>制定工业安全产业发展规划和配套</a:t>
            </a:r>
            <a:r>
              <a:rPr lang="zh-CN" altLang="zh-CN" sz="2400" dirty="0" smtClean="0"/>
              <a:t>政策</a:t>
            </a:r>
            <a:endParaRPr lang="en-US" altLang="zh-CN" sz="2400" dirty="0" smtClean="0"/>
          </a:p>
          <a:p>
            <a:pPr lvl="1"/>
            <a:r>
              <a:rPr lang="zh-CN" altLang="zh-CN" sz="2400" dirty="0"/>
              <a:t>抓住</a:t>
            </a:r>
            <a:r>
              <a:rPr lang="zh-CN" altLang="zh-CN" sz="2400" dirty="0" smtClean="0"/>
              <a:t>机遇</a:t>
            </a:r>
            <a:r>
              <a:rPr lang="zh-CN" altLang="en-US" sz="2400" dirty="0" smtClean="0"/>
              <a:t>打造新型</a:t>
            </a:r>
            <a:r>
              <a:rPr lang="zh-CN" altLang="zh-CN" sz="2400" dirty="0" smtClean="0"/>
              <a:t>工业</a:t>
            </a:r>
            <a:r>
              <a:rPr lang="zh-CN" altLang="zh-CN" sz="2400" dirty="0"/>
              <a:t>产业</a:t>
            </a:r>
            <a:r>
              <a:rPr lang="zh-CN" altLang="zh-CN" sz="2400" dirty="0" smtClean="0"/>
              <a:t>体系</a:t>
            </a:r>
            <a:endParaRPr lang="en-US" sz="2400" dirty="0"/>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48</a:t>
            </a:fld>
            <a:endParaRPr lang="en-US" altLang="zh-CN"/>
          </a:p>
        </p:txBody>
      </p:sp>
    </p:spTree>
    <p:extLst>
      <p:ext uri="{BB962C8B-B14F-4D97-AF65-F5344CB8AC3E}">
        <p14:creationId xmlns:p14="http://schemas.microsoft.com/office/powerpoint/2010/main" xmlns="" val="113858831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6553200" y="6381246"/>
            <a:ext cx="2133600" cy="365125"/>
          </a:xfrm>
        </p:spPr>
        <p:txBody>
          <a:bodyPr/>
          <a:lstStyle/>
          <a:p>
            <a:fld id="{84A9AAA9-EB10-4CCC-AC7A-68D4BA829E4A}" type="slidenum">
              <a:rPr lang="zh-CN" altLang="en-US" smtClean="0"/>
              <a:pPr/>
              <a:t>49</a:t>
            </a:fld>
            <a:endParaRPr lang="en-US" altLang="zh-CN"/>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915862" y="2564928"/>
            <a:ext cx="2880239" cy="2215314"/>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24" name="下箭头 123"/>
          <p:cNvSpPr/>
          <p:nvPr/>
        </p:nvSpPr>
        <p:spPr>
          <a:xfrm flipV="1">
            <a:off x="4283976" y="2215408"/>
            <a:ext cx="360030" cy="28802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23" name="TextBox 122"/>
          <p:cNvSpPr txBox="1"/>
          <p:nvPr/>
        </p:nvSpPr>
        <p:spPr>
          <a:xfrm>
            <a:off x="3889628" y="3429000"/>
            <a:ext cx="1114408" cy="369332"/>
          </a:xfrm>
          <a:prstGeom prst="rect">
            <a:avLst/>
          </a:prstGeom>
          <a:solidFill>
            <a:srgbClr val="FFFF00"/>
          </a:solidFill>
          <a:ln>
            <a:solidFill>
              <a:schemeClr val="tx1"/>
            </a:solidFill>
          </a:ln>
        </p:spPr>
        <p:txBody>
          <a:bodyPr vert="horz" wrap="none" rtlCol="0">
            <a:spAutoFit/>
          </a:bodyPr>
          <a:lstStyle/>
          <a:p>
            <a:r>
              <a:rPr lang="zh-CN" altLang="en-US" b="1" dirty="0" smtClean="0">
                <a:latin typeface="黑体" pitchFamily="49" charset="-122"/>
                <a:ea typeface="黑体" pitchFamily="49" charset="-122"/>
              </a:rPr>
              <a:t>技术体系</a:t>
            </a:r>
            <a:endParaRPr lang="zh-CN" altLang="en-US" b="1" dirty="0">
              <a:latin typeface="黑体" pitchFamily="49" charset="-122"/>
              <a:ea typeface="黑体" pitchFamily="49" charset="-122"/>
            </a:endParaRPr>
          </a:p>
        </p:txBody>
      </p:sp>
      <p:sp>
        <p:nvSpPr>
          <p:cNvPr id="127" name="矩形 126"/>
          <p:cNvSpPr/>
          <p:nvPr/>
        </p:nvSpPr>
        <p:spPr>
          <a:xfrm>
            <a:off x="2551637" y="1340826"/>
            <a:ext cx="3820513" cy="87458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132" name="矩形 131"/>
          <p:cNvSpPr/>
          <p:nvPr/>
        </p:nvSpPr>
        <p:spPr>
          <a:xfrm>
            <a:off x="2551637" y="5157144"/>
            <a:ext cx="3820513" cy="93607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33" name="下箭头 132"/>
          <p:cNvSpPr/>
          <p:nvPr/>
        </p:nvSpPr>
        <p:spPr>
          <a:xfrm flipV="1">
            <a:off x="4283976" y="4797114"/>
            <a:ext cx="360030" cy="288024"/>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2" name="TextBox 1"/>
          <p:cNvSpPr txBox="1"/>
          <p:nvPr/>
        </p:nvSpPr>
        <p:spPr>
          <a:xfrm>
            <a:off x="3643276" y="980796"/>
            <a:ext cx="1800493" cy="369332"/>
          </a:xfrm>
          <a:prstGeom prst="rect">
            <a:avLst/>
          </a:prstGeom>
          <a:noFill/>
        </p:spPr>
        <p:txBody>
          <a:bodyPr wrap="none" rtlCol="0">
            <a:spAutoFit/>
          </a:bodyPr>
          <a:lstStyle/>
          <a:p>
            <a:r>
              <a:rPr lang="zh-CN" altLang="en-US" b="1" dirty="0" smtClean="0">
                <a:latin typeface="黑体" pitchFamily="49" charset="-122"/>
                <a:ea typeface="黑体" pitchFamily="49" charset="-122"/>
              </a:rPr>
              <a:t>国家级监管平台</a:t>
            </a:r>
            <a:endParaRPr lang="zh-CN" altLang="en-US" b="1" dirty="0">
              <a:latin typeface="黑体" pitchFamily="49" charset="-122"/>
              <a:ea typeface="黑体" pitchFamily="49" charset="-122"/>
            </a:endParaRPr>
          </a:p>
        </p:txBody>
      </p:sp>
      <p:sp>
        <p:nvSpPr>
          <p:cNvPr id="17" name="TextBox 16"/>
          <p:cNvSpPr txBox="1"/>
          <p:nvPr/>
        </p:nvSpPr>
        <p:spPr>
          <a:xfrm>
            <a:off x="3623107" y="6093222"/>
            <a:ext cx="1811714" cy="369332"/>
          </a:xfrm>
          <a:prstGeom prst="rect">
            <a:avLst/>
          </a:prstGeom>
          <a:noFill/>
        </p:spPr>
        <p:txBody>
          <a:bodyPr wrap="none" rtlCol="0">
            <a:spAutoFit/>
          </a:bodyPr>
          <a:lstStyle/>
          <a:p>
            <a:r>
              <a:rPr lang="zh-CN" altLang="en-US" b="1" dirty="0" smtClean="0">
                <a:latin typeface="黑体" pitchFamily="49" charset="-122"/>
                <a:ea typeface="黑体" pitchFamily="49" charset="-122"/>
              </a:rPr>
              <a:t>自主可控产业链</a:t>
            </a:r>
            <a:endParaRPr lang="zh-CN" altLang="en-US" b="1" dirty="0">
              <a:latin typeface="黑体" pitchFamily="49" charset="-122"/>
              <a:ea typeface="黑体" pitchFamily="49" charset="-122"/>
            </a:endParaRPr>
          </a:p>
        </p:txBody>
      </p:sp>
      <p:sp>
        <p:nvSpPr>
          <p:cNvPr id="5" name="矩形 4"/>
          <p:cNvSpPr/>
          <p:nvPr/>
        </p:nvSpPr>
        <p:spPr>
          <a:xfrm>
            <a:off x="2915862" y="1484838"/>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监测预警平台</a:t>
            </a:r>
            <a:endParaRPr lang="zh-CN" altLang="en-US" sz="1400" dirty="0">
              <a:latin typeface="黑体" pitchFamily="49" charset="-122"/>
              <a:ea typeface="黑体" pitchFamily="49" charset="-122"/>
            </a:endParaRPr>
          </a:p>
        </p:txBody>
      </p:sp>
      <p:sp>
        <p:nvSpPr>
          <p:cNvPr id="21" name="矩形 20"/>
          <p:cNvSpPr/>
          <p:nvPr/>
        </p:nvSpPr>
        <p:spPr>
          <a:xfrm>
            <a:off x="4644006" y="1466366"/>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应急响应平台</a:t>
            </a:r>
            <a:endParaRPr lang="zh-CN" altLang="en-US" sz="1400" dirty="0">
              <a:latin typeface="黑体" pitchFamily="49" charset="-122"/>
              <a:ea typeface="黑体" pitchFamily="49" charset="-122"/>
            </a:endParaRPr>
          </a:p>
        </p:txBody>
      </p:sp>
      <p:sp>
        <p:nvSpPr>
          <p:cNvPr id="22" name="矩形 21"/>
          <p:cNvSpPr/>
          <p:nvPr/>
        </p:nvSpPr>
        <p:spPr>
          <a:xfrm>
            <a:off x="4644006" y="1844868"/>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攻防演练平台</a:t>
            </a:r>
            <a:endParaRPr lang="zh-CN" altLang="en-US" sz="1400" dirty="0">
              <a:latin typeface="黑体" pitchFamily="49" charset="-122"/>
              <a:ea typeface="黑体" pitchFamily="49" charset="-122"/>
            </a:endParaRPr>
          </a:p>
        </p:txBody>
      </p:sp>
      <p:sp>
        <p:nvSpPr>
          <p:cNvPr id="23" name="矩形 22"/>
          <p:cNvSpPr/>
          <p:nvPr/>
        </p:nvSpPr>
        <p:spPr>
          <a:xfrm>
            <a:off x="2915862" y="1844868"/>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itchFamily="49" charset="-122"/>
                <a:ea typeface="黑体" pitchFamily="49" charset="-122"/>
              </a:rPr>
              <a:t>通报共享</a:t>
            </a:r>
            <a:r>
              <a:rPr lang="zh-CN" altLang="en-US" sz="1400" dirty="0" smtClean="0">
                <a:latin typeface="黑体" pitchFamily="49" charset="-122"/>
                <a:ea typeface="黑体" pitchFamily="49" charset="-122"/>
              </a:rPr>
              <a:t>平台</a:t>
            </a:r>
            <a:endParaRPr lang="zh-CN" altLang="en-US" sz="1400" dirty="0">
              <a:latin typeface="黑体" pitchFamily="49" charset="-122"/>
              <a:ea typeface="黑体" pitchFamily="49" charset="-122"/>
            </a:endParaRPr>
          </a:p>
        </p:txBody>
      </p:sp>
      <p:sp>
        <p:nvSpPr>
          <p:cNvPr id="24" name="矩形 23"/>
          <p:cNvSpPr/>
          <p:nvPr/>
        </p:nvSpPr>
        <p:spPr>
          <a:xfrm>
            <a:off x="2915862" y="5391634"/>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itchFamily="49" charset="-122"/>
                <a:ea typeface="黑体" pitchFamily="49" charset="-122"/>
              </a:rPr>
              <a:t>工业控制系统</a:t>
            </a:r>
          </a:p>
        </p:txBody>
      </p:sp>
      <p:sp>
        <p:nvSpPr>
          <p:cNvPr id="25" name="矩形 24"/>
          <p:cNvSpPr/>
          <p:nvPr/>
        </p:nvSpPr>
        <p:spPr>
          <a:xfrm>
            <a:off x="4644006" y="5373162"/>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itchFamily="49" charset="-122"/>
                <a:ea typeface="黑体" pitchFamily="49" charset="-122"/>
              </a:rPr>
              <a:t>核心设备</a:t>
            </a:r>
          </a:p>
        </p:txBody>
      </p:sp>
      <p:sp>
        <p:nvSpPr>
          <p:cNvPr id="26" name="矩形 25"/>
          <p:cNvSpPr/>
          <p:nvPr/>
        </p:nvSpPr>
        <p:spPr>
          <a:xfrm>
            <a:off x="4644006" y="5751664"/>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基础软件</a:t>
            </a:r>
            <a:endParaRPr lang="zh-CN" altLang="en-US" sz="1400" dirty="0">
              <a:latin typeface="黑体" pitchFamily="49" charset="-122"/>
              <a:ea typeface="黑体" pitchFamily="49" charset="-122"/>
            </a:endParaRPr>
          </a:p>
        </p:txBody>
      </p:sp>
      <p:sp>
        <p:nvSpPr>
          <p:cNvPr id="27" name="矩形 26"/>
          <p:cNvSpPr/>
          <p:nvPr/>
        </p:nvSpPr>
        <p:spPr>
          <a:xfrm>
            <a:off x="2915862" y="5751664"/>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基础芯片</a:t>
            </a:r>
            <a:endParaRPr lang="zh-CN" altLang="en-US" sz="1400" dirty="0">
              <a:latin typeface="黑体" pitchFamily="49" charset="-122"/>
              <a:ea typeface="黑体" pitchFamily="49" charset="-122"/>
            </a:endParaRPr>
          </a:p>
        </p:txBody>
      </p:sp>
      <p:grpSp>
        <p:nvGrpSpPr>
          <p:cNvPr id="3" name="组合 2"/>
          <p:cNvGrpSpPr/>
          <p:nvPr/>
        </p:nvGrpSpPr>
        <p:grpSpPr>
          <a:xfrm>
            <a:off x="251640" y="2215408"/>
            <a:ext cx="2456593" cy="2564834"/>
            <a:chOff x="251640" y="2503432"/>
            <a:chExt cx="2456593" cy="2564834"/>
          </a:xfrm>
        </p:grpSpPr>
        <p:sp>
          <p:nvSpPr>
            <p:cNvPr id="128" name="右箭头 127"/>
            <p:cNvSpPr/>
            <p:nvPr/>
          </p:nvSpPr>
          <p:spPr>
            <a:xfrm flipH="1">
              <a:off x="2411820" y="3748376"/>
              <a:ext cx="296413" cy="2880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30" name="矩形 129"/>
            <p:cNvSpPr/>
            <p:nvPr/>
          </p:nvSpPr>
          <p:spPr>
            <a:xfrm>
              <a:off x="713305" y="2503432"/>
              <a:ext cx="1554503" cy="25648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9" name="TextBox 18"/>
            <p:cNvSpPr txBox="1"/>
            <p:nvPr/>
          </p:nvSpPr>
          <p:spPr>
            <a:xfrm>
              <a:off x="251640" y="2924958"/>
              <a:ext cx="461665" cy="1458091"/>
            </a:xfrm>
            <a:prstGeom prst="rect">
              <a:avLst/>
            </a:prstGeom>
            <a:noFill/>
          </p:spPr>
          <p:txBody>
            <a:bodyPr vert="eaVert" wrap="none" rtlCol="0">
              <a:spAutoFit/>
            </a:bodyPr>
            <a:lstStyle/>
            <a:p>
              <a:r>
                <a:rPr lang="zh-CN" altLang="en-US" b="1" dirty="0" smtClean="0">
                  <a:latin typeface="黑体" pitchFamily="49" charset="-122"/>
                  <a:ea typeface="黑体" pitchFamily="49" charset="-122"/>
                </a:rPr>
                <a:t>政策法规标准</a:t>
              </a:r>
              <a:endParaRPr lang="zh-CN" altLang="en-US" b="1" dirty="0">
                <a:latin typeface="黑体" pitchFamily="49" charset="-122"/>
                <a:ea typeface="黑体" pitchFamily="49" charset="-122"/>
              </a:endParaRPr>
            </a:p>
          </p:txBody>
        </p:sp>
        <p:sp>
          <p:nvSpPr>
            <p:cNvPr id="28" name="矩形 27"/>
            <p:cNvSpPr/>
            <p:nvPr/>
          </p:nvSpPr>
          <p:spPr>
            <a:xfrm>
              <a:off x="798059" y="4071730"/>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itchFamily="49" charset="-122"/>
                  <a:ea typeface="黑体" pitchFamily="49" charset="-122"/>
                </a:rPr>
                <a:t>技术</a:t>
              </a:r>
              <a:r>
                <a:rPr lang="zh-CN" altLang="en-US" sz="1400" dirty="0" smtClean="0">
                  <a:latin typeface="黑体" pitchFamily="49" charset="-122"/>
                  <a:ea typeface="黑体" pitchFamily="49" charset="-122"/>
                </a:rPr>
                <a:t>标准</a:t>
              </a:r>
              <a:endParaRPr lang="zh-CN" altLang="en-US" sz="1400" dirty="0">
                <a:latin typeface="黑体" pitchFamily="49" charset="-122"/>
                <a:ea typeface="黑体" pitchFamily="49" charset="-122"/>
              </a:endParaRPr>
            </a:p>
          </p:txBody>
        </p:sp>
        <p:sp>
          <p:nvSpPr>
            <p:cNvPr id="31" name="矩形 30"/>
            <p:cNvSpPr/>
            <p:nvPr/>
          </p:nvSpPr>
          <p:spPr>
            <a:xfrm>
              <a:off x="798059" y="4402022"/>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itchFamily="49" charset="-122"/>
                  <a:ea typeface="黑体" pitchFamily="49" charset="-122"/>
                </a:rPr>
                <a:t>管理</a:t>
              </a:r>
              <a:r>
                <a:rPr lang="zh-CN" altLang="en-US" sz="1400" dirty="0" smtClean="0">
                  <a:latin typeface="黑体" pitchFamily="49" charset="-122"/>
                  <a:ea typeface="黑体" pitchFamily="49" charset="-122"/>
                </a:rPr>
                <a:t>标准</a:t>
              </a:r>
              <a:endParaRPr lang="zh-CN" altLang="en-US" sz="1400" dirty="0">
                <a:latin typeface="黑体" pitchFamily="49" charset="-122"/>
                <a:ea typeface="黑体" pitchFamily="49" charset="-122"/>
              </a:endParaRPr>
            </a:p>
          </p:txBody>
        </p:sp>
        <p:sp>
          <p:nvSpPr>
            <p:cNvPr id="32" name="矩形 31"/>
            <p:cNvSpPr/>
            <p:nvPr/>
          </p:nvSpPr>
          <p:spPr>
            <a:xfrm>
              <a:off x="798059" y="4725108"/>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itchFamily="49" charset="-122"/>
                  <a:ea typeface="黑体" pitchFamily="49" charset="-122"/>
                </a:rPr>
                <a:t>评估</a:t>
              </a:r>
              <a:r>
                <a:rPr lang="zh-CN" altLang="en-US" sz="1400" dirty="0" smtClean="0">
                  <a:latin typeface="黑体" pitchFamily="49" charset="-122"/>
                  <a:ea typeface="黑体" pitchFamily="49" charset="-122"/>
                </a:rPr>
                <a:t>标准</a:t>
              </a:r>
              <a:endParaRPr lang="zh-CN" altLang="en-US" sz="1400" dirty="0">
                <a:latin typeface="黑体" pitchFamily="49" charset="-122"/>
                <a:ea typeface="黑体" pitchFamily="49" charset="-122"/>
              </a:endParaRPr>
            </a:p>
          </p:txBody>
        </p:sp>
        <p:sp>
          <p:nvSpPr>
            <p:cNvPr id="42" name="矩形 41"/>
            <p:cNvSpPr/>
            <p:nvPr/>
          </p:nvSpPr>
          <p:spPr>
            <a:xfrm>
              <a:off x="798059" y="2564928"/>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法规完善</a:t>
              </a:r>
              <a:endParaRPr lang="zh-CN" altLang="en-US" sz="1400" dirty="0">
                <a:latin typeface="黑体" pitchFamily="49" charset="-122"/>
                <a:ea typeface="黑体" pitchFamily="49" charset="-122"/>
              </a:endParaRPr>
            </a:p>
          </p:txBody>
        </p:sp>
        <p:sp>
          <p:nvSpPr>
            <p:cNvPr id="43" name="矩形 42"/>
            <p:cNvSpPr/>
            <p:nvPr/>
          </p:nvSpPr>
          <p:spPr>
            <a:xfrm>
              <a:off x="798059" y="2996964"/>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管理</a:t>
              </a:r>
              <a:r>
                <a:rPr lang="zh-CN" altLang="en-US" sz="1400" dirty="0">
                  <a:latin typeface="黑体" pitchFamily="49" charset="-122"/>
                  <a:ea typeface="黑体" pitchFamily="49" charset="-122"/>
                </a:rPr>
                <a:t>政策</a:t>
              </a:r>
            </a:p>
          </p:txBody>
        </p:sp>
        <p:sp>
          <p:nvSpPr>
            <p:cNvPr id="44" name="矩形 43"/>
            <p:cNvSpPr/>
            <p:nvPr/>
          </p:nvSpPr>
          <p:spPr>
            <a:xfrm>
              <a:off x="798059" y="3327256"/>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审查</a:t>
              </a:r>
              <a:r>
                <a:rPr lang="zh-CN" altLang="en-US" sz="1400" dirty="0">
                  <a:latin typeface="黑体" pitchFamily="49" charset="-122"/>
                  <a:ea typeface="黑体" pitchFamily="49" charset="-122"/>
                </a:rPr>
                <a:t>政策</a:t>
              </a:r>
            </a:p>
          </p:txBody>
        </p:sp>
        <p:sp>
          <p:nvSpPr>
            <p:cNvPr id="45" name="矩形 44"/>
            <p:cNvSpPr/>
            <p:nvPr/>
          </p:nvSpPr>
          <p:spPr>
            <a:xfrm>
              <a:off x="798059" y="3650342"/>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防护</a:t>
              </a:r>
              <a:r>
                <a:rPr lang="zh-CN" altLang="en-US" sz="1400" dirty="0">
                  <a:latin typeface="黑体" pitchFamily="49" charset="-122"/>
                  <a:ea typeface="黑体" pitchFamily="49" charset="-122"/>
                </a:rPr>
                <a:t>政策</a:t>
              </a:r>
            </a:p>
          </p:txBody>
        </p:sp>
      </p:grpSp>
      <p:grpSp>
        <p:nvGrpSpPr>
          <p:cNvPr id="6" name="组合 5"/>
          <p:cNvGrpSpPr/>
          <p:nvPr/>
        </p:nvGrpSpPr>
        <p:grpSpPr>
          <a:xfrm>
            <a:off x="6012120" y="2215408"/>
            <a:ext cx="2736228" cy="2564834"/>
            <a:chOff x="6012120" y="2503432"/>
            <a:chExt cx="2736228" cy="2564834"/>
          </a:xfrm>
        </p:grpSpPr>
        <p:sp>
          <p:nvSpPr>
            <p:cNvPr id="33" name="右箭头 32"/>
            <p:cNvSpPr/>
            <p:nvPr/>
          </p:nvSpPr>
          <p:spPr>
            <a:xfrm>
              <a:off x="6012120" y="3717024"/>
              <a:ext cx="360030" cy="288024"/>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34" name="矩形 33"/>
            <p:cNvSpPr/>
            <p:nvPr/>
          </p:nvSpPr>
          <p:spPr>
            <a:xfrm>
              <a:off x="6660174" y="2503432"/>
              <a:ext cx="1584132" cy="256483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5" name="TextBox 34"/>
            <p:cNvSpPr txBox="1"/>
            <p:nvPr/>
          </p:nvSpPr>
          <p:spPr>
            <a:xfrm>
              <a:off x="8286683" y="3019330"/>
              <a:ext cx="461665" cy="1458091"/>
            </a:xfrm>
            <a:prstGeom prst="rect">
              <a:avLst/>
            </a:prstGeom>
            <a:noFill/>
          </p:spPr>
          <p:txBody>
            <a:bodyPr vert="eaVert" wrap="none" rtlCol="0">
              <a:spAutoFit/>
            </a:bodyPr>
            <a:lstStyle/>
            <a:p>
              <a:r>
                <a:rPr lang="zh-CN" altLang="en-US" b="1" dirty="0" smtClean="0">
                  <a:latin typeface="黑体" pitchFamily="49" charset="-122"/>
                  <a:ea typeface="黑体" pitchFamily="49" charset="-122"/>
                </a:rPr>
                <a:t>人才培养体系</a:t>
              </a:r>
              <a:endParaRPr lang="zh-CN" altLang="en-US" b="1" dirty="0">
                <a:latin typeface="黑体" pitchFamily="49" charset="-122"/>
                <a:ea typeface="黑体" pitchFamily="49" charset="-122"/>
              </a:endParaRPr>
            </a:p>
          </p:txBody>
        </p:sp>
        <p:sp>
          <p:nvSpPr>
            <p:cNvPr id="36" name="矩形 35"/>
            <p:cNvSpPr/>
            <p:nvPr/>
          </p:nvSpPr>
          <p:spPr>
            <a:xfrm>
              <a:off x="6732180" y="2852952"/>
              <a:ext cx="1397743" cy="4320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多学科交叉课程</a:t>
              </a:r>
              <a:r>
                <a:rPr lang="zh-CN" altLang="en-US" sz="1400" dirty="0">
                  <a:latin typeface="黑体" pitchFamily="49" charset="-122"/>
                  <a:ea typeface="黑体" pitchFamily="49" charset="-122"/>
                </a:rPr>
                <a:t>建设</a:t>
              </a:r>
            </a:p>
          </p:txBody>
        </p:sp>
        <p:sp>
          <p:nvSpPr>
            <p:cNvPr id="37" name="矩形 36"/>
            <p:cNvSpPr/>
            <p:nvPr/>
          </p:nvSpPr>
          <p:spPr>
            <a:xfrm>
              <a:off x="6732180" y="3429000"/>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培训体系</a:t>
              </a:r>
              <a:endParaRPr lang="zh-CN" altLang="en-US" sz="1400" dirty="0">
                <a:latin typeface="黑体" pitchFamily="49" charset="-122"/>
                <a:ea typeface="黑体" pitchFamily="49" charset="-122"/>
              </a:endParaRPr>
            </a:p>
          </p:txBody>
        </p:sp>
        <p:sp>
          <p:nvSpPr>
            <p:cNvPr id="38" name="矩形 37"/>
            <p:cNvSpPr/>
            <p:nvPr/>
          </p:nvSpPr>
          <p:spPr>
            <a:xfrm>
              <a:off x="6740849" y="3784378"/>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itchFamily="49" charset="-122"/>
                  <a:ea typeface="黑体" pitchFamily="49" charset="-122"/>
                </a:rPr>
                <a:t>实验中心</a:t>
              </a:r>
            </a:p>
          </p:txBody>
        </p:sp>
        <p:sp>
          <p:nvSpPr>
            <p:cNvPr id="39" name="矩形 38"/>
            <p:cNvSpPr/>
            <p:nvPr/>
          </p:nvSpPr>
          <p:spPr>
            <a:xfrm>
              <a:off x="6732180" y="4149060"/>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黑体" pitchFamily="49" charset="-122"/>
                  <a:ea typeface="黑体" pitchFamily="49" charset="-122"/>
                </a:rPr>
                <a:t>人才基地</a:t>
              </a:r>
            </a:p>
          </p:txBody>
        </p:sp>
        <p:sp>
          <p:nvSpPr>
            <p:cNvPr id="40" name="矩形 39"/>
            <p:cNvSpPr/>
            <p:nvPr/>
          </p:nvSpPr>
          <p:spPr>
            <a:xfrm>
              <a:off x="6732180" y="4509090"/>
              <a:ext cx="1397743" cy="21601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latin typeface="黑体" pitchFamily="49" charset="-122"/>
                  <a:ea typeface="黑体" pitchFamily="49" charset="-122"/>
                </a:rPr>
                <a:t>教师队伍</a:t>
              </a:r>
              <a:endParaRPr lang="zh-CN" altLang="en-US" sz="1400" dirty="0">
                <a:latin typeface="黑体" pitchFamily="49" charset="-122"/>
                <a:ea typeface="黑体" pitchFamily="49" charset="-122"/>
              </a:endParaRPr>
            </a:p>
          </p:txBody>
        </p:sp>
      </p:grpSp>
    </p:spTree>
    <p:extLst>
      <p:ext uri="{BB962C8B-B14F-4D97-AF65-F5344CB8AC3E}">
        <p14:creationId xmlns:p14="http://schemas.microsoft.com/office/powerpoint/2010/main" xmlns="" val="1792685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
          <p:cNvSpPr>
            <a:spLocks noChangeArrowheads="1"/>
          </p:cNvSpPr>
          <p:nvPr/>
        </p:nvSpPr>
        <p:spPr bwMode="auto">
          <a:xfrm>
            <a:off x="74613" y="1196975"/>
            <a:ext cx="8745537"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just" eaLnBrk="1" hangingPunct="1">
              <a:spcBef>
                <a:spcPct val="0"/>
              </a:spcBef>
              <a:buFontTx/>
              <a:buNone/>
            </a:pPr>
            <a:r>
              <a:rPr lang="zh-CN" altLang="en-US" sz="2000">
                <a:solidFill>
                  <a:srgbClr val="1C04AC"/>
                </a:solidFill>
              </a:rPr>
              <a:t>通过构建信息物理系统（</a:t>
            </a:r>
            <a:r>
              <a:rPr lang="en-US" altLang="zh-CN" sz="2000">
                <a:solidFill>
                  <a:srgbClr val="1C04AC"/>
                </a:solidFill>
              </a:rPr>
              <a:t>CPS</a:t>
            </a:r>
            <a:r>
              <a:rPr lang="zh-CN" altLang="en-US" sz="2000">
                <a:solidFill>
                  <a:srgbClr val="1C04AC"/>
                </a:solidFill>
              </a:rPr>
              <a:t>），可切实提高生产过程智能化水平和生产组织协作水平，从而极大提高生产效率。</a:t>
            </a:r>
          </a:p>
        </p:txBody>
      </p:sp>
      <p:pic>
        <p:nvPicPr>
          <p:cNvPr id="14" name="图片 12292"/>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059113" y="2293938"/>
            <a:ext cx="5688012" cy="402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 name="矩形 14"/>
          <p:cNvSpPr>
            <a:spLocks noChangeArrowheads="1"/>
          </p:cNvSpPr>
          <p:nvPr/>
        </p:nvSpPr>
        <p:spPr bwMode="auto">
          <a:xfrm>
            <a:off x="1042988" y="3508375"/>
            <a:ext cx="7921625" cy="2879725"/>
          </a:xfrm>
          <a:prstGeom prst="rect">
            <a:avLst/>
          </a:prstGeom>
          <a:noFill/>
          <a:ln w="57150" algn="ctr">
            <a:solidFill>
              <a:srgbClr val="FF0000"/>
            </a:solidFill>
            <a:prstDash val="dashDot"/>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buFont typeface="Arial" panose="020B0604020202020204" pitchFamily="34" charset="0"/>
              <a:buNone/>
              <a:defRPr/>
            </a:pPr>
            <a:endParaRPr lang="zh-CN" altLang="en-US" sz="1800">
              <a:solidFill>
                <a:srgbClr val="FFFFFF"/>
              </a:solidFill>
              <a:latin typeface="+mn-lt"/>
              <a:ea typeface="+mn-ea"/>
            </a:endParaRPr>
          </a:p>
        </p:txBody>
      </p:sp>
      <p:sp>
        <p:nvSpPr>
          <p:cNvPr id="21" name="矩形 325"/>
          <p:cNvSpPr>
            <a:spLocks noChangeArrowheads="1"/>
          </p:cNvSpPr>
          <p:nvPr/>
        </p:nvSpPr>
        <p:spPr bwMode="auto">
          <a:xfrm>
            <a:off x="1187450" y="4344988"/>
            <a:ext cx="1296988" cy="1323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hangingPunct="1">
              <a:spcBef>
                <a:spcPct val="0"/>
              </a:spcBef>
              <a:buFontTx/>
              <a:buNone/>
            </a:pPr>
            <a:r>
              <a:rPr lang="zh-CN" altLang="en-US" sz="2000">
                <a:solidFill>
                  <a:srgbClr val="FF0000"/>
                </a:solidFill>
              </a:rPr>
              <a:t>传统生产方式：不断试错、不断改进</a:t>
            </a:r>
            <a:endParaRPr lang="en-US" altLang="zh-CN" sz="2000">
              <a:solidFill>
                <a:srgbClr val="FF0000"/>
              </a:solidFill>
            </a:endParaRPr>
          </a:p>
        </p:txBody>
      </p:sp>
      <p:sp>
        <p:nvSpPr>
          <p:cNvPr id="24" name="矩形 23"/>
          <p:cNvSpPr/>
          <p:nvPr/>
        </p:nvSpPr>
        <p:spPr>
          <a:xfrm>
            <a:off x="179388" y="2133600"/>
            <a:ext cx="8785225" cy="4254500"/>
          </a:xfrm>
          <a:prstGeom prst="rect">
            <a:avLst/>
          </a:prstGeom>
          <a:noFill/>
          <a:ln w="571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sz="1800">
              <a:solidFill>
                <a:srgbClr val="FFFFFF"/>
              </a:solidFill>
            </a:endParaRPr>
          </a:p>
        </p:txBody>
      </p:sp>
      <p:sp>
        <p:nvSpPr>
          <p:cNvPr id="29" name="矩形 481"/>
          <p:cNvSpPr>
            <a:spLocks noChangeArrowheads="1"/>
          </p:cNvSpPr>
          <p:nvPr/>
        </p:nvSpPr>
        <p:spPr bwMode="auto">
          <a:xfrm>
            <a:off x="215900" y="2217738"/>
            <a:ext cx="2268538" cy="193833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hangingPunct="1">
              <a:spcBef>
                <a:spcPct val="0"/>
              </a:spcBef>
              <a:buFontTx/>
              <a:buNone/>
            </a:pPr>
            <a:r>
              <a:rPr lang="zh-CN" altLang="en-US" sz="2000">
                <a:solidFill>
                  <a:srgbClr val="000000"/>
                </a:solidFill>
              </a:rPr>
              <a:t>基于</a:t>
            </a:r>
            <a:r>
              <a:rPr lang="en-US" altLang="zh-CN" sz="2000">
                <a:solidFill>
                  <a:srgbClr val="000000"/>
                </a:solidFill>
              </a:rPr>
              <a:t>CPS</a:t>
            </a:r>
            <a:r>
              <a:rPr lang="zh-CN" altLang="en-US" sz="2000">
                <a:solidFill>
                  <a:srgbClr val="000000"/>
                </a:solidFill>
              </a:rPr>
              <a:t>的生产方式：基于软件实现产品、工艺、制造等各环节仿真，降低样机实验成本、提高效率</a:t>
            </a:r>
            <a:endParaRPr lang="en-US" altLang="zh-CN" sz="2000">
              <a:solidFill>
                <a:srgbClr val="000000"/>
              </a:solidFill>
            </a:endParaRPr>
          </a:p>
        </p:txBody>
      </p:sp>
      <p:sp>
        <p:nvSpPr>
          <p:cNvPr id="418824" name="标题 1"/>
          <p:cNvSpPr txBox="1">
            <a:spLocks noChangeArrowheads="1"/>
          </p:cNvSpPr>
          <p:nvPr/>
        </p:nvSpPr>
        <p:spPr bwMode="auto">
          <a:xfrm>
            <a:off x="275146" y="426939"/>
            <a:ext cx="8712200" cy="822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908050" indent="-436563">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304925" indent="-395288">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93863" indent="-38735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93913" indent="-398463">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51113" indent="-398463"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3008313" indent="-398463"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65513" indent="-398463"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922713" indent="-398463"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Clr>
                <a:srgbClr val="990033"/>
              </a:buClr>
              <a:buSzPct val="120000"/>
              <a:buFont typeface="Wingdings" panose="05000000000000000000" pitchFamily="2" charset="2"/>
              <a:buNone/>
            </a:pPr>
            <a:r>
              <a:rPr lang="zh-CN" altLang="en-US" sz="3200" dirty="0">
                <a:solidFill>
                  <a:srgbClr val="000000"/>
                </a:solidFill>
              </a:rPr>
              <a:t>两化</a:t>
            </a:r>
            <a:r>
              <a:rPr lang="zh-CN" altLang="en-US" sz="3200" dirty="0" smtClean="0">
                <a:solidFill>
                  <a:srgbClr val="000000"/>
                </a:solidFill>
              </a:rPr>
              <a:t>融合与数字化</a:t>
            </a:r>
            <a:r>
              <a:rPr lang="zh-CN" altLang="en-US" sz="3200" dirty="0">
                <a:solidFill>
                  <a:srgbClr val="000000"/>
                </a:solidFill>
              </a:rPr>
              <a:t>转型方式</a:t>
            </a:r>
          </a:p>
        </p:txBody>
      </p:sp>
      <p:sp>
        <p:nvSpPr>
          <p:cNvPr id="2" name="矩形 14"/>
          <p:cNvSpPr>
            <a:spLocks noChangeArrowheads="1"/>
          </p:cNvSpPr>
          <p:nvPr/>
        </p:nvSpPr>
        <p:spPr bwMode="auto">
          <a:xfrm>
            <a:off x="2268538" y="2278063"/>
            <a:ext cx="6553200" cy="1079500"/>
          </a:xfrm>
          <a:prstGeom prst="rect">
            <a:avLst/>
          </a:prstGeom>
          <a:noFill/>
          <a:ln w="57150" algn="ctr">
            <a:solidFill>
              <a:srgbClr val="FF0000"/>
            </a:solidFill>
            <a:prstDash val="dash"/>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buFont typeface="Arial" panose="020B0604020202020204" pitchFamily="34" charset="0"/>
              <a:buNone/>
              <a:defRPr/>
            </a:pPr>
            <a:endParaRPr lang="zh-CN" altLang="en-US" sz="1800">
              <a:solidFill>
                <a:srgbClr val="FFFFFF"/>
              </a:solidFill>
              <a:latin typeface="+mn-lt"/>
              <a:ea typeface="+mn-ea"/>
            </a:endParaRPr>
          </a:p>
        </p:txBody>
      </p:sp>
    </p:spTree>
    <p:extLst>
      <p:ext uri="{BB962C8B-B14F-4D97-AF65-F5344CB8AC3E}">
        <p14:creationId xmlns:p14="http://schemas.microsoft.com/office/powerpoint/2010/main" xmlns="" val="26953103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left)">
                                      <p:cBhvr>
                                        <p:cTn id="13" dur="500"/>
                                        <p:tgtEl>
                                          <p:spTgt spid="15"/>
                                        </p:tgtEl>
                                      </p:cBhvr>
                                    </p:animEffect>
                                  </p:childTnLst>
                                </p:cTn>
                              </p:par>
                              <p:par>
                                <p:cTn id="14" presetID="22" presetClass="entr" presetSubtype="8" fill="hold" grpId="0" nodeType="withEffect">
                                  <p:stCondLst>
                                    <p:cond delay="0"/>
                                  </p:stCondLst>
                                  <p:iterate type="lt">
                                    <p:tmPct val="0"/>
                                  </p:iterate>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xit" presetSubtype="4" fill="hold" grpId="1" nodeType="clickEffect">
                                  <p:stCondLst>
                                    <p:cond delay="0"/>
                                  </p:stCondLst>
                                  <p:childTnLst>
                                    <p:anim calcmode="lin" valueType="num">
                                      <p:cBhvr additive="base">
                                        <p:cTn id="23" dur="500"/>
                                        <p:tgtEl>
                                          <p:spTgt spid="2"/>
                                        </p:tgtEl>
                                        <p:attrNameLst>
                                          <p:attrName>ppt_x</p:attrName>
                                        </p:attrNameLst>
                                      </p:cBhvr>
                                      <p:tavLst>
                                        <p:tav tm="0">
                                          <p:val>
                                            <p:strVal val="ppt_x"/>
                                          </p:val>
                                        </p:tav>
                                        <p:tav tm="100000">
                                          <p:val>
                                            <p:strVal val="ppt_x"/>
                                          </p:val>
                                        </p:tav>
                                      </p:tavLst>
                                    </p:anim>
                                    <p:anim calcmode="lin" valueType="num">
                                      <p:cBhvr additive="base">
                                        <p:cTn id="24" dur="500"/>
                                        <p:tgtEl>
                                          <p:spTgt spid="2"/>
                                        </p:tgtEl>
                                        <p:attrNameLst>
                                          <p:attrName>ppt_y</p:attrName>
                                        </p:attrNameLst>
                                      </p:cBhvr>
                                      <p:tavLst>
                                        <p:tav tm="0">
                                          <p:val>
                                            <p:strVal val="ppt_y"/>
                                          </p:val>
                                        </p:tav>
                                        <p:tav tm="100000">
                                          <p:val>
                                            <p:strVal val="1+ppt_h/2"/>
                                          </p:val>
                                        </p:tav>
                                      </p:tavLst>
                                    </p:anim>
                                    <p:set>
                                      <p:cBhvr>
                                        <p:cTn id="25" dur="1" fill="hold">
                                          <p:stCondLst>
                                            <p:cond delay="499"/>
                                          </p:stCondLst>
                                        </p:cTn>
                                        <p:tgtEl>
                                          <p:spTgt spid="2"/>
                                        </p:tgtEl>
                                        <p:attrNameLst>
                                          <p:attrName>style.visibility</p:attrName>
                                        </p:attrNameLst>
                                      </p:cBhvr>
                                      <p:to>
                                        <p:strVal val="hidden"/>
                                      </p:to>
                                    </p:set>
                                  </p:childTnLst>
                                </p:cTn>
                              </p:par>
                            </p:childTnLst>
                          </p:cTn>
                        </p:par>
                        <p:par>
                          <p:cTn id="26" fill="hold" nodeType="afterGroup">
                            <p:stCondLst>
                              <p:cond delay="500"/>
                            </p:stCondLst>
                            <p:childTnLst>
                              <p:par>
                                <p:cTn id="27" presetID="2" presetClass="exit" presetSubtype="4" fill="hold" grpId="1" nodeType="afterEffect">
                                  <p:stCondLst>
                                    <p:cond delay="0"/>
                                  </p:stCondLst>
                                  <p:childTnLst>
                                    <p:anim calcmode="lin" valueType="num">
                                      <p:cBhvr additive="base">
                                        <p:cTn id="28" dur="500"/>
                                        <p:tgtEl>
                                          <p:spTgt spid="15"/>
                                        </p:tgtEl>
                                        <p:attrNameLst>
                                          <p:attrName>ppt_x</p:attrName>
                                        </p:attrNameLst>
                                      </p:cBhvr>
                                      <p:tavLst>
                                        <p:tav tm="0">
                                          <p:val>
                                            <p:strVal val="ppt_x"/>
                                          </p:val>
                                        </p:tav>
                                        <p:tav tm="100000">
                                          <p:val>
                                            <p:strVal val="ppt_x"/>
                                          </p:val>
                                        </p:tav>
                                      </p:tavLst>
                                    </p:anim>
                                    <p:anim calcmode="lin" valueType="num">
                                      <p:cBhvr additive="base">
                                        <p:cTn id="29" dur="500"/>
                                        <p:tgtEl>
                                          <p:spTgt spid="15"/>
                                        </p:tgtEl>
                                        <p:attrNameLst>
                                          <p:attrName>ppt_y</p:attrName>
                                        </p:attrNameLst>
                                      </p:cBhvr>
                                      <p:tavLst>
                                        <p:tav tm="0">
                                          <p:val>
                                            <p:strVal val="ppt_y"/>
                                          </p:val>
                                        </p:tav>
                                        <p:tav tm="100000">
                                          <p:val>
                                            <p:strVal val="1+ppt_h/2"/>
                                          </p:val>
                                        </p:tav>
                                      </p:tavLst>
                                    </p:anim>
                                    <p:set>
                                      <p:cBhvr>
                                        <p:cTn id="30" dur="1" fill="hold">
                                          <p:stCondLst>
                                            <p:cond delay="499"/>
                                          </p:stCondLst>
                                        </p:cTn>
                                        <p:tgtEl>
                                          <p:spTgt spid="15"/>
                                        </p:tgtEl>
                                        <p:attrNameLst>
                                          <p:attrName>style.visibility</p:attrName>
                                        </p:attrNameLst>
                                      </p:cBhvr>
                                      <p:to>
                                        <p:strVal val="hidden"/>
                                      </p:to>
                                    </p:set>
                                  </p:childTnLst>
                                </p:cTn>
                              </p:par>
                              <p:par>
                                <p:cTn id="31" presetID="2" presetClass="exit" presetSubtype="4" fill="hold" grpId="1" nodeType="withEffect">
                                  <p:stCondLst>
                                    <p:cond delay="0"/>
                                  </p:stCondLst>
                                  <p:iterate type="lt">
                                    <p:tmPct val="0"/>
                                  </p:iterate>
                                  <p:childTnLst>
                                    <p:anim calcmode="lin" valueType="num">
                                      <p:cBhvr additive="base">
                                        <p:cTn id="32" dur="500"/>
                                        <p:tgtEl>
                                          <p:spTgt spid="21"/>
                                        </p:tgtEl>
                                        <p:attrNameLst>
                                          <p:attrName>ppt_x</p:attrName>
                                        </p:attrNameLst>
                                      </p:cBhvr>
                                      <p:tavLst>
                                        <p:tav tm="0">
                                          <p:val>
                                            <p:strVal val="ppt_x"/>
                                          </p:val>
                                        </p:tav>
                                        <p:tav tm="100000">
                                          <p:val>
                                            <p:strVal val="ppt_x"/>
                                          </p:val>
                                        </p:tav>
                                      </p:tavLst>
                                    </p:anim>
                                    <p:anim calcmode="lin" valueType="num">
                                      <p:cBhvr additive="base">
                                        <p:cTn id="33" dur="500"/>
                                        <p:tgtEl>
                                          <p:spTgt spid="21"/>
                                        </p:tgtEl>
                                        <p:attrNameLst>
                                          <p:attrName>ppt_y</p:attrName>
                                        </p:attrNameLst>
                                      </p:cBhvr>
                                      <p:tavLst>
                                        <p:tav tm="0">
                                          <p:val>
                                            <p:strVal val="ppt_y"/>
                                          </p:val>
                                        </p:tav>
                                        <p:tav tm="100000">
                                          <p:val>
                                            <p:strVal val="1+ppt_h/2"/>
                                          </p:val>
                                        </p:tav>
                                      </p:tavLst>
                                    </p:anim>
                                    <p:set>
                                      <p:cBhvr>
                                        <p:cTn id="34" dur="1" fill="hold">
                                          <p:stCondLst>
                                            <p:cond delay="499"/>
                                          </p:stCondLst>
                                        </p:cTn>
                                        <p:tgtEl>
                                          <p:spTgt spid="21"/>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5" grpId="1" animBg="1"/>
      <p:bldP spid="21" grpId="0"/>
      <p:bldP spid="21" grpId="1"/>
      <p:bldP spid="24" grpId="0" animBg="1"/>
      <p:bldP spid="29" grpId="0" animBg="1"/>
      <p:bldP spid="2" grpId="0" animBg="1"/>
      <p:bldP spid="2"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809" y="620766"/>
            <a:ext cx="8229600" cy="1143000"/>
          </a:xfrm>
        </p:spPr>
        <p:txBody>
          <a:bodyPr/>
          <a:lstStyle/>
          <a:p>
            <a:r>
              <a:rPr lang="zh-CN" altLang="en-US" sz="4000" b="1" dirty="0"/>
              <a:t>建议</a:t>
            </a:r>
            <a:r>
              <a:rPr lang="en-US" altLang="zh-CN" sz="4000" b="1" dirty="0"/>
              <a:t>2</a:t>
            </a:r>
            <a:r>
              <a:rPr lang="zh-CN" altLang="en-US" sz="4000" b="1" dirty="0"/>
              <a:t>：</a:t>
            </a:r>
            <a:r>
              <a:rPr lang="zh-CN" altLang="zh-CN" sz="4000" b="1" dirty="0"/>
              <a:t>开展周期性工业安全检测和评估活动，完善等级保护规范标准</a:t>
            </a:r>
            <a:endParaRPr lang="en-US" sz="4000" b="1" dirty="0"/>
          </a:p>
        </p:txBody>
      </p:sp>
      <p:sp>
        <p:nvSpPr>
          <p:cNvPr id="3" name="内容占位符 2"/>
          <p:cNvSpPr>
            <a:spLocks noGrp="1"/>
          </p:cNvSpPr>
          <p:nvPr>
            <p:ph idx="1"/>
          </p:nvPr>
        </p:nvSpPr>
        <p:spPr>
          <a:xfrm>
            <a:off x="457200" y="2060886"/>
            <a:ext cx="8229600" cy="4525963"/>
          </a:xfrm>
        </p:spPr>
        <p:txBody>
          <a:bodyPr/>
          <a:lstStyle/>
          <a:p>
            <a:r>
              <a:rPr lang="zh-CN" altLang="zh-CN" b="1" dirty="0"/>
              <a:t>全面梳理国家重点基础设施，</a:t>
            </a:r>
            <a:r>
              <a:rPr lang="zh-CN" altLang="zh-CN" b="1" dirty="0">
                <a:solidFill>
                  <a:srgbClr val="FF0000"/>
                </a:solidFill>
              </a:rPr>
              <a:t>明确风险点</a:t>
            </a:r>
            <a:r>
              <a:rPr lang="zh-CN" altLang="zh-CN" b="1" dirty="0"/>
              <a:t>并给出</a:t>
            </a:r>
            <a:r>
              <a:rPr lang="zh-CN" altLang="zh-CN" b="1" dirty="0">
                <a:solidFill>
                  <a:srgbClr val="FF0000"/>
                </a:solidFill>
              </a:rPr>
              <a:t>政策导向</a:t>
            </a:r>
            <a:endParaRPr lang="en-US" altLang="zh-CN" b="1" dirty="0" smtClean="0">
              <a:solidFill>
                <a:srgbClr val="FF0000"/>
              </a:solidFill>
            </a:endParaRPr>
          </a:p>
          <a:p>
            <a:r>
              <a:rPr lang="zh-CN" altLang="zh-CN" b="1" dirty="0" smtClean="0"/>
              <a:t>有序</a:t>
            </a:r>
            <a:r>
              <a:rPr lang="zh-CN" altLang="zh-CN" b="1" dirty="0"/>
              <a:t>开展周期性的工业安全</a:t>
            </a:r>
            <a:r>
              <a:rPr lang="zh-CN" altLang="zh-CN" b="1" dirty="0">
                <a:solidFill>
                  <a:srgbClr val="FF0000"/>
                </a:solidFill>
              </a:rPr>
              <a:t>评测评估和演练</a:t>
            </a:r>
            <a:r>
              <a:rPr lang="zh-CN" altLang="zh-CN" b="1" dirty="0"/>
              <a:t>活动</a:t>
            </a:r>
            <a:endParaRPr lang="en-US" altLang="zh-CN" b="1" dirty="0" smtClean="0"/>
          </a:p>
          <a:p>
            <a:r>
              <a:rPr lang="zh-CN" altLang="zh-CN" b="1" dirty="0" smtClean="0"/>
              <a:t>尽快</a:t>
            </a:r>
            <a:r>
              <a:rPr lang="zh-CN" altLang="zh-CN" b="1" dirty="0"/>
              <a:t>组建国家工业安全</a:t>
            </a:r>
            <a:r>
              <a:rPr lang="zh-CN" altLang="zh-CN" b="1" dirty="0">
                <a:solidFill>
                  <a:srgbClr val="FF0000"/>
                </a:solidFill>
              </a:rPr>
              <a:t>标准总体</a:t>
            </a:r>
            <a:r>
              <a:rPr lang="zh-CN" altLang="zh-CN" b="1" dirty="0" smtClean="0">
                <a:solidFill>
                  <a:srgbClr val="FF0000"/>
                </a:solidFill>
              </a:rPr>
              <a:t>组</a:t>
            </a:r>
            <a:r>
              <a:rPr lang="zh-CN" altLang="en-US" b="1" dirty="0" smtClean="0">
                <a:solidFill>
                  <a:srgbClr val="FF0000"/>
                </a:solidFill>
              </a:rPr>
              <a:t>，</a:t>
            </a:r>
            <a:r>
              <a:rPr lang="zh-CN" altLang="zh-CN" b="1" dirty="0" smtClean="0"/>
              <a:t>并</a:t>
            </a:r>
            <a:r>
              <a:rPr lang="zh-CN" altLang="zh-CN" b="1" dirty="0"/>
              <a:t>落实标准</a:t>
            </a:r>
            <a:r>
              <a:rPr lang="zh-CN" altLang="zh-CN" b="1" dirty="0">
                <a:solidFill>
                  <a:srgbClr val="FF0000"/>
                </a:solidFill>
              </a:rPr>
              <a:t>制定路线图</a:t>
            </a:r>
            <a:endParaRPr lang="en-US" dirty="0">
              <a:solidFill>
                <a:srgbClr val="FF0000"/>
              </a:solidFill>
            </a:endParaRPr>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50</a:t>
            </a:fld>
            <a:endParaRPr lang="en-US" altLang="zh-CN"/>
          </a:p>
        </p:txBody>
      </p:sp>
    </p:spTree>
    <p:extLst>
      <p:ext uri="{BB962C8B-B14F-4D97-AF65-F5344CB8AC3E}">
        <p14:creationId xmlns:p14="http://schemas.microsoft.com/office/powerpoint/2010/main" xmlns="" val="330252184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4408" y="692772"/>
            <a:ext cx="9576798" cy="979434"/>
          </a:xfrm>
        </p:spPr>
        <p:txBody>
          <a:bodyPr/>
          <a:lstStyle/>
          <a:p>
            <a:r>
              <a:rPr lang="zh-CN" altLang="en-US" sz="3600" b="1" dirty="0" smtClean="0"/>
              <a:t>建议</a:t>
            </a:r>
            <a:r>
              <a:rPr lang="en-US" altLang="zh-CN" sz="3600" b="1" dirty="0"/>
              <a:t>3</a:t>
            </a:r>
            <a:r>
              <a:rPr lang="zh-CN" altLang="en-US" sz="3600" b="1" dirty="0" smtClean="0"/>
              <a:t>：建立国家级安全</a:t>
            </a:r>
            <a:r>
              <a:rPr lang="en-US" altLang="zh-CN" sz="3600" b="1" dirty="0" smtClean="0"/>
              <a:t/>
            </a:r>
            <a:br>
              <a:rPr lang="en-US" altLang="zh-CN" sz="3600" b="1" dirty="0" smtClean="0"/>
            </a:br>
            <a:r>
              <a:rPr lang="zh-CN" altLang="en-US" sz="3600" b="1" dirty="0" smtClean="0"/>
              <a:t>保障机构及服务平台</a:t>
            </a:r>
            <a:endParaRPr lang="en-US" sz="3600" b="1" dirty="0"/>
          </a:p>
        </p:txBody>
      </p:sp>
      <p:sp>
        <p:nvSpPr>
          <p:cNvPr id="3" name="内容占位符 2"/>
          <p:cNvSpPr>
            <a:spLocks noGrp="1"/>
          </p:cNvSpPr>
          <p:nvPr>
            <p:ph idx="1"/>
          </p:nvPr>
        </p:nvSpPr>
        <p:spPr>
          <a:xfrm>
            <a:off x="457200" y="1819911"/>
            <a:ext cx="8229600" cy="4525963"/>
          </a:xfrm>
        </p:spPr>
        <p:txBody>
          <a:bodyPr/>
          <a:lstStyle/>
          <a:p>
            <a:r>
              <a:rPr lang="zh-CN" altLang="en-US" dirty="0" smtClean="0"/>
              <a:t>已经设立</a:t>
            </a:r>
            <a:r>
              <a:rPr lang="zh-CN" altLang="en-US" dirty="0" smtClean="0">
                <a:solidFill>
                  <a:srgbClr val="FF0000"/>
                </a:solidFill>
              </a:rPr>
              <a:t>国家级工控安全保障机构（</a:t>
            </a:r>
            <a:r>
              <a:rPr lang="en-US" altLang="zh-CN" dirty="0" smtClean="0"/>
              <a:t>2017</a:t>
            </a:r>
            <a:r>
              <a:rPr lang="zh-CN" altLang="en-US" dirty="0" smtClean="0"/>
              <a:t>成立</a:t>
            </a:r>
            <a:r>
              <a:rPr lang="zh-CN" altLang="en-US" dirty="0" smtClean="0">
                <a:hlinkClick r:id="rId2"/>
              </a:rPr>
              <a:t>国家工业信息安全发展研究中心</a:t>
            </a:r>
            <a:r>
              <a:rPr lang="zh-CN" altLang="en-US" dirty="0" smtClean="0"/>
              <a:t>）</a:t>
            </a:r>
            <a:endParaRPr lang="en-US" altLang="zh-CN" dirty="0" smtClean="0"/>
          </a:p>
          <a:p>
            <a:r>
              <a:rPr lang="zh-CN" altLang="en-US" dirty="0" smtClean="0">
                <a:latin typeface="黑体" pitchFamily="49" charset="-122"/>
              </a:rPr>
              <a:t>建立国家级工控安全的“一网三平台”，形成</a:t>
            </a:r>
            <a:r>
              <a:rPr lang="zh-CN" altLang="en-US" dirty="0" smtClean="0"/>
              <a:t>我国工</a:t>
            </a:r>
            <a:r>
              <a:rPr lang="zh-CN" altLang="en-US" dirty="0" smtClean="0">
                <a:solidFill>
                  <a:srgbClr val="FF0000"/>
                </a:solidFill>
              </a:rPr>
              <a:t>控安全态势感知、风险预警和事件处置的防御体系</a:t>
            </a:r>
            <a:r>
              <a:rPr lang="zh-CN" altLang="en-US" dirty="0" smtClean="0"/>
              <a:t>。</a:t>
            </a:r>
          </a:p>
          <a:p>
            <a:pPr lvl="1"/>
            <a:r>
              <a:rPr lang="zh-CN" altLang="en-US" b="1" dirty="0" smtClean="0">
                <a:latin typeface="黑体" pitchFamily="49" charset="-122"/>
              </a:rPr>
              <a:t>工控态势安全在线监测网络</a:t>
            </a:r>
            <a:endParaRPr lang="en-US" altLang="zh-CN" b="1" dirty="0" smtClean="0">
              <a:latin typeface="黑体" pitchFamily="49" charset="-122"/>
            </a:endParaRPr>
          </a:p>
          <a:p>
            <a:pPr lvl="1"/>
            <a:r>
              <a:rPr lang="zh-CN" altLang="en-US" b="1" dirty="0" smtClean="0">
                <a:latin typeface="黑体" pitchFamily="49" charset="-122"/>
              </a:rPr>
              <a:t>工控安全态势感知平台</a:t>
            </a:r>
            <a:endParaRPr lang="en-US" altLang="zh-CN" b="1" dirty="0" smtClean="0">
              <a:latin typeface="黑体" pitchFamily="49" charset="-122"/>
            </a:endParaRPr>
          </a:p>
          <a:p>
            <a:pPr lvl="1"/>
            <a:r>
              <a:rPr lang="zh-CN" altLang="en-US" b="1" dirty="0" smtClean="0">
                <a:latin typeface="黑体" pitchFamily="49" charset="-122"/>
              </a:rPr>
              <a:t>工控安全应急资源库与响应平台</a:t>
            </a:r>
            <a:endParaRPr lang="en-US" altLang="zh-CN" b="1" dirty="0" smtClean="0">
              <a:latin typeface="黑体" pitchFamily="49" charset="-122"/>
            </a:endParaRPr>
          </a:p>
          <a:p>
            <a:pPr lvl="1"/>
            <a:r>
              <a:rPr lang="zh-CN" altLang="en-US" b="1" dirty="0" smtClean="0">
                <a:latin typeface="黑体" pitchFamily="49" charset="-122"/>
              </a:rPr>
              <a:t>工控安全仿真演练平台</a:t>
            </a:r>
            <a:endParaRPr lang="en-US" altLang="zh-CN" b="1" dirty="0" smtClean="0">
              <a:latin typeface="黑体" pitchFamily="49" charset="-122"/>
            </a:endParaRPr>
          </a:p>
          <a:p>
            <a:endParaRPr lang="en-US" dirty="0"/>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51</a:t>
            </a:fld>
            <a:endParaRPr lang="en-US" altLang="zh-CN"/>
          </a:p>
        </p:txBody>
      </p:sp>
    </p:spTree>
    <p:extLst>
      <p:ext uri="{BB962C8B-B14F-4D97-AF65-F5344CB8AC3E}">
        <p14:creationId xmlns:p14="http://schemas.microsoft.com/office/powerpoint/2010/main" xmlns="" val="40907010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8963" y="629862"/>
            <a:ext cx="8687409" cy="1143000"/>
          </a:xfrm>
        </p:spPr>
        <p:txBody>
          <a:bodyPr/>
          <a:lstStyle/>
          <a:p>
            <a:r>
              <a:rPr lang="zh-CN" altLang="en-US" sz="4000" b="1" dirty="0"/>
              <a:t>建议</a:t>
            </a:r>
            <a:r>
              <a:rPr lang="en-US" altLang="zh-CN" sz="4000" b="1" dirty="0"/>
              <a:t>4</a:t>
            </a:r>
            <a:r>
              <a:rPr lang="zh-CN" altLang="en-US" sz="4000" b="1" dirty="0"/>
              <a:t>：</a:t>
            </a:r>
            <a:r>
              <a:rPr lang="zh-CN" altLang="zh-CN" sz="4000" b="1" dirty="0"/>
              <a:t>加快工业安全</a:t>
            </a:r>
            <a:r>
              <a:rPr lang="zh-CN" altLang="zh-CN" sz="4000" b="1" dirty="0" smtClean="0"/>
              <a:t>技术</a:t>
            </a:r>
            <a:r>
              <a:rPr lang="zh-CN" altLang="en-US" sz="4000" b="1" dirty="0" smtClean="0"/>
              <a:t>研究</a:t>
            </a:r>
            <a:r>
              <a:rPr lang="zh-CN" altLang="zh-CN" sz="4000" b="1" dirty="0" smtClean="0"/>
              <a:t>，</a:t>
            </a:r>
            <a:r>
              <a:rPr lang="zh-CN" altLang="en-US" sz="4000" b="1" dirty="0" smtClean="0"/>
              <a:t>建立工业安全技术体系</a:t>
            </a:r>
            <a:endParaRPr lang="en-US" sz="4000" b="1" dirty="0"/>
          </a:p>
        </p:txBody>
      </p:sp>
      <p:sp>
        <p:nvSpPr>
          <p:cNvPr id="3" name="内容占位符 2"/>
          <p:cNvSpPr>
            <a:spLocks noGrp="1"/>
          </p:cNvSpPr>
          <p:nvPr>
            <p:ph idx="1"/>
          </p:nvPr>
        </p:nvSpPr>
        <p:spPr>
          <a:xfrm>
            <a:off x="457200" y="1988880"/>
            <a:ext cx="8229600" cy="4525963"/>
          </a:xfrm>
        </p:spPr>
        <p:txBody>
          <a:bodyPr/>
          <a:lstStyle/>
          <a:p>
            <a:r>
              <a:rPr lang="zh-CN" altLang="en-US" dirty="0" smtClean="0">
                <a:latin typeface="黑体" pitchFamily="49" charset="-122"/>
              </a:rPr>
              <a:t>加强科技投入，</a:t>
            </a:r>
            <a:r>
              <a:rPr lang="zh-CN" altLang="en-US" dirty="0" smtClean="0">
                <a:solidFill>
                  <a:srgbClr val="FF0000"/>
                </a:solidFill>
                <a:latin typeface="黑体" pitchFamily="49" charset="-122"/>
              </a:rPr>
              <a:t>构建工控安全保障技术体系</a:t>
            </a:r>
            <a:r>
              <a:rPr lang="zh-CN" altLang="en-US" dirty="0" smtClean="0">
                <a:latin typeface="黑体" pitchFamily="49" charset="-122"/>
              </a:rPr>
              <a:t>，设立重点</a:t>
            </a:r>
            <a:r>
              <a:rPr lang="zh-CN" altLang="en-US" dirty="0">
                <a:latin typeface="黑体" pitchFamily="49" charset="-122"/>
              </a:rPr>
              <a:t>研究专项</a:t>
            </a:r>
            <a:r>
              <a:rPr lang="en-US" altLang="zh-CN" dirty="0"/>
              <a:t>:</a:t>
            </a:r>
          </a:p>
          <a:p>
            <a:pPr lvl="1"/>
            <a:r>
              <a:rPr lang="zh-CN" altLang="en-US" sz="2400" b="1" dirty="0" smtClean="0">
                <a:latin typeface="黑体" pitchFamily="49" charset="-122"/>
              </a:rPr>
              <a:t>典型行业的工控信息安全威胁模型</a:t>
            </a:r>
            <a:endParaRPr lang="en-US" altLang="zh-CN" sz="2400" b="1" dirty="0" smtClean="0">
              <a:latin typeface="黑体" pitchFamily="49" charset="-122"/>
            </a:endParaRPr>
          </a:p>
          <a:p>
            <a:pPr lvl="1"/>
            <a:r>
              <a:rPr lang="zh-CN" altLang="en-US" sz="2400" b="1" dirty="0" smtClean="0">
                <a:latin typeface="黑体" pitchFamily="49" charset="-122"/>
              </a:rPr>
              <a:t>工业信息系统、产品等测试及验证技术</a:t>
            </a:r>
            <a:endParaRPr lang="en-US" altLang="zh-CN" sz="2400" b="1" dirty="0" smtClean="0">
              <a:latin typeface="黑体" pitchFamily="49" charset="-122"/>
            </a:endParaRPr>
          </a:p>
          <a:p>
            <a:pPr lvl="1"/>
            <a:r>
              <a:rPr lang="zh-CN" altLang="en-US" sz="2400" b="1" dirty="0" smtClean="0">
                <a:latin typeface="黑体" pitchFamily="49" charset="-122"/>
              </a:rPr>
              <a:t>工控系统设备、控制、网络及数据安全技术</a:t>
            </a:r>
            <a:endParaRPr lang="en-US" altLang="zh-CN" sz="2400" b="1" dirty="0" smtClean="0">
              <a:latin typeface="黑体" pitchFamily="49" charset="-122"/>
            </a:endParaRPr>
          </a:p>
          <a:p>
            <a:pPr lvl="1"/>
            <a:r>
              <a:rPr lang="zh-CN" altLang="en-US" sz="2400" b="1" dirty="0">
                <a:latin typeface="黑体" pitchFamily="49" charset="-122"/>
                <a:sym typeface="微软雅黑" panose="020B0503020204020204" pitchFamily="34" charset="-122"/>
              </a:rPr>
              <a:t>工控软硬件本体安全技术研究，从设计安全和可验证</a:t>
            </a:r>
            <a:r>
              <a:rPr lang="zh-CN" altLang="en-US" sz="2400" b="1" dirty="0" smtClean="0">
                <a:latin typeface="黑体" pitchFamily="49" charset="-122"/>
                <a:sym typeface="微软雅黑" panose="020B0503020204020204" pitchFamily="34" charset="-122"/>
              </a:rPr>
              <a:t>安全方面消除“漏洞”等</a:t>
            </a:r>
            <a:r>
              <a:rPr lang="zh-CN" altLang="en-US" sz="2400" b="1" dirty="0">
                <a:latin typeface="黑体" pitchFamily="49" charset="-122"/>
                <a:sym typeface="微软雅黑" panose="020B0503020204020204" pitchFamily="34" charset="-122"/>
              </a:rPr>
              <a:t>影响</a:t>
            </a:r>
            <a:endParaRPr lang="en-US" altLang="zh-CN" sz="2400" b="1" dirty="0">
              <a:latin typeface="黑体" pitchFamily="49" charset="-122"/>
              <a:sym typeface="微软雅黑" panose="020B0503020204020204" pitchFamily="34" charset="-122"/>
            </a:endParaRPr>
          </a:p>
          <a:p>
            <a:r>
              <a:rPr lang="zh-CN" altLang="en-US" dirty="0" smtClean="0">
                <a:latin typeface="黑体" pitchFamily="49" charset="-122"/>
              </a:rPr>
              <a:t>制定</a:t>
            </a:r>
            <a:r>
              <a:rPr lang="zh-CN" altLang="en-US" dirty="0">
                <a:solidFill>
                  <a:srgbClr val="FF0000"/>
                </a:solidFill>
                <a:latin typeface="黑体" pitchFamily="49" charset="-122"/>
              </a:rPr>
              <a:t>安全可控</a:t>
            </a:r>
            <a:r>
              <a:rPr lang="zh-CN" altLang="en-US" dirty="0" smtClean="0">
                <a:solidFill>
                  <a:srgbClr val="FF0000"/>
                </a:solidFill>
                <a:latin typeface="黑体" pitchFamily="49" charset="-122"/>
              </a:rPr>
              <a:t>分类、分级技术库</a:t>
            </a:r>
            <a:r>
              <a:rPr lang="zh-CN" altLang="en-US" dirty="0" smtClean="0">
                <a:latin typeface="黑体" pitchFamily="49" charset="-122"/>
              </a:rPr>
              <a:t>，发展战略性工控安全</a:t>
            </a:r>
            <a:r>
              <a:rPr lang="zh-CN" altLang="en-US" dirty="0">
                <a:latin typeface="黑体" pitchFamily="49" charset="-122"/>
              </a:rPr>
              <a:t>“杀手锏”</a:t>
            </a:r>
            <a:r>
              <a:rPr lang="zh-CN" altLang="en-US" dirty="0" smtClean="0">
                <a:latin typeface="黑体" pitchFamily="49" charset="-122"/>
              </a:rPr>
              <a:t>技术</a:t>
            </a:r>
            <a:endParaRPr lang="en-US" altLang="zh-CN" dirty="0" smtClean="0">
              <a:latin typeface="黑体" pitchFamily="49" charset="-122"/>
            </a:endParaRPr>
          </a:p>
          <a:p>
            <a:endParaRPr lang="en-US" dirty="0"/>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52</a:t>
            </a:fld>
            <a:endParaRPr lang="en-US" altLang="zh-CN"/>
          </a:p>
        </p:txBody>
      </p:sp>
    </p:spTree>
    <p:extLst>
      <p:ext uri="{BB962C8B-B14F-4D97-AF65-F5344CB8AC3E}">
        <p14:creationId xmlns:p14="http://schemas.microsoft.com/office/powerpoint/2010/main" xmlns="" val="325399172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2674" y="620766"/>
            <a:ext cx="8229600" cy="1143000"/>
          </a:xfrm>
        </p:spPr>
        <p:txBody>
          <a:bodyPr/>
          <a:lstStyle/>
          <a:p>
            <a:r>
              <a:rPr lang="zh-CN" altLang="en-US" sz="4000" b="1" dirty="0" smtClean="0"/>
              <a:t>建议</a:t>
            </a:r>
            <a:r>
              <a:rPr lang="en-US" altLang="zh-CN" sz="4000" b="1" dirty="0" smtClean="0"/>
              <a:t>5</a:t>
            </a:r>
            <a:r>
              <a:rPr lang="zh-CN" altLang="en-US" sz="4000" b="1" dirty="0" smtClean="0"/>
              <a:t>：加强自主工控产品及供应链</a:t>
            </a:r>
            <a:r>
              <a:rPr lang="en-US" altLang="zh-CN" sz="4000" b="1" dirty="0" smtClean="0"/>
              <a:t/>
            </a:r>
            <a:br>
              <a:rPr lang="en-US" altLang="zh-CN" sz="4000" b="1" dirty="0" smtClean="0"/>
            </a:br>
            <a:r>
              <a:rPr lang="zh-CN" altLang="en-US" sz="4000" b="1" dirty="0" smtClean="0"/>
              <a:t>安全可控战略部署</a:t>
            </a:r>
            <a:endParaRPr lang="en-US" sz="4000" b="1" dirty="0"/>
          </a:p>
        </p:txBody>
      </p:sp>
      <p:sp>
        <p:nvSpPr>
          <p:cNvPr id="3" name="内容占位符 2"/>
          <p:cNvSpPr>
            <a:spLocks noGrp="1"/>
          </p:cNvSpPr>
          <p:nvPr>
            <p:ph idx="1"/>
          </p:nvPr>
        </p:nvSpPr>
        <p:spPr>
          <a:xfrm>
            <a:off x="457200" y="1830387"/>
            <a:ext cx="8229600" cy="4525963"/>
          </a:xfrm>
        </p:spPr>
        <p:txBody>
          <a:bodyPr/>
          <a:lstStyle/>
          <a:p>
            <a:r>
              <a:rPr lang="zh-CN" altLang="en-US" dirty="0" smtClean="0"/>
              <a:t>制定工控安全产业</a:t>
            </a:r>
            <a:r>
              <a:rPr lang="zh-CN" altLang="en-US" dirty="0" smtClean="0">
                <a:solidFill>
                  <a:srgbClr val="FF0000"/>
                </a:solidFill>
              </a:rPr>
              <a:t>发展规划和配套政策</a:t>
            </a:r>
            <a:endParaRPr lang="en-US" altLang="zh-CN" dirty="0" smtClean="0">
              <a:solidFill>
                <a:srgbClr val="FF0000"/>
              </a:solidFill>
            </a:endParaRPr>
          </a:p>
          <a:p>
            <a:pPr lvl="1"/>
            <a:r>
              <a:rPr lang="zh-CN" altLang="en-US" sz="2600" b="1" dirty="0"/>
              <a:t>制定工控系统国产替代的路线图和</a:t>
            </a:r>
            <a:r>
              <a:rPr lang="zh-CN" altLang="en-US" sz="2600" b="1" dirty="0" smtClean="0"/>
              <a:t>时间表</a:t>
            </a:r>
            <a:endParaRPr lang="en-US" altLang="zh-CN" sz="2600" b="1" dirty="0" smtClean="0"/>
          </a:p>
          <a:p>
            <a:r>
              <a:rPr lang="zh-CN" altLang="en-US" dirty="0" smtClean="0">
                <a:solidFill>
                  <a:srgbClr val="FF0000"/>
                </a:solidFill>
              </a:rPr>
              <a:t>打造自主可控产品体系</a:t>
            </a:r>
            <a:r>
              <a:rPr lang="zh-CN" altLang="en-US" dirty="0" smtClean="0"/>
              <a:t>，促进工控核心设备和产品产业化，逐步实现自主替代</a:t>
            </a:r>
            <a:endParaRPr lang="en-US" altLang="zh-CN" dirty="0" smtClean="0"/>
          </a:p>
          <a:p>
            <a:pPr lvl="1"/>
            <a:r>
              <a:rPr lang="zh-CN" altLang="en-US" sz="2600" b="1" dirty="0"/>
              <a:t>构建贯穿工业生产过程设计、运行、服务</a:t>
            </a:r>
            <a:r>
              <a:rPr lang="zh-CN" altLang="en-US" sz="2600" b="1" dirty="0" smtClean="0"/>
              <a:t>等全链条的</a:t>
            </a:r>
            <a:r>
              <a:rPr lang="zh-CN" altLang="en-US" sz="2600" b="1" dirty="0" smtClean="0">
                <a:solidFill>
                  <a:srgbClr val="FF0000"/>
                </a:solidFill>
              </a:rPr>
              <a:t>工</a:t>
            </a:r>
            <a:r>
              <a:rPr lang="zh-CN" altLang="en-US" sz="2600" b="1" dirty="0">
                <a:solidFill>
                  <a:srgbClr val="FF0000"/>
                </a:solidFill>
              </a:rPr>
              <a:t>控安全产业</a:t>
            </a:r>
            <a:r>
              <a:rPr lang="zh-CN" altLang="en-US" sz="2600" b="1" dirty="0" smtClean="0">
                <a:solidFill>
                  <a:srgbClr val="FF0000"/>
                </a:solidFill>
              </a:rPr>
              <a:t>体系</a:t>
            </a:r>
            <a:endParaRPr lang="en-US" altLang="zh-CN" sz="2600" b="1" dirty="0" smtClean="0">
              <a:solidFill>
                <a:srgbClr val="FF0000"/>
              </a:solidFill>
            </a:endParaRPr>
          </a:p>
          <a:p>
            <a:pPr lvl="1"/>
            <a:r>
              <a:rPr lang="zh-CN" altLang="en-US" sz="2600" b="1" dirty="0" smtClean="0"/>
              <a:t>支持</a:t>
            </a:r>
            <a:r>
              <a:rPr lang="zh-CN" altLang="en-US" sz="2600" b="1" dirty="0">
                <a:solidFill>
                  <a:srgbClr val="FF0000"/>
                </a:solidFill>
              </a:rPr>
              <a:t>自主研发工控安全防护产品</a:t>
            </a:r>
            <a:r>
              <a:rPr lang="zh-CN" altLang="en-US" sz="2600" b="1" dirty="0"/>
              <a:t>，开展工控安全产品试点示范</a:t>
            </a:r>
            <a:endParaRPr lang="en-US" altLang="zh-CN" sz="2600" b="1" dirty="0"/>
          </a:p>
          <a:p>
            <a:pPr lvl="1"/>
            <a:r>
              <a:rPr lang="zh-CN" altLang="en-US" sz="2600" b="1" dirty="0"/>
              <a:t>鼓励企业自主创新，加快培育工控安全</a:t>
            </a:r>
            <a:r>
              <a:rPr lang="zh-CN" altLang="en-US" sz="2600" b="1" dirty="0" smtClean="0"/>
              <a:t>服务业</a:t>
            </a:r>
            <a:endParaRPr lang="en-US" altLang="zh-CN" sz="2600" b="1" dirty="0"/>
          </a:p>
        </p:txBody>
      </p:sp>
      <p:sp>
        <p:nvSpPr>
          <p:cNvPr id="4" name="灯片编号占位符 3"/>
          <p:cNvSpPr>
            <a:spLocks noGrp="1"/>
          </p:cNvSpPr>
          <p:nvPr>
            <p:ph type="sldNum" sz="quarter" idx="12"/>
          </p:nvPr>
        </p:nvSpPr>
        <p:spPr/>
        <p:txBody>
          <a:bodyPr/>
          <a:lstStyle/>
          <a:p>
            <a:endParaRPr lang="en-US" altLang="zh-CN" dirty="0"/>
          </a:p>
        </p:txBody>
      </p:sp>
    </p:spTree>
    <p:extLst>
      <p:ext uri="{BB962C8B-B14F-4D97-AF65-F5344CB8AC3E}">
        <p14:creationId xmlns:p14="http://schemas.microsoft.com/office/powerpoint/2010/main" xmlns="" val="12805104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634" y="620766"/>
            <a:ext cx="8474954" cy="1143000"/>
          </a:xfrm>
        </p:spPr>
        <p:txBody>
          <a:bodyPr/>
          <a:lstStyle/>
          <a:p>
            <a:r>
              <a:rPr lang="zh-CN" altLang="en-US" sz="4000" b="1" dirty="0"/>
              <a:t>建议</a:t>
            </a:r>
            <a:r>
              <a:rPr lang="en-US" altLang="zh-CN" sz="4000" b="1" dirty="0"/>
              <a:t>6:</a:t>
            </a:r>
            <a:r>
              <a:rPr lang="zh-CN" altLang="zh-CN" sz="4000" b="1" dirty="0"/>
              <a:t>完善</a:t>
            </a:r>
            <a:r>
              <a:rPr lang="zh-CN" altLang="zh-CN" sz="4000" b="1" dirty="0" smtClean="0"/>
              <a:t>工业</a:t>
            </a:r>
            <a:r>
              <a:rPr lang="zh-CN" altLang="en-US" sz="4000" b="1" dirty="0" smtClean="0"/>
              <a:t>系统</a:t>
            </a:r>
            <a:r>
              <a:rPr lang="zh-CN" altLang="zh-CN" sz="4000" b="1" dirty="0" smtClean="0"/>
              <a:t>安全</a:t>
            </a:r>
            <a:r>
              <a:rPr lang="zh-CN" altLang="en-US" sz="4000" b="1" dirty="0" smtClean="0"/>
              <a:t>制度与</a:t>
            </a:r>
            <a:r>
              <a:rPr lang="zh-CN" altLang="zh-CN" sz="4000" b="1" dirty="0" smtClean="0"/>
              <a:t>法律</a:t>
            </a:r>
            <a:r>
              <a:rPr lang="zh-CN" altLang="zh-CN" sz="4000" b="1" dirty="0"/>
              <a:t>体系，推动人才培养和国际合作交流</a:t>
            </a:r>
            <a:endParaRPr lang="en-US" sz="4000" b="1" dirty="0"/>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54</a:t>
            </a:fld>
            <a:endParaRPr lang="en-US" altLang="zh-CN"/>
          </a:p>
        </p:txBody>
      </p:sp>
      <p:sp>
        <p:nvSpPr>
          <p:cNvPr id="6" name="内容占位符 2"/>
          <p:cNvSpPr>
            <a:spLocks noGrp="1"/>
          </p:cNvSpPr>
          <p:nvPr>
            <p:ph idx="1"/>
          </p:nvPr>
        </p:nvSpPr>
        <p:spPr>
          <a:xfrm>
            <a:off x="457200" y="2060886"/>
            <a:ext cx="8435160" cy="4525963"/>
          </a:xfrm>
        </p:spPr>
        <p:txBody>
          <a:bodyPr/>
          <a:lstStyle/>
          <a:p>
            <a:r>
              <a:rPr lang="zh-CN" altLang="zh-CN" b="1" dirty="0" smtClean="0"/>
              <a:t>完善</a:t>
            </a:r>
            <a:r>
              <a:rPr lang="zh-CN" altLang="zh-CN" b="1" dirty="0">
                <a:solidFill>
                  <a:srgbClr val="FF0000"/>
                </a:solidFill>
              </a:rPr>
              <a:t>工业安全追溯、数据保护</a:t>
            </a:r>
            <a:r>
              <a:rPr lang="zh-CN" altLang="zh-CN" b="1" dirty="0"/>
              <a:t>等法律</a:t>
            </a:r>
            <a:r>
              <a:rPr lang="zh-CN" altLang="zh-CN" b="1" dirty="0" smtClean="0"/>
              <a:t>体系</a:t>
            </a:r>
            <a:endParaRPr lang="zh-CN" altLang="en-US" dirty="0" smtClean="0">
              <a:solidFill>
                <a:srgbClr val="FF0000"/>
              </a:solidFill>
              <a:latin typeface="黑体" pitchFamily="49" charset="-122"/>
            </a:endParaRPr>
          </a:p>
          <a:p>
            <a:pPr lvl="1"/>
            <a:r>
              <a:rPr lang="zh-CN" altLang="zh-CN" sz="2400" dirty="0"/>
              <a:t>统筹推进工业系统相关的安全追溯、</a:t>
            </a:r>
            <a:r>
              <a:rPr lang="zh-CN" altLang="zh-CN" sz="2400" dirty="0" smtClean="0"/>
              <a:t>数据保护法律</a:t>
            </a:r>
            <a:r>
              <a:rPr lang="zh-CN" altLang="zh-CN" sz="2400" dirty="0"/>
              <a:t>体系</a:t>
            </a:r>
            <a:r>
              <a:rPr lang="zh-CN" altLang="zh-CN" sz="2400" dirty="0" smtClean="0"/>
              <a:t>，</a:t>
            </a:r>
            <a:r>
              <a:rPr lang="zh-CN" altLang="en-US" sz="2400" dirty="0"/>
              <a:t>可</a:t>
            </a:r>
            <a:r>
              <a:rPr lang="zh-CN" altLang="zh-CN" sz="2400" dirty="0" smtClean="0"/>
              <a:t>准确</a:t>
            </a:r>
            <a:r>
              <a:rPr lang="zh-CN" altLang="zh-CN" sz="2400" dirty="0"/>
              <a:t>追溯安全事件源头，支撑法律上的不可抵赖性</a:t>
            </a:r>
            <a:endParaRPr lang="zh-CN" altLang="en-US" sz="2400" b="1" dirty="0">
              <a:latin typeface="黑体" pitchFamily="49" charset="-122"/>
            </a:endParaRPr>
          </a:p>
          <a:p>
            <a:r>
              <a:rPr lang="zh-CN" altLang="zh-CN" b="1" dirty="0"/>
              <a:t>加快构建工业安全专门</a:t>
            </a:r>
            <a:r>
              <a:rPr lang="zh-CN" altLang="zh-CN" b="1" dirty="0">
                <a:solidFill>
                  <a:srgbClr val="FF0000"/>
                </a:solidFill>
              </a:rPr>
              <a:t>人才培养</a:t>
            </a:r>
            <a:r>
              <a:rPr lang="zh-CN" altLang="zh-CN" b="1" dirty="0" smtClean="0">
                <a:solidFill>
                  <a:srgbClr val="FF0000"/>
                </a:solidFill>
              </a:rPr>
              <a:t>体系</a:t>
            </a:r>
            <a:endParaRPr lang="en-US" altLang="zh-CN" b="1" dirty="0" smtClean="0">
              <a:solidFill>
                <a:srgbClr val="FF0000"/>
              </a:solidFill>
            </a:endParaRPr>
          </a:p>
          <a:p>
            <a:pPr lvl="1"/>
            <a:r>
              <a:rPr lang="zh-CN" altLang="en-US" b="1" dirty="0" smtClean="0"/>
              <a:t>培养造就</a:t>
            </a:r>
            <a:r>
              <a:rPr lang="zh-CN" altLang="zh-CN" dirty="0"/>
              <a:t>高水平的战略科技</a:t>
            </a:r>
            <a:r>
              <a:rPr lang="zh-CN" altLang="zh-CN" dirty="0" smtClean="0"/>
              <a:t>人才</a:t>
            </a:r>
            <a:r>
              <a:rPr lang="zh-CN" altLang="en-US" dirty="0" smtClean="0"/>
              <a:t>和创新团队</a:t>
            </a:r>
            <a:endParaRPr lang="en-US" altLang="zh-CN" dirty="0" smtClean="0"/>
          </a:p>
          <a:p>
            <a:r>
              <a:rPr lang="zh-CN" altLang="zh-CN" b="1" dirty="0" smtClean="0"/>
              <a:t>组建</a:t>
            </a:r>
            <a:r>
              <a:rPr lang="zh-CN" altLang="zh-CN" b="1" dirty="0"/>
              <a:t>国家工业</a:t>
            </a:r>
            <a:r>
              <a:rPr lang="zh-CN" altLang="zh-CN" b="1" dirty="0">
                <a:solidFill>
                  <a:srgbClr val="FF0000"/>
                </a:solidFill>
              </a:rPr>
              <a:t>数字化科研</a:t>
            </a:r>
            <a:r>
              <a:rPr lang="zh-CN" altLang="zh-CN" b="1" dirty="0" smtClean="0">
                <a:solidFill>
                  <a:srgbClr val="FF0000"/>
                </a:solidFill>
              </a:rPr>
              <a:t>中心</a:t>
            </a:r>
            <a:r>
              <a:rPr lang="zh-CN" altLang="en-US" b="1" dirty="0" smtClean="0">
                <a:solidFill>
                  <a:srgbClr val="FF0000"/>
                </a:solidFill>
              </a:rPr>
              <a:t>及</a:t>
            </a:r>
            <a:r>
              <a:rPr lang="zh-CN" altLang="zh-CN" b="1" dirty="0" smtClean="0">
                <a:solidFill>
                  <a:srgbClr val="FF0000"/>
                </a:solidFill>
              </a:rPr>
              <a:t>国际化组织</a:t>
            </a:r>
            <a:endParaRPr lang="zh-CN" altLang="en-US" sz="2400" b="1" dirty="0">
              <a:solidFill>
                <a:srgbClr val="FF0000"/>
              </a:solidFill>
              <a:latin typeface="黑体" pitchFamily="49" charset="-122"/>
            </a:endParaRPr>
          </a:p>
          <a:p>
            <a:pPr lvl="1"/>
            <a:r>
              <a:rPr lang="zh-CN" altLang="zh-CN" sz="2400" dirty="0"/>
              <a:t>成立</a:t>
            </a:r>
            <a:r>
              <a:rPr lang="zh-CN" altLang="zh-CN" sz="2400" b="1" dirty="0">
                <a:solidFill>
                  <a:srgbClr val="FF0000"/>
                </a:solidFill>
              </a:rPr>
              <a:t>中国基础设施安全数字化中心</a:t>
            </a:r>
            <a:r>
              <a:rPr lang="zh-CN" altLang="zh-CN" sz="2400" dirty="0"/>
              <a:t>，融合计算机、自动控制和网络安全等多个优势学科</a:t>
            </a:r>
            <a:endParaRPr lang="en-US" altLang="zh-CN" sz="2400" b="1" dirty="0">
              <a:latin typeface="黑体" pitchFamily="49" charset="-122"/>
            </a:endParaRPr>
          </a:p>
          <a:p>
            <a:pPr lvl="1"/>
            <a:r>
              <a:rPr lang="zh-CN" altLang="zh-CN" sz="2400" b="1" dirty="0">
                <a:solidFill>
                  <a:srgbClr val="FF0000"/>
                </a:solidFill>
              </a:rPr>
              <a:t>组建国际组织</a:t>
            </a:r>
            <a:r>
              <a:rPr lang="zh-CN" altLang="zh-CN" sz="2400" dirty="0"/>
              <a:t>，实现不同国家、结构等的开展广泛交流与合作，协同处理</a:t>
            </a:r>
            <a:r>
              <a:rPr lang="zh-CN" altLang="zh-CN" sz="2400" dirty="0" smtClean="0"/>
              <a:t>国际性</a:t>
            </a:r>
            <a:r>
              <a:rPr lang="zh-CN" altLang="en-US" sz="2400" dirty="0"/>
              <a:t>事务</a:t>
            </a:r>
            <a:r>
              <a:rPr lang="zh-CN" altLang="zh-CN" sz="2400" dirty="0" smtClean="0"/>
              <a:t>，</a:t>
            </a:r>
            <a:r>
              <a:rPr lang="zh-CN" altLang="zh-CN" sz="2400" dirty="0"/>
              <a:t>达成一致性</a:t>
            </a:r>
            <a:r>
              <a:rPr lang="zh-CN" altLang="zh-CN" sz="2400" dirty="0" smtClean="0"/>
              <a:t>共识</a:t>
            </a:r>
            <a:endParaRPr lang="zh-CN" altLang="en-US" sz="2400" b="1" dirty="0">
              <a:latin typeface="黑体" pitchFamily="49" charset="-122"/>
            </a:endParaRPr>
          </a:p>
          <a:p>
            <a:endParaRPr lang="zh-CN" altLang="en-US" dirty="0">
              <a:latin typeface="黑体" pitchFamily="49" charset="-122"/>
            </a:endParaRPr>
          </a:p>
        </p:txBody>
      </p:sp>
    </p:spTree>
    <p:extLst>
      <p:ext uri="{BB962C8B-B14F-4D97-AF65-F5344CB8AC3E}">
        <p14:creationId xmlns:p14="http://schemas.microsoft.com/office/powerpoint/2010/main" xmlns="" val="17745720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544" y="3284984"/>
            <a:ext cx="8229600" cy="808038"/>
          </a:xfrm>
        </p:spPr>
        <p:txBody>
          <a:bodyPr/>
          <a:lstStyle/>
          <a:p>
            <a:r>
              <a:rPr lang="zh-CN" altLang="en-US" dirty="0" smtClean="0"/>
              <a:t>谢谢！</a:t>
            </a:r>
            <a:endParaRPr lang="zh-CN" altLang="en-US" dirty="0"/>
          </a:p>
        </p:txBody>
      </p:sp>
      <p:sp>
        <p:nvSpPr>
          <p:cNvPr id="4" name="日期占位符 3"/>
          <p:cNvSpPr>
            <a:spLocks noGrp="1"/>
          </p:cNvSpPr>
          <p:nvPr>
            <p:ph type="dt" sz="half" idx="10"/>
          </p:nvPr>
        </p:nvSpPr>
        <p:spPr/>
        <p:txBody>
          <a:bodyPr/>
          <a:lstStyle/>
          <a:p>
            <a:pPr>
              <a:defRPr/>
            </a:pPr>
            <a:fld id="{70ADF485-952D-4817-9867-34E8EEEBF5C1}" type="datetime1">
              <a:rPr lang="en-US" altLang="zh-CN" smtClean="0"/>
              <a:pPr>
                <a:defRPr/>
              </a:pPr>
              <a:t>10/21/2020</a:t>
            </a:fld>
            <a:endParaRPr lang="zh-CN" altLang="en-US" sz="1800">
              <a:solidFill>
                <a:srgbClr val="000000"/>
              </a:solidFill>
              <a:ea typeface="宋体" panose="02010600030101010101" pitchFamily="2" charset="-122"/>
            </a:endParaRPr>
          </a:p>
        </p:txBody>
      </p:sp>
    </p:spTree>
    <p:extLst>
      <p:ext uri="{BB962C8B-B14F-4D97-AF65-F5344CB8AC3E}">
        <p14:creationId xmlns:p14="http://schemas.microsoft.com/office/powerpoint/2010/main" xmlns="" val="291764233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133350" y="341838"/>
            <a:ext cx="8686800" cy="1143000"/>
          </a:xfrm>
        </p:spPr>
        <p:txBody>
          <a:bodyPr>
            <a:normAutofit/>
          </a:bodyPr>
          <a:lstStyle/>
          <a:p>
            <a:r>
              <a:rPr lang="zh-CN" altLang="en-US" sz="3600" dirty="0">
                <a:latin typeface="Rockwell" pitchFamily="18" charset="0"/>
              </a:rPr>
              <a:t>趋势三：集中式到自治无中心式</a:t>
            </a:r>
          </a:p>
        </p:txBody>
      </p:sp>
      <p:pic>
        <p:nvPicPr>
          <p:cNvPr id="136195" name="Picture 2"/>
          <p:cNvPicPr>
            <a:picLocks noChangeAspect="1" noChangeArrowheads="1"/>
          </p:cNvPicPr>
          <p:nvPr/>
        </p:nvPicPr>
        <p:blipFill>
          <a:blip r:embed="rId3" cstate="print"/>
          <a:srcRect t="35428"/>
          <a:stretch>
            <a:fillRect/>
          </a:stretch>
        </p:blipFill>
        <p:spPr bwMode="auto">
          <a:xfrm>
            <a:off x="468313" y="1512888"/>
            <a:ext cx="8337550" cy="3355975"/>
          </a:xfrm>
          <a:prstGeom prst="rect">
            <a:avLst/>
          </a:prstGeom>
          <a:noFill/>
          <a:ln w="9525">
            <a:noFill/>
            <a:miter lim="800000"/>
            <a:headEnd/>
            <a:tailEnd/>
          </a:ln>
        </p:spPr>
      </p:pic>
      <p:sp>
        <p:nvSpPr>
          <p:cNvPr id="17" name="右箭头 16"/>
          <p:cNvSpPr>
            <a:spLocks noChangeArrowheads="1"/>
          </p:cNvSpPr>
          <p:nvPr/>
        </p:nvSpPr>
        <p:spPr bwMode="auto">
          <a:xfrm>
            <a:off x="5318125" y="2581275"/>
            <a:ext cx="1004888" cy="271463"/>
          </a:xfrm>
          <a:prstGeom prst="rightArrow">
            <a:avLst>
              <a:gd name="adj1" fmla="val 50000"/>
              <a:gd name="adj2" fmla="val 25758"/>
            </a:avLst>
          </a:prstGeom>
          <a:solidFill>
            <a:srgbClr val="FF0000"/>
          </a:solidFill>
          <a:ln w="15875" algn="ctr">
            <a:solidFill>
              <a:srgbClr val="000000"/>
            </a:solidFill>
            <a:miter lim="800000"/>
            <a:headEnd/>
            <a:tailEnd/>
          </a:ln>
          <a:effectLst>
            <a:outerShdw dist="20000" dir="5400000" rotWithShape="0">
              <a:srgbClr val="000000">
                <a:alpha val="37999"/>
              </a:srgbClr>
            </a:outerShdw>
          </a:effectLst>
        </p:spPr>
        <p:txBody>
          <a:bodyPr anchor="ctr"/>
          <a:lstStyle/>
          <a:p>
            <a:pPr algn="ctr" fontAlgn="auto">
              <a:spcBef>
                <a:spcPts val="0"/>
              </a:spcBef>
              <a:spcAft>
                <a:spcPts val="0"/>
              </a:spcAft>
              <a:defRPr/>
            </a:pPr>
            <a:endParaRPr lang="zh-CN" altLang="en-US">
              <a:solidFill>
                <a:schemeClr val="dk1"/>
              </a:solidFill>
              <a:latin typeface="+mn-lt"/>
              <a:ea typeface="+mn-ea"/>
            </a:endParaRPr>
          </a:p>
        </p:txBody>
      </p:sp>
      <p:sp>
        <p:nvSpPr>
          <p:cNvPr id="136197" name="TextBox 17"/>
          <p:cNvSpPr txBox="1">
            <a:spLocks noChangeArrowheads="1"/>
          </p:cNvSpPr>
          <p:nvPr/>
        </p:nvSpPr>
        <p:spPr bwMode="auto">
          <a:xfrm>
            <a:off x="5219700" y="2781300"/>
            <a:ext cx="1200150" cy="701675"/>
          </a:xfrm>
          <a:prstGeom prst="rect">
            <a:avLst/>
          </a:prstGeom>
          <a:noFill/>
          <a:ln w="9525">
            <a:noFill/>
            <a:miter lim="800000"/>
            <a:headEnd/>
            <a:tailEnd/>
          </a:ln>
        </p:spPr>
        <p:txBody>
          <a:bodyPr wrap="none">
            <a:spAutoFit/>
          </a:bodyPr>
          <a:lstStyle/>
          <a:p>
            <a:pPr algn="ctr"/>
            <a:r>
              <a:rPr lang="en-US" altLang="zh-CN" sz="2000">
                <a:latin typeface="黑体" pitchFamily="49" charset="-122"/>
                <a:ea typeface="黑体" pitchFamily="49" charset="-122"/>
              </a:rPr>
              <a:t>CPS</a:t>
            </a:r>
          </a:p>
          <a:p>
            <a:pPr algn="ctr"/>
            <a:r>
              <a:rPr lang="zh-CN" altLang="en-US" sz="2000">
                <a:latin typeface="黑体" pitchFamily="49" charset="-122"/>
                <a:ea typeface="黑体" pitchFamily="49" charset="-122"/>
              </a:rPr>
              <a:t>互联网化</a:t>
            </a:r>
          </a:p>
        </p:txBody>
      </p:sp>
      <p:sp>
        <p:nvSpPr>
          <p:cNvPr id="136198" name="矩形 2" descr="羊皮纸"/>
          <p:cNvSpPr>
            <a:spLocks noChangeArrowheads="1"/>
          </p:cNvSpPr>
          <p:nvPr/>
        </p:nvSpPr>
        <p:spPr bwMode="auto">
          <a:xfrm>
            <a:off x="611188" y="4005263"/>
            <a:ext cx="8059737" cy="2095958"/>
          </a:xfrm>
          <a:prstGeom prst="rect">
            <a:avLst/>
          </a:prstGeom>
          <a:blipFill dpi="0" rotWithShape="1">
            <a:blip r:embed="rId4" cstate="print"/>
            <a:srcRect/>
            <a:tile tx="0" ty="0" sx="100000" sy="100000" flip="none" algn="tl"/>
          </a:blipFill>
          <a:ln w="9525">
            <a:solidFill>
              <a:schemeClr val="tx1"/>
            </a:solidFill>
            <a:miter lim="800000"/>
            <a:headEnd/>
            <a:tailEnd/>
          </a:ln>
          <a:effectLst/>
        </p:spPr>
        <p:txBody>
          <a:bodyPr>
            <a:spAutoFit/>
          </a:bodyPr>
          <a:lstStyle/>
          <a:p>
            <a:pPr marL="457200" indent="-457200">
              <a:lnSpc>
                <a:spcPct val="105000"/>
              </a:lnSpc>
              <a:buSzPct val="100000"/>
              <a:buFont typeface="Wingdings" pitchFamily="2" charset="2"/>
              <a:buChar char="u"/>
            </a:pPr>
            <a:r>
              <a:rPr lang="zh-CN" altLang="en-US" sz="2600" dirty="0">
                <a:latin typeface="Arial" pitchFamily="34" charset="0"/>
                <a:ea typeface="黑体" pitchFamily="49" charset="-122"/>
              </a:rPr>
              <a:t>工业系统以闭环为主，互联网化打破闭环，引入安全风险</a:t>
            </a:r>
          </a:p>
          <a:p>
            <a:pPr marL="742950" lvl="1" indent="-285750">
              <a:lnSpc>
                <a:spcPct val="105000"/>
              </a:lnSpc>
              <a:buSzPct val="100000"/>
              <a:buFont typeface="Wingdings" pitchFamily="2" charset="2"/>
              <a:buChar char="u"/>
            </a:pPr>
            <a:r>
              <a:rPr lang="zh-CN" altLang="en-US" sz="2400" b="1" dirty="0">
                <a:solidFill>
                  <a:srgbClr val="CC3300"/>
                </a:solidFill>
                <a:latin typeface="Arial" pitchFamily="34" charset="0"/>
                <a:ea typeface="黑体" pitchFamily="49" charset="-122"/>
              </a:rPr>
              <a:t>以防火墙等传统安全设备所定义的网络安全边界失效</a:t>
            </a:r>
          </a:p>
          <a:p>
            <a:pPr marL="742950" lvl="1" indent="-285750">
              <a:lnSpc>
                <a:spcPct val="105000"/>
              </a:lnSpc>
              <a:buSzPct val="100000"/>
              <a:buFont typeface="Wingdings" pitchFamily="2" charset="2"/>
              <a:buChar char="u"/>
            </a:pPr>
            <a:r>
              <a:rPr lang="zh-CN" altLang="en-US" sz="2400" b="1" dirty="0">
                <a:solidFill>
                  <a:srgbClr val="CC3300"/>
                </a:solidFill>
                <a:latin typeface="Arial" pitchFamily="34" charset="0"/>
                <a:ea typeface="黑体" pitchFamily="49" charset="-122"/>
              </a:rPr>
              <a:t>大范围攻击及</a:t>
            </a:r>
            <a:r>
              <a:rPr lang="zh-CN" altLang="en-US" sz="2400" b="1" dirty="0" smtClean="0">
                <a:solidFill>
                  <a:srgbClr val="CC3300"/>
                </a:solidFill>
                <a:latin typeface="Arial" pitchFamily="34" charset="0"/>
                <a:ea typeface="黑体" pitchFamily="49" charset="-122"/>
              </a:rPr>
              <a:t>病毒传播向工业系统渗透</a:t>
            </a:r>
            <a:endParaRPr lang="zh-CN" altLang="en-US" sz="2400" b="1" dirty="0">
              <a:solidFill>
                <a:srgbClr val="CC3300"/>
              </a:solidFill>
              <a:latin typeface="Arial" pitchFamily="34" charset="0"/>
              <a:ea typeface="黑体" pitchFamily="49" charset="-122"/>
            </a:endParaRPr>
          </a:p>
          <a:p>
            <a:pPr marL="742950" lvl="1" indent="-285750">
              <a:lnSpc>
                <a:spcPct val="105000"/>
              </a:lnSpc>
              <a:buSzPct val="100000"/>
              <a:buFont typeface="Wingdings" pitchFamily="2" charset="2"/>
              <a:buChar char="u"/>
            </a:pPr>
            <a:r>
              <a:rPr lang="zh-CN" altLang="en-US" sz="2400" b="1" dirty="0">
                <a:solidFill>
                  <a:srgbClr val="CC3300"/>
                </a:solidFill>
                <a:latin typeface="Arial" pitchFamily="34" charset="0"/>
                <a:ea typeface="黑体" pitchFamily="49" charset="-122"/>
              </a:rPr>
              <a:t>无中心模式给安全管理带来</a:t>
            </a:r>
            <a:r>
              <a:rPr lang="zh-CN" altLang="en-US" sz="2400" b="1" dirty="0" smtClean="0">
                <a:solidFill>
                  <a:srgbClr val="CC3300"/>
                </a:solidFill>
                <a:latin typeface="Arial" pitchFamily="34" charset="0"/>
                <a:ea typeface="黑体" pitchFamily="49" charset="-122"/>
              </a:rPr>
              <a:t>挑战</a:t>
            </a:r>
            <a:endParaRPr lang="en-US" altLang="zh-CN" sz="2400" b="1" dirty="0" smtClean="0">
              <a:solidFill>
                <a:srgbClr val="CC3300"/>
              </a:solidFill>
              <a:latin typeface="Arial" pitchFamily="34" charset="0"/>
              <a:ea typeface="黑体" pitchFamily="49" charset="-122"/>
            </a:endParaRPr>
          </a:p>
        </p:txBody>
      </p:sp>
      <p:sp>
        <p:nvSpPr>
          <p:cNvPr id="7" name="灯片编号占位符 38"/>
          <p:cNvSpPr>
            <a:spLocks noGrp="1"/>
          </p:cNvSpPr>
          <p:nvPr>
            <p:ph type="sldNum" sz="quarter" idx="12"/>
          </p:nvPr>
        </p:nvSpPr>
        <p:spPr>
          <a:xfrm>
            <a:off x="6553200" y="6356350"/>
            <a:ext cx="2133600" cy="365125"/>
          </a:xfrm>
        </p:spPr>
        <p:txBody>
          <a:bodyPr/>
          <a:lstStyle/>
          <a:p>
            <a:fld id="{F637087D-D41C-4636-BED8-C8B318C45C64}" type="slidenum">
              <a:rPr lang="zh-CN" altLang="en-US"/>
              <a:pPr/>
              <a:t>56</a:t>
            </a:fld>
            <a:endParaRPr lang="en-US" altLang="zh-CN" dirty="0"/>
          </a:p>
        </p:txBody>
      </p:sp>
    </p:spTree>
    <p:extLst>
      <p:ext uri="{BB962C8B-B14F-4D97-AF65-F5344CB8AC3E}">
        <p14:creationId xmlns:p14="http://schemas.microsoft.com/office/powerpoint/2010/main" xmlns="" val="2155203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ppt_x</p:attrName>
                                        </p:attrNameLst>
                                      </p:cBhvr>
                                      <p:tavLst>
                                        <p:tav tm="0">
                                          <p:val>
                                            <p:strVal val="#ppt_x-#ppt_w/2"/>
                                          </p:val>
                                        </p:tav>
                                        <p:tav tm="100000">
                                          <p:val>
                                            <p:strVal val="#ppt_x"/>
                                          </p:val>
                                        </p:tav>
                                      </p:tavLst>
                                    </p:anim>
                                    <p:anim calcmode="lin" valueType="num">
                                      <p:cBhvr>
                                        <p:cTn id="8" dur="500" fill="hold"/>
                                        <p:tgtEl>
                                          <p:spTgt spid="17"/>
                                        </p:tgtEl>
                                        <p:attrNameLst>
                                          <p:attrName>ppt_y</p:attrName>
                                        </p:attrNameLst>
                                      </p:cBhvr>
                                      <p:tavLst>
                                        <p:tav tm="0">
                                          <p:val>
                                            <p:strVal val="#ppt_y"/>
                                          </p:val>
                                        </p:tav>
                                        <p:tav tm="100000">
                                          <p:val>
                                            <p:strVal val="#ppt_y"/>
                                          </p:val>
                                        </p:tav>
                                      </p:tavLst>
                                    </p:anim>
                                    <p:anim calcmode="lin" valueType="num">
                                      <p:cBhvr>
                                        <p:cTn id="9" dur="500" fill="hold"/>
                                        <p:tgtEl>
                                          <p:spTgt spid="17"/>
                                        </p:tgtEl>
                                        <p:attrNameLst>
                                          <p:attrName>ppt_w</p:attrName>
                                        </p:attrNameLst>
                                      </p:cBhvr>
                                      <p:tavLst>
                                        <p:tav tm="0">
                                          <p:val>
                                            <p:fltVal val="0"/>
                                          </p:val>
                                        </p:tav>
                                        <p:tav tm="100000">
                                          <p:val>
                                            <p:strVal val="#ppt_w"/>
                                          </p:val>
                                        </p:tav>
                                      </p:tavLst>
                                    </p:anim>
                                    <p:anim calcmode="lin" valueType="num">
                                      <p:cBhvr>
                                        <p:cTn id="10" dur="500" fill="hold"/>
                                        <p:tgtEl>
                                          <p:spTgt spid="17"/>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136197"/>
                                        </p:tgtEl>
                                        <p:attrNameLst>
                                          <p:attrName>style.visibility</p:attrName>
                                        </p:attrNameLst>
                                      </p:cBhvr>
                                      <p:to>
                                        <p:strVal val="visible"/>
                                      </p:to>
                                    </p:set>
                                    <p:anim calcmode="lin" valueType="num">
                                      <p:cBhvr>
                                        <p:cTn id="14" dur="500" fill="hold"/>
                                        <p:tgtEl>
                                          <p:spTgt spid="136197"/>
                                        </p:tgtEl>
                                        <p:attrNameLst>
                                          <p:attrName>ppt_x</p:attrName>
                                        </p:attrNameLst>
                                      </p:cBhvr>
                                      <p:tavLst>
                                        <p:tav tm="0">
                                          <p:val>
                                            <p:strVal val="#ppt_x-#ppt_w/2"/>
                                          </p:val>
                                        </p:tav>
                                        <p:tav tm="100000">
                                          <p:val>
                                            <p:strVal val="#ppt_x"/>
                                          </p:val>
                                        </p:tav>
                                      </p:tavLst>
                                    </p:anim>
                                    <p:anim calcmode="lin" valueType="num">
                                      <p:cBhvr>
                                        <p:cTn id="15" dur="500" fill="hold"/>
                                        <p:tgtEl>
                                          <p:spTgt spid="136197"/>
                                        </p:tgtEl>
                                        <p:attrNameLst>
                                          <p:attrName>ppt_y</p:attrName>
                                        </p:attrNameLst>
                                      </p:cBhvr>
                                      <p:tavLst>
                                        <p:tav tm="0">
                                          <p:val>
                                            <p:strVal val="#ppt_y"/>
                                          </p:val>
                                        </p:tav>
                                        <p:tav tm="100000">
                                          <p:val>
                                            <p:strVal val="#ppt_y"/>
                                          </p:val>
                                        </p:tav>
                                      </p:tavLst>
                                    </p:anim>
                                    <p:anim calcmode="lin" valueType="num">
                                      <p:cBhvr>
                                        <p:cTn id="16" dur="500" fill="hold"/>
                                        <p:tgtEl>
                                          <p:spTgt spid="136197"/>
                                        </p:tgtEl>
                                        <p:attrNameLst>
                                          <p:attrName>ppt_w</p:attrName>
                                        </p:attrNameLst>
                                      </p:cBhvr>
                                      <p:tavLst>
                                        <p:tav tm="0">
                                          <p:val>
                                            <p:fltVal val="0"/>
                                          </p:val>
                                        </p:tav>
                                        <p:tav tm="100000">
                                          <p:val>
                                            <p:strVal val="#ppt_w"/>
                                          </p:val>
                                        </p:tav>
                                      </p:tavLst>
                                    </p:anim>
                                    <p:anim calcmode="lin" valueType="num">
                                      <p:cBhvr>
                                        <p:cTn id="17" dur="500" fill="hold"/>
                                        <p:tgtEl>
                                          <p:spTgt spid="136197"/>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grpId="0" nodeType="clickEffect">
                                  <p:stCondLst>
                                    <p:cond delay="0"/>
                                  </p:stCondLst>
                                  <p:childTnLst>
                                    <p:set>
                                      <p:cBhvr>
                                        <p:cTn id="21" dur="1" fill="hold">
                                          <p:stCondLst>
                                            <p:cond delay="0"/>
                                          </p:stCondLst>
                                        </p:cTn>
                                        <p:tgtEl>
                                          <p:spTgt spid="136198"/>
                                        </p:tgtEl>
                                        <p:attrNameLst>
                                          <p:attrName>style.visibility</p:attrName>
                                        </p:attrNameLst>
                                      </p:cBhvr>
                                      <p:to>
                                        <p:strVal val="visible"/>
                                      </p:to>
                                    </p:set>
                                    <p:animEffect transition="in" filter="wedge">
                                      <p:cBhvr>
                                        <p:cTn id="22" dur="2000"/>
                                        <p:tgtEl>
                                          <p:spTgt spid="136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36197" grpId="0"/>
      <p:bldP spid="13619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341838"/>
            <a:ext cx="8229600" cy="1143000"/>
          </a:xfrm>
        </p:spPr>
        <p:txBody>
          <a:bodyPr/>
          <a:lstStyle/>
          <a:p>
            <a:r>
              <a:rPr lang="zh-CN" altLang="en-US" sz="3600" dirty="0" smtClean="0"/>
              <a:t>安全特点</a:t>
            </a:r>
            <a:endParaRPr lang="zh-CN" altLang="en-US" sz="3600" dirty="0"/>
          </a:p>
        </p:txBody>
      </p:sp>
      <p:sp>
        <p:nvSpPr>
          <p:cNvPr id="4" name="灯片编号占位符 3"/>
          <p:cNvSpPr>
            <a:spLocks noGrp="1"/>
          </p:cNvSpPr>
          <p:nvPr>
            <p:ph type="sldNum" sz="quarter" idx="12"/>
          </p:nvPr>
        </p:nvSpPr>
        <p:spPr/>
        <p:txBody>
          <a:bodyPr/>
          <a:lstStyle/>
          <a:p>
            <a:fld id="{84A9AAA9-EB10-4CCC-AC7A-68D4BA829E4A}" type="slidenum">
              <a:rPr lang="zh-CN" altLang="en-US" smtClean="0"/>
              <a:pPr/>
              <a:t>57</a:t>
            </a:fld>
            <a:endParaRPr lang="en-US" altLang="zh-CN"/>
          </a:p>
        </p:txBody>
      </p:sp>
      <p:graphicFrame>
        <p:nvGraphicFramePr>
          <p:cNvPr id="5" name="表格 4"/>
          <p:cNvGraphicFramePr>
            <a:graphicFrameLocks noGrp="1"/>
          </p:cNvGraphicFramePr>
          <p:nvPr>
            <p:extLst/>
          </p:nvPr>
        </p:nvGraphicFramePr>
        <p:xfrm>
          <a:off x="323646" y="1407976"/>
          <a:ext cx="8470332" cy="5391856"/>
        </p:xfrm>
        <a:graphic>
          <a:graphicData uri="http://schemas.openxmlformats.org/drawingml/2006/table">
            <a:tbl>
              <a:tblPr firstRow="1" bandRow="1">
                <a:tableStyleId>{5940675A-B579-460E-94D1-54222C63F5DA}</a:tableStyleId>
              </a:tblPr>
              <a:tblGrid>
                <a:gridCol w="1368114"/>
                <a:gridCol w="1296108"/>
                <a:gridCol w="1584132"/>
                <a:gridCol w="2088174"/>
                <a:gridCol w="2133804"/>
              </a:tblGrid>
              <a:tr h="605836">
                <a:tc>
                  <a:txBody>
                    <a:bodyPr/>
                    <a:lstStyle/>
                    <a:p>
                      <a:pPr algn="ctr"/>
                      <a:endParaRPr lang="zh-CN" altLang="en-US" sz="2000" b="1" dirty="0">
                        <a:solidFill>
                          <a:schemeClr val="tx1"/>
                        </a:solidFill>
                        <a:latin typeface="黑体" pitchFamily="49" charset="-122"/>
                        <a:ea typeface="黑体" pitchFamily="49" charset="-122"/>
                      </a:endParaRPr>
                    </a:p>
                  </a:txBody>
                  <a:tcPr anchor="ctr" anchorCtr="1"/>
                </a:tc>
                <a:tc>
                  <a:txBody>
                    <a:bodyPr/>
                    <a:lstStyle/>
                    <a:p>
                      <a:pPr algn="ctr"/>
                      <a:r>
                        <a:rPr lang="zh-CN" altLang="en-US" sz="2000" b="1" dirty="0" smtClean="0">
                          <a:solidFill>
                            <a:schemeClr val="tx1"/>
                          </a:solidFill>
                          <a:latin typeface="黑体" pitchFamily="49" charset="-122"/>
                          <a:ea typeface="黑体" pitchFamily="49" charset="-122"/>
                        </a:rPr>
                        <a:t>通信安全</a:t>
                      </a:r>
                      <a:endParaRPr lang="zh-CN" altLang="en-US" sz="2000" b="1" dirty="0">
                        <a:solidFill>
                          <a:schemeClr val="tx1"/>
                        </a:solidFill>
                        <a:latin typeface="黑体" pitchFamily="49" charset="-122"/>
                        <a:ea typeface="黑体" pitchFamily="49" charset="-122"/>
                      </a:endParaRPr>
                    </a:p>
                  </a:txBody>
                  <a:tcPr anchor="ctr" anchorCtr="1"/>
                </a:tc>
                <a:tc>
                  <a:txBody>
                    <a:bodyPr/>
                    <a:lstStyle/>
                    <a:p>
                      <a:pPr algn="ctr"/>
                      <a:r>
                        <a:rPr lang="zh-CN" altLang="en-US" sz="2000" b="1" dirty="0" smtClean="0">
                          <a:solidFill>
                            <a:schemeClr val="tx1"/>
                          </a:solidFill>
                          <a:latin typeface="黑体" pitchFamily="49" charset="-122"/>
                          <a:ea typeface="黑体" pitchFamily="49" charset="-122"/>
                        </a:rPr>
                        <a:t>安全</a:t>
                      </a:r>
                      <a:r>
                        <a:rPr lang="en-US" altLang="zh-CN" sz="2000" b="1" dirty="0" smtClean="0">
                          <a:solidFill>
                            <a:schemeClr val="tx1"/>
                          </a:solidFill>
                          <a:latin typeface="黑体" pitchFamily="49" charset="-122"/>
                          <a:ea typeface="黑体" pitchFamily="49" charset="-122"/>
                        </a:rPr>
                        <a:t>2.0</a:t>
                      </a:r>
                    </a:p>
                    <a:p>
                      <a:pPr algn="ctr"/>
                      <a:r>
                        <a:rPr lang="zh-CN" altLang="en-US" sz="1800" b="1" dirty="0" smtClean="0">
                          <a:solidFill>
                            <a:schemeClr val="tx1"/>
                          </a:solidFill>
                          <a:latin typeface="黑体" pitchFamily="49" charset="-122"/>
                          <a:ea typeface="黑体" pitchFamily="49" charset="-122"/>
                        </a:rPr>
                        <a:t>信息系统安全</a:t>
                      </a:r>
                      <a:endParaRPr lang="en-US" altLang="zh-CN" sz="1800" b="1" dirty="0" smtClean="0">
                        <a:solidFill>
                          <a:schemeClr val="tx1"/>
                        </a:solidFill>
                        <a:latin typeface="黑体" pitchFamily="49" charset="-122"/>
                        <a:ea typeface="黑体" pitchFamily="49" charset="-122"/>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黑体" pitchFamily="49" charset="-122"/>
                          <a:ea typeface="黑体" pitchFamily="49" charset="-122"/>
                        </a:rPr>
                        <a:t>安全</a:t>
                      </a:r>
                      <a:r>
                        <a:rPr lang="en-US" altLang="zh-CN" sz="2000" b="1" dirty="0" smtClean="0">
                          <a:solidFill>
                            <a:schemeClr val="tx1"/>
                          </a:solidFill>
                          <a:latin typeface="黑体" pitchFamily="49" charset="-122"/>
                          <a:ea typeface="黑体" pitchFamily="49" charset="-122"/>
                        </a:rPr>
                        <a:t>3.0</a:t>
                      </a:r>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dirty="0" smtClean="0">
                          <a:solidFill>
                            <a:schemeClr val="tx1"/>
                          </a:solidFill>
                          <a:latin typeface="黑体" pitchFamily="49" charset="-122"/>
                          <a:ea typeface="黑体" pitchFamily="49" charset="-122"/>
                        </a:rPr>
                        <a:t>信息保障</a:t>
                      </a:r>
                      <a:endParaRPr lang="zh-CN" altLang="en-US" sz="2000" b="1" dirty="0">
                        <a:solidFill>
                          <a:schemeClr val="tx1"/>
                        </a:solidFill>
                        <a:latin typeface="黑体" pitchFamily="49" charset="-122"/>
                        <a:ea typeface="黑体" pitchFamily="49" charset="-122"/>
                      </a:endParaRPr>
                    </a:p>
                  </a:txBody>
                  <a:tcPr anchor="ctr" anchorCtr="1"/>
                </a:tc>
                <a:tc>
                  <a:txBody>
                    <a:bodyPr/>
                    <a:lstStyle/>
                    <a:p>
                      <a:pPr algn="ctr"/>
                      <a:r>
                        <a:rPr kumimoji="1" lang="zh-CN" altLang="en-US" sz="2000" b="1" dirty="0" smtClean="0">
                          <a:solidFill>
                            <a:srgbClr val="FF0000"/>
                          </a:solidFill>
                          <a:latin typeface="黑体" pitchFamily="49" charset="-122"/>
                          <a:ea typeface="黑体" pitchFamily="49" charset="-122"/>
                        </a:rPr>
                        <a:t>安全</a:t>
                      </a:r>
                      <a:r>
                        <a:rPr kumimoji="1" lang="en-US" altLang="zh-CN" sz="2000" b="1" dirty="0" smtClean="0">
                          <a:solidFill>
                            <a:srgbClr val="FF0000"/>
                          </a:solidFill>
                          <a:latin typeface="黑体" pitchFamily="49" charset="-122"/>
                          <a:ea typeface="黑体" pitchFamily="49" charset="-122"/>
                        </a:rPr>
                        <a:t>4.0</a:t>
                      </a:r>
                    </a:p>
                    <a:p>
                      <a:pPr algn="ctr"/>
                      <a:endParaRPr lang="zh-CN" altLang="en-US" sz="2000" b="1" dirty="0">
                        <a:solidFill>
                          <a:srgbClr val="FF0000"/>
                        </a:solidFill>
                        <a:latin typeface="黑体" pitchFamily="49" charset="-122"/>
                        <a:ea typeface="黑体" pitchFamily="49" charset="-122"/>
                      </a:endParaRPr>
                    </a:p>
                  </a:txBody>
                  <a:tcPr anchor="ctr" anchorCtr="1"/>
                </a:tc>
              </a:tr>
              <a:tr h="588490">
                <a:tc>
                  <a:txBody>
                    <a:bodyPr/>
                    <a:lstStyle/>
                    <a:p>
                      <a:pPr algn="ctr"/>
                      <a:r>
                        <a:rPr kumimoji="1" lang="zh-CN" altLang="en-US" sz="1600" b="1" kern="1200" dirty="0" smtClean="0">
                          <a:solidFill>
                            <a:schemeClr val="tx1"/>
                          </a:solidFill>
                          <a:latin typeface="黑体" pitchFamily="49" charset="-122"/>
                          <a:ea typeface="黑体" pitchFamily="49" charset="-122"/>
                          <a:cs typeface="+mn-cs"/>
                        </a:rPr>
                        <a:t>环境</a:t>
                      </a:r>
                      <a:endParaRPr kumimoji="1" lang="en-US" altLang="zh-CN" sz="1600" b="1" kern="1200" dirty="0" smtClean="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kern="1200" dirty="0" smtClean="0">
                          <a:solidFill>
                            <a:schemeClr val="tx1"/>
                          </a:solidFill>
                          <a:latin typeface="黑体" pitchFamily="49" charset="-122"/>
                          <a:ea typeface="黑体" pitchFamily="49" charset="-122"/>
                          <a:cs typeface="+mn-cs"/>
                        </a:rPr>
                        <a:t>军事通信</a:t>
                      </a:r>
                      <a:endParaRPr kumimoji="1" lang="en-US" altLang="zh-CN" sz="1600" kern="1200" dirty="0" smtClean="0">
                        <a:solidFill>
                          <a:schemeClr val="tx1"/>
                        </a:solidFill>
                        <a:latin typeface="黑体" pitchFamily="49" charset="-122"/>
                        <a:ea typeface="黑体" pitchFamily="49" charset="-122"/>
                        <a:cs typeface="+mn-cs"/>
                      </a:endParaRPr>
                    </a:p>
                    <a:p>
                      <a:pPr algn="ctr"/>
                      <a:r>
                        <a:rPr kumimoji="1" lang="zh-CN" altLang="en-US" sz="1600" b="1" kern="1200" dirty="0" smtClean="0">
                          <a:solidFill>
                            <a:schemeClr val="tx1"/>
                          </a:solidFill>
                          <a:latin typeface="黑体" pitchFamily="49" charset="-122"/>
                          <a:ea typeface="黑体" pitchFamily="49" charset="-122"/>
                          <a:cs typeface="+mn-cs"/>
                        </a:rPr>
                        <a:t>点对点传输</a:t>
                      </a:r>
                      <a:endParaRPr kumimoji="1" lang="en-US" altLang="zh-CN" sz="1600" b="1" kern="1200" dirty="0" smtClean="0">
                        <a:solidFill>
                          <a:schemeClr val="tx1"/>
                        </a:solidFill>
                        <a:latin typeface="黑体" pitchFamily="49" charset="-122"/>
                        <a:ea typeface="黑体" pitchFamily="49" charset="-122"/>
                        <a:cs typeface="+mn-cs"/>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kern="1200" dirty="0" smtClean="0">
                          <a:solidFill>
                            <a:schemeClr val="tx1"/>
                          </a:solidFill>
                          <a:latin typeface="黑体" pitchFamily="49" charset="-122"/>
                          <a:ea typeface="黑体" pitchFamily="49" charset="-122"/>
                          <a:cs typeface="+mn-cs"/>
                        </a:rPr>
                        <a:t>单机</a:t>
                      </a:r>
                      <a:endParaRPr kumimoji="1" lang="en-US" altLang="zh-CN" sz="1600" kern="1200" dirty="0" smtClean="0">
                        <a:solidFill>
                          <a:schemeClr val="tx1"/>
                        </a:solidFill>
                        <a:latin typeface="黑体" pitchFamily="49" charset="-122"/>
                        <a:ea typeface="黑体" pitchFamily="49" charset="-122"/>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b="1" kern="1200" dirty="0" smtClean="0">
                          <a:solidFill>
                            <a:schemeClr val="tx1"/>
                          </a:solidFill>
                          <a:latin typeface="黑体" pitchFamily="49" charset="-122"/>
                          <a:ea typeface="黑体" pitchFamily="49" charset="-122"/>
                          <a:cs typeface="+mn-cs"/>
                        </a:rPr>
                        <a:t>局域网</a:t>
                      </a:r>
                      <a:endParaRPr kumimoji="1" lang="zh-CN" altLang="en-US" sz="1600" b="1" kern="1200" dirty="0">
                        <a:solidFill>
                          <a:schemeClr val="tx1"/>
                        </a:solidFill>
                        <a:latin typeface="黑体" pitchFamily="49" charset="-122"/>
                        <a:ea typeface="黑体" pitchFamily="49" charset="-122"/>
                        <a:cs typeface="+mn-cs"/>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kern="1200" dirty="0" smtClean="0">
                          <a:solidFill>
                            <a:schemeClr val="tx1"/>
                          </a:solidFill>
                          <a:latin typeface="黑体" pitchFamily="49" charset="-122"/>
                          <a:ea typeface="黑体" pitchFamily="49" charset="-122"/>
                          <a:cs typeface="+mn-cs"/>
                        </a:rPr>
                        <a:t>广域互联网</a:t>
                      </a:r>
                      <a:endParaRPr kumimoji="1" lang="en-US" altLang="zh-CN" sz="1600" kern="1200" dirty="0" smtClean="0">
                        <a:solidFill>
                          <a:schemeClr val="tx1"/>
                        </a:solidFill>
                        <a:latin typeface="黑体" pitchFamily="49" charset="-122"/>
                        <a:ea typeface="黑体" pitchFamily="49" charset="-122"/>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1600" kern="1200" dirty="0" smtClean="0">
                          <a:solidFill>
                            <a:schemeClr val="tx1"/>
                          </a:solidFill>
                          <a:latin typeface="黑体" pitchFamily="49" charset="-122"/>
                          <a:ea typeface="黑体" pitchFamily="49" charset="-122"/>
                          <a:cs typeface="+mn-cs"/>
                        </a:rPr>
                        <a:t>Web/</a:t>
                      </a:r>
                      <a:r>
                        <a:rPr kumimoji="1" lang="zh-CN" altLang="en-US" sz="1600" b="1" kern="1200" dirty="0" smtClean="0">
                          <a:solidFill>
                            <a:schemeClr val="tx1"/>
                          </a:solidFill>
                          <a:latin typeface="黑体" pitchFamily="49" charset="-122"/>
                          <a:ea typeface="黑体" pitchFamily="49" charset="-122"/>
                          <a:cs typeface="+mn-cs"/>
                        </a:rPr>
                        <a:t>移动</a:t>
                      </a:r>
                    </a:p>
                  </a:txBody>
                  <a:tcPr anchor="ctr" anchorCtr="1"/>
                </a:tc>
                <a:tc>
                  <a:txBody>
                    <a:bodyPr/>
                    <a:lstStyle/>
                    <a:p>
                      <a:pPr algn="ctr"/>
                      <a:r>
                        <a:rPr kumimoji="1" lang="zh-CN" altLang="en-US" sz="1600" b="1" kern="1200" dirty="0" smtClean="0">
                          <a:solidFill>
                            <a:srgbClr val="FF0000"/>
                          </a:solidFill>
                          <a:latin typeface="黑体" pitchFamily="49" charset="-122"/>
                          <a:ea typeface="黑体" pitchFamily="49" charset="-122"/>
                          <a:cs typeface="+mn-cs"/>
                        </a:rPr>
                        <a:t>人机物融合的</a:t>
                      </a:r>
                      <a:endParaRPr kumimoji="1" lang="en-US" altLang="zh-CN" sz="1600" b="1" kern="1200" dirty="0" smtClean="0">
                        <a:solidFill>
                          <a:srgbClr val="FF0000"/>
                        </a:solidFill>
                        <a:latin typeface="黑体" pitchFamily="49" charset="-122"/>
                        <a:ea typeface="黑体" pitchFamily="49" charset="-122"/>
                        <a:cs typeface="+mn-cs"/>
                      </a:endParaRPr>
                    </a:p>
                    <a:p>
                      <a:pPr algn="ctr"/>
                      <a:r>
                        <a:rPr kumimoji="1" lang="zh-CN" altLang="en-US" sz="1600" b="1" kern="1200" dirty="0" smtClean="0">
                          <a:solidFill>
                            <a:srgbClr val="FF0000"/>
                          </a:solidFill>
                          <a:latin typeface="黑体" pitchFamily="49" charset="-122"/>
                          <a:ea typeface="黑体" pitchFamily="49" charset="-122"/>
                          <a:cs typeface="+mn-cs"/>
                        </a:rPr>
                        <a:t>泛在网络</a:t>
                      </a:r>
                      <a:endParaRPr kumimoji="1" lang="en-US" altLang="zh-CN" sz="1600" b="1" kern="1200" dirty="0" smtClean="0">
                        <a:solidFill>
                          <a:srgbClr val="FF0000"/>
                        </a:solidFill>
                        <a:latin typeface="黑体" pitchFamily="49" charset="-122"/>
                        <a:ea typeface="黑体" pitchFamily="49" charset="-122"/>
                        <a:cs typeface="+mn-cs"/>
                      </a:endParaRPr>
                    </a:p>
                  </a:txBody>
                  <a:tcPr anchor="ctr" anchorCtr="1"/>
                </a:tc>
              </a:tr>
              <a:tr h="588490">
                <a:tc>
                  <a:txBody>
                    <a:bodyPr/>
                    <a:lstStyle/>
                    <a:p>
                      <a:pPr algn="ctr"/>
                      <a:r>
                        <a:rPr kumimoji="1" lang="zh-CN" altLang="en-US" sz="1600" b="1" kern="1200" dirty="0" smtClean="0">
                          <a:solidFill>
                            <a:schemeClr val="tx1"/>
                          </a:solidFill>
                          <a:latin typeface="黑体" pitchFamily="49" charset="-122"/>
                          <a:ea typeface="黑体" pitchFamily="49" charset="-122"/>
                          <a:cs typeface="+mn-cs"/>
                        </a:rPr>
                        <a:t>安全目标</a:t>
                      </a:r>
                      <a:endParaRPr kumimoji="1" lang="en-US" altLang="zh-CN" sz="1600" b="1" kern="1200" dirty="0" smtClean="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kern="1200" dirty="0" smtClean="0">
                          <a:solidFill>
                            <a:schemeClr val="tx1"/>
                          </a:solidFill>
                          <a:latin typeface="黑体" pitchFamily="49" charset="-122"/>
                          <a:ea typeface="黑体" pitchFamily="49" charset="-122"/>
                          <a:cs typeface="+mn-cs"/>
                        </a:rPr>
                        <a:t>通讯安全</a:t>
                      </a:r>
                      <a:endParaRPr kumimoji="1" lang="en-US" altLang="zh-CN" sz="1600" kern="1200" dirty="0" smtClean="0">
                        <a:solidFill>
                          <a:schemeClr val="tx1"/>
                        </a:solidFill>
                        <a:latin typeface="黑体" pitchFamily="49" charset="-122"/>
                        <a:ea typeface="黑体" pitchFamily="49" charset="-122"/>
                        <a:cs typeface="+mn-cs"/>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kern="1200" dirty="0" smtClean="0">
                          <a:solidFill>
                            <a:schemeClr val="tx1"/>
                          </a:solidFill>
                          <a:latin typeface="黑体" pitchFamily="49" charset="-122"/>
                          <a:ea typeface="黑体" pitchFamily="49" charset="-122"/>
                          <a:cs typeface="+mn-cs"/>
                        </a:rPr>
                        <a:t>系统安全</a:t>
                      </a:r>
                      <a:endParaRPr kumimoji="1" lang="zh-CN" altLang="en-US" sz="1600" kern="1200" dirty="0">
                        <a:solidFill>
                          <a:schemeClr val="tx1"/>
                        </a:solidFill>
                        <a:latin typeface="黑体" pitchFamily="49" charset="-122"/>
                        <a:ea typeface="黑体" pitchFamily="49" charset="-122"/>
                        <a:cs typeface="+mn-cs"/>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kern="1200" dirty="0" smtClean="0">
                          <a:solidFill>
                            <a:schemeClr val="tx1"/>
                          </a:solidFill>
                          <a:latin typeface="黑体" pitchFamily="49" charset="-122"/>
                          <a:ea typeface="黑体" pitchFamily="49" charset="-122"/>
                          <a:cs typeface="+mn-cs"/>
                        </a:rPr>
                        <a:t>信息安全</a:t>
                      </a:r>
                      <a:endParaRPr kumimoji="1" lang="zh-CN" altLang="en-US" sz="1600" kern="1200" dirty="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b="1" kern="1200" dirty="0" smtClean="0">
                          <a:solidFill>
                            <a:srgbClr val="FF0000"/>
                          </a:solidFill>
                          <a:latin typeface="黑体" pitchFamily="49" charset="-122"/>
                          <a:ea typeface="黑体" pitchFamily="49" charset="-122"/>
                          <a:cs typeface="+mn-cs"/>
                        </a:rPr>
                        <a:t>同时保证</a:t>
                      </a:r>
                      <a:endParaRPr kumimoji="1" lang="en-US" altLang="zh-CN" sz="1600" b="1" kern="1200" dirty="0" smtClean="0">
                        <a:solidFill>
                          <a:srgbClr val="FF0000"/>
                        </a:solidFill>
                        <a:latin typeface="黑体" pitchFamily="49" charset="-122"/>
                        <a:ea typeface="黑体" pitchFamily="49" charset="-122"/>
                        <a:cs typeface="+mn-cs"/>
                      </a:endParaRPr>
                    </a:p>
                    <a:p>
                      <a:pPr algn="ctr"/>
                      <a:r>
                        <a:rPr kumimoji="1" lang="zh-CN" altLang="en-US" sz="1600" b="1" kern="1200" dirty="0" smtClean="0">
                          <a:solidFill>
                            <a:srgbClr val="FF0000"/>
                          </a:solidFill>
                          <a:latin typeface="黑体" pitchFamily="49" charset="-122"/>
                          <a:ea typeface="黑体" pitchFamily="49" charset="-122"/>
                          <a:cs typeface="+mn-cs"/>
                        </a:rPr>
                        <a:t>信息、物理安全</a:t>
                      </a:r>
                      <a:endParaRPr kumimoji="1" lang="zh-CN" altLang="en-US" sz="1600" b="1" kern="1200" dirty="0">
                        <a:solidFill>
                          <a:srgbClr val="FF0000"/>
                        </a:solidFill>
                        <a:latin typeface="黑体" pitchFamily="49" charset="-122"/>
                        <a:ea typeface="黑体" pitchFamily="49" charset="-122"/>
                        <a:cs typeface="+mn-cs"/>
                      </a:endParaRPr>
                    </a:p>
                  </a:txBody>
                  <a:tcPr anchor="ctr" anchorCtr="1"/>
                </a:tc>
              </a:tr>
              <a:tr h="863064">
                <a:tc>
                  <a:txBody>
                    <a:bodyPr/>
                    <a:lstStyle/>
                    <a:p>
                      <a:pPr algn="ctr"/>
                      <a:r>
                        <a:rPr kumimoji="1" lang="zh-CN" altLang="en-US" sz="1600" b="1" kern="1200" dirty="0" smtClean="0">
                          <a:solidFill>
                            <a:schemeClr val="tx1"/>
                          </a:solidFill>
                          <a:latin typeface="黑体" pitchFamily="49" charset="-122"/>
                          <a:ea typeface="黑体" pitchFamily="49" charset="-122"/>
                          <a:cs typeface="+mn-cs"/>
                        </a:rPr>
                        <a:t>保护对象</a:t>
                      </a:r>
                      <a:endParaRPr kumimoji="1" lang="en-US" altLang="zh-CN" sz="1600" b="1" kern="1200" dirty="0" smtClean="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kern="1200" dirty="0" smtClean="0">
                          <a:solidFill>
                            <a:schemeClr val="tx1"/>
                          </a:solidFill>
                          <a:latin typeface="黑体" pitchFamily="49" charset="-122"/>
                          <a:ea typeface="黑体" pitchFamily="49" charset="-122"/>
                          <a:cs typeface="+mn-cs"/>
                        </a:rPr>
                        <a:t>通信信道</a:t>
                      </a:r>
                      <a:endParaRPr kumimoji="1" lang="en-US" altLang="zh-CN" sz="1600" kern="1200" dirty="0" smtClean="0">
                        <a:solidFill>
                          <a:schemeClr val="tx1"/>
                        </a:solidFill>
                        <a:latin typeface="黑体" pitchFamily="49" charset="-122"/>
                        <a:ea typeface="黑体" pitchFamily="49" charset="-122"/>
                        <a:cs typeface="+mn-cs"/>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kern="1200" dirty="0" smtClean="0">
                          <a:solidFill>
                            <a:schemeClr val="tx1"/>
                          </a:solidFill>
                          <a:latin typeface="黑体" pitchFamily="49" charset="-122"/>
                          <a:ea typeface="黑体" pitchFamily="49" charset="-122"/>
                          <a:cs typeface="+mn-cs"/>
                        </a:rPr>
                        <a:t>办公系统、</a:t>
                      </a:r>
                      <a:endParaRPr kumimoji="1" lang="en-US" altLang="zh-CN" sz="1600" kern="1200" dirty="0" smtClean="0">
                        <a:solidFill>
                          <a:schemeClr val="tx1"/>
                        </a:solidFill>
                        <a:latin typeface="黑体" pitchFamily="49" charset="-122"/>
                        <a:ea typeface="黑体" pitchFamily="49" charset="-122"/>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kern="1200" dirty="0" smtClean="0">
                          <a:solidFill>
                            <a:schemeClr val="tx1"/>
                          </a:solidFill>
                          <a:latin typeface="黑体" pitchFamily="49" charset="-122"/>
                          <a:ea typeface="黑体" pitchFamily="49" charset="-122"/>
                          <a:cs typeface="+mn-cs"/>
                        </a:rPr>
                        <a:t>军事系统等</a:t>
                      </a:r>
                      <a:endParaRPr kumimoji="1" lang="zh-CN" altLang="en-US" sz="1600" kern="1200" dirty="0">
                        <a:solidFill>
                          <a:schemeClr val="tx1"/>
                        </a:solidFill>
                        <a:latin typeface="黑体" pitchFamily="49" charset="-122"/>
                        <a:ea typeface="黑体" pitchFamily="49" charset="-122"/>
                        <a:cs typeface="+mn-cs"/>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b="0" kern="1200" dirty="0" smtClean="0">
                          <a:solidFill>
                            <a:schemeClr val="tx1"/>
                          </a:solidFill>
                          <a:latin typeface="黑体" pitchFamily="49" charset="-122"/>
                          <a:ea typeface="黑体" pitchFamily="49" charset="-122"/>
                          <a:cs typeface="+mn-cs"/>
                        </a:rPr>
                        <a:t>互联网</a:t>
                      </a:r>
                      <a:endParaRPr kumimoji="1" lang="en-US" altLang="zh-CN" sz="1600" b="0" kern="1200" dirty="0" smtClean="0">
                        <a:solidFill>
                          <a:schemeClr val="tx1"/>
                        </a:solidFill>
                        <a:latin typeface="黑体" pitchFamily="49" charset="-122"/>
                        <a:ea typeface="黑体" pitchFamily="49" charset="-122"/>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1600" kern="1200" dirty="0" smtClean="0">
                          <a:solidFill>
                            <a:schemeClr val="tx1"/>
                          </a:solidFill>
                          <a:latin typeface="黑体" pitchFamily="49" charset="-122"/>
                          <a:ea typeface="黑体" pitchFamily="49" charset="-122"/>
                          <a:cs typeface="+mn-cs"/>
                        </a:rPr>
                        <a:t>Web/</a:t>
                      </a:r>
                      <a:r>
                        <a:rPr kumimoji="1" lang="zh-CN" altLang="en-US" sz="1600" kern="1200" dirty="0" smtClean="0">
                          <a:solidFill>
                            <a:schemeClr val="tx1"/>
                          </a:solidFill>
                          <a:latin typeface="黑体" pitchFamily="49" charset="-122"/>
                          <a:ea typeface="黑体" pitchFamily="49" charset="-122"/>
                          <a:cs typeface="+mn-cs"/>
                        </a:rPr>
                        <a:t>移动</a:t>
                      </a:r>
                      <a:r>
                        <a:rPr kumimoji="1" lang="en-US" altLang="zh-CN" sz="1600" kern="1200" dirty="0" smtClean="0">
                          <a:solidFill>
                            <a:schemeClr val="tx1"/>
                          </a:solidFill>
                          <a:latin typeface="黑体" pitchFamily="49" charset="-122"/>
                          <a:ea typeface="黑体" pitchFamily="49" charset="-122"/>
                          <a:cs typeface="+mn-cs"/>
                        </a:rPr>
                        <a:t>APP</a:t>
                      </a:r>
                      <a:r>
                        <a:rPr kumimoji="1" lang="zh-CN" altLang="en-US" sz="1600" kern="1200" dirty="0" smtClean="0">
                          <a:solidFill>
                            <a:schemeClr val="tx1"/>
                          </a:solidFill>
                          <a:latin typeface="黑体" pitchFamily="49" charset="-122"/>
                          <a:ea typeface="黑体" pitchFamily="49" charset="-122"/>
                          <a:cs typeface="+mn-cs"/>
                        </a:rPr>
                        <a:t>等</a:t>
                      </a:r>
                      <a:endParaRPr kumimoji="1" lang="zh-CN" altLang="en-US" sz="1600" kern="1200" dirty="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b="1" kern="1200" dirty="0" smtClean="0">
                          <a:solidFill>
                            <a:srgbClr val="FF0000"/>
                          </a:solidFill>
                          <a:latin typeface="黑体" pitchFamily="49" charset="-122"/>
                          <a:ea typeface="黑体" pitchFamily="49" charset="-122"/>
                          <a:cs typeface="+mn-cs"/>
                        </a:rPr>
                        <a:t>工业系统</a:t>
                      </a:r>
                      <a:endParaRPr kumimoji="1" lang="en-US" altLang="zh-CN" sz="1600" b="1" kern="1200" dirty="0" smtClean="0">
                        <a:solidFill>
                          <a:srgbClr val="FF0000"/>
                        </a:solidFill>
                        <a:latin typeface="黑体" pitchFamily="49" charset="-122"/>
                        <a:ea typeface="黑体" pitchFamily="49" charset="-122"/>
                        <a:cs typeface="+mn-cs"/>
                      </a:endParaRPr>
                    </a:p>
                    <a:p>
                      <a:pPr algn="ctr"/>
                      <a:r>
                        <a:rPr kumimoji="1" lang="zh-CN" altLang="en-US" sz="1600" b="1" kern="1200" dirty="0" smtClean="0">
                          <a:solidFill>
                            <a:srgbClr val="FF0000"/>
                          </a:solidFill>
                          <a:latin typeface="黑体" pitchFamily="49" charset="-122"/>
                          <a:ea typeface="黑体" pitchFamily="49" charset="-122"/>
                          <a:cs typeface="+mn-cs"/>
                        </a:rPr>
                        <a:t>关键基础设施</a:t>
                      </a:r>
                      <a:endParaRPr kumimoji="1" lang="en-US" altLang="zh-CN" sz="1600" b="1" kern="1200" dirty="0" smtClean="0">
                        <a:solidFill>
                          <a:srgbClr val="FF0000"/>
                        </a:solidFill>
                        <a:latin typeface="黑体" pitchFamily="49" charset="-122"/>
                        <a:ea typeface="黑体" pitchFamily="49" charset="-122"/>
                        <a:cs typeface="+mn-cs"/>
                      </a:endParaRPr>
                    </a:p>
                    <a:p>
                      <a:pPr algn="ctr"/>
                      <a:r>
                        <a:rPr kumimoji="1" lang="zh-CN" altLang="en-US" sz="1600" b="1" kern="1200" dirty="0" smtClean="0">
                          <a:solidFill>
                            <a:srgbClr val="FF0000"/>
                          </a:solidFill>
                          <a:latin typeface="黑体" pitchFamily="49" charset="-122"/>
                          <a:ea typeface="黑体" pitchFamily="49" charset="-122"/>
                          <a:cs typeface="+mn-cs"/>
                        </a:rPr>
                        <a:t>安全悠关系统等</a:t>
                      </a:r>
                      <a:endParaRPr kumimoji="1" lang="zh-CN" altLang="en-US" sz="1600" b="1" kern="1200" dirty="0">
                        <a:solidFill>
                          <a:srgbClr val="FF0000"/>
                        </a:solidFill>
                        <a:latin typeface="黑体" pitchFamily="49" charset="-122"/>
                        <a:ea typeface="黑体" pitchFamily="49" charset="-122"/>
                        <a:cs typeface="+mn-cs"/>
                      </a:endParaRPr>
                    </a:p>
                  </a:txBody>
                  <a:tcPr anchor="ctr" anchorCtr="1"/>
                </a:tc>
              </a:tr>
              <a:tr h="840700">
                <a:tc>
                  <a:txBody>
                    <a:bodyPr/>
                    <a:lstStyle/>
                    <a:p>
                      <a:pPr algn="ctr"/>
                      <a:r>
                        <a:rPr kumimoji="1" lang="zh-CN" altLang="en-US" sz="1600" b="1" kern="1200" dirty="0" smtClean="0">
                          <a:solidFill>
                            <a:schemeClr val="tx1"/>
                          </a:solidFill>
                          <a:latin typeface="黑体" pitchFamily="49" charset="-122"/>
                          <a:ea typeface="黑体" pitchFamily="49" charset="-122"/>
                          <a:cs typeface="+mn-cs"/>
                        </a:rPr>
                        <a:t>安全属性</a:t>
                      </a:r>
                      <a:endParaRPr kumimoji="1" lang="en-US" altLang="zh-CN" sz="1600" b="1" kern="1200" dirty="0" smtClean="0">
                        <a:solidFill>
                          <a:schemeClr val="tx1"/>
                        </a:solidFill>
                        <a:latin typeface="黑体" pitchFamily="49" charset="-122"/>
                        <a:ea typeface="黑体" pitchFamily="49" charset="-122"/>
                        <a:cs typeface="+mn-cs"/>
                      </a:endParaRPr>
                    </a:p>
                    <a:p>
                      <a:pPr algn="ctr"/>
                      <a:r>
                        <a:rPr kumimoji="1" lang="zh-CN" altLang="en-US" sz="1600" b="1" kern="1200" dirty="0" smtClean="0">
                          <a:solidFill>
                            <a:schemeClr val="tx1"/>
                          </a:solidFill>
                          <a:latin typeface="黑体" pitchFamily="49" charset="-122"/>
                          <a:ea typeface="黑体" pitchFamily="49" charset="-122"/>
                          <a:cs typeface="+mn-cs"/>
                        </a:rPr>
                        <a:t>排序</a:t>
                      </a:r>
                      <a:endParaRPr kumimoji="1" lang="en-US" altLang="zh-CN" sz="1600" b="1" kern="1200" dirty="0" smtClean="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kern="1200" smtClean="0">
                          <a:solidFill>
                            <a:schemeClr val="tx1"/>
                          </a:solidFill>
                          <a:latin typeface="黑体" pitchFamily="49" charset="-122"/>
                          <a:ea typeface="黑体" pitchFamily="49" charset="-122"/>
                          <a:cs typeface="+mn-cs"/>
                        </a:rPr>
                        <a:t>机密性</a:t>
                      </a:r>
                      <a:endParaRPr kumimoji="1" lang="en-US" altLang="zh-CN" sz="1600" kern="1200" smtClean="0">
                        <a:solidFill>
                          <a:schemeClr val="tx1"/>
                        </a:solidFill>
                        <a:latin typeface="黑体" pitchFamily="49" charset="-122"/>
                        <a:ea typeface="黑体" pitchFamily="49" charset="-122"/>
                        <a:cs typeface="+mn-cs"/>
                      </a:endParaRPr>
                    </a:p>
                    <a:p>
                      <a:pPr algn="ctr"/>
                      <a:r>
                        <a:rPr kumimoji="1" lang="zh-CN" altLang="en-US" sz="1600" kern="1200" smtClean="0">
                          <a:solidFill>
                            <a:schemeClr val="tx1"/>
                          </a:solidFill>
                          <a:latin typeface="黑体" pitchFamily="49" charset="-122"/>
                          <a:ea typeface="黑体" pitchFamily="49" charset="-122"/>
                          <a:cs typeface="+mn-cs"/>
                        </a:rPr>
                        <a:t>完整性</a:t>
                      </a:r>
                      <a:endParaRPr kumimoji="1" lang="en-US" altLang="zh-CN" sz="1600" kern="1200" dirty="0" smtClean="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kern="1200" dirty="0" smtClean="0">
                          <a:solidFill>
                            <a:schemeClr val="tx1"/>
                          </a:solidFill>
                          <a:latin typeface="黑体" pitchFamily="49" charset="-122"/>
                          <a:ea typeface="黑体" pitchFamily="49" charset="-122"/>
                          <a:cs typeface="+mn-cs"/>
                        </a:rPr>
                        <a:t>机密性</a:t>
                      </a:r>
                      <a:endParaRPr kumimoji="1" lang="en-US" altLang="zh-CN" sz="1600" kern="1200" dirty="0" smtClean="0">
                        <a:solidFill>
                          <a:schemeClr val="tx1"/>
                        </a:solidFill>
                        <a:latin typeface="黑体" pitchFamily="49" charset="-122"/>
                        <a:ea typeface="黑体" pitchFamily="49" charset="-122"/>
                        <a:cs typeface="+mn-cs"/>
                      </a:endParaRPr>
                    </a:p>
                    <a:p>
                      <a:pPr algn="ctr"/>
                      <a:r>
                        <a:rPr kumimoji="1" lang="zh-CN" altLang="en-US" sz="1600" kern="1200" dirty="0" smtClean="0">
                          <a:solidFill>
                            <a:schemeClr val="tx1"/>
                          </a:solidFill>
                          <a:latin typeface="黑体" pitchFamily="49" charset="-122"/>
                          <a:ea typeface="黑体" pitchFamily="49" charset="-122"/>
                          <a:cs typeface="+mn-cs"/>
                        </a:rPr>
                        <a:t>完整性</a:t>
                      </a:r>
                      <a:endParaRPr kumimoji="1" lang="en-US" altLang="zh-CN" sz="1600" kern="1200" dirty="0" smtClean="0">
                        <a:solidFill>
                          <a:schemeClr val="tx1"/>
                        </a:solidFill>
                        <a:latin typeface="黑体" pitchFamily="49" charset="-122"/>
                        <a:ea typeface="黑体" pitchFamily="49" charset="-122"/>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kern="1200" dirty="0" smtClean="0">
                          <a:solidFill>
                            <a:schemeClr val="tx1"/>
                          </a:solidFill>
                          <a:latin typeface="黑体" pitchFamily="49" charset="-122"/>
                          <a:ea typeface="黑体" pitchFamily="49" charset="-122"/>
                          <a:cs typeface="+mn-cs"/>
                        </a:rPr>
                        <a:t>可用性</a:t>
                      </a:r>
                      <a:endParaRPr kumimoji="1" lang="zh-CN" altLang="en-US" sz="1600" kern="1200" dirty="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kern="1200" dirty="0" smtClean="0">
                          <a:solidFill>
                            <a:schemeClr val="tx1"/>
                          </a:solidFill>
                          <a:latin typeface="黑体" pitchFamily="49" charset="-122"/>
                          <a:ea typeface="黑体" pitchFamily="49" charset="-122"/>
                          <a:cs typeface="+mn-cs"/>
                        </a:rPr>
                        <a:t>机密性</a:t>
                      </a:r>
                      <a:endParaRPr kumimoji="1" lang="en-US" altLang="zh-CN" sz="1600" kern="1200" dirty="0" smtClean="0">
                        <a:solidFill>
                          <a:schemeClr val="tx1"/>
                        </a:solidFill>
                        <a:latin typeface="黑体" pitchFamily="49" charset="-122"/>
                        <a:ea typeface="黑体" pitchFamily="49" charset="-122"/>
                        <a:cs typeface="+mn-cs"/>
                      </a:endParaRPr>
                    </a:p>
                    <a:p>
                      <a:pPr algn="ctr"/>
                      <a:r>
                        <a:rPr kumimoji="1" lang="zh-CN" altLang="en-US" sz="1600" kern="1200" dirty="0" smtClean="0">
                          <a:solidFill>
                            <a:schemeClr val="tx1"/>
                          </a:solidFill>
                          <a:latin typeface="黑体" pitchFamily="49" charset="-122"/>
                          <a:ea typeface="黑体" pitchFamily="49" charset="-122"/>
                          <a:cs typeface="+mn-cs"/>
                        </a:rPr>
                        <a:t>完整性</a:t>
                      </a:r>
                      <a:endParaRPr kumimoji="1" lang="en-US" altLang="zh-CN" sz="1600" kern="1200" dirty="0" smtClean="0">
                        <a:solidFill>
                          <a:schemeClr val="tx1"/>
                        </a:solidFill>
                        <a:latin typeface="黑体" pitchFamily="49" charset="-122"/>
                        <a:ea typeface="黑体" pitchFamily="49" charset="-122"/>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kern="1200" dirty="0" smtClean="0">
                          <a:solidFill>
                            <a:schemeClr val="tx1"/>
                          </a:solidFill>
                          <a:latin typeface="黑体" pitchFamily="49" charset="-122"/>
                          <a:ea typeface="黑体" pitchFamily="49" charset="-122"/>
                          <a:cs typeface="+mn-cs"/>
                        </a:rPr>
                        <a:t>可用性</a:t>
                      </a:r>
                    </a:p>
                  </a:txBody>
                  <a:tcPr anchor="ctr" anchorCtr="1"/>
                </a:tc>
                <a:tc>
                  <a:txBody>
                    <a:bodyPr/>
                    <a:lstStyle/>
                    <a:p>
                      <a:pPr algn="ctr"/>
                      <a:r>
                        <a:rPr kumimoji="1" lang="zh-CN" altLang="en-US" sz="1600" b="1" kern="1200" dirty="0" smtClean="0">
                          <a:solidFill>
                            <a:srgbClr val="FF0000"/>
                          </a:solidFill>
                          <a:latin typeface="黑体" pitchFamily="49" charset="-122"/>
                          <a:ea typeface="黑体" pitchFamily="49" charset="-122"/>
                          <a:cs typeface="+mn-cs"/>
                        </a:rPr>
                        <a:t>可用性、可控性</a:t>
                      </a:r>
                      <a:endParaRPr kumimoji="1" lang="en-US" altLang="zh-CN" sz="1600" b="1" kern="1200" dirty="0" smtClean="0">
                        <a:solidFill>
                          <a:srgbClr val="FF0000"/>
                        </a:solidFill>
                        <a:latin typeface="黑体" pitchFamily="49" charset="-122"/>
                        <a:ea typeface="黑体" pitchFamily="49" charset="-122"/>
                        <a:cs typeface="+mn-cs"/>
                      </a:endParaRPr>
                    </a:p>
                    <a:p>
                      <a:pPr algn="ctr"/>
                      <a:r>
                        <a:rPr kumimoji="1" lang="zh-CN" altLang="en-US" sz="1600" b="1" kern="1200" dirty="0" smtClean="0">
                          <a:solidFill>
                            <a:srgbClr val="FF0000"/>
                          </a:solidFill>
                          <a:latin typeface="黑体" pitchFamily="49" charset="-122"/>
                          <a:ea typeface="黑体" pitchFamily="49" charset="-122"/>
                          <a:cs typeface="+mn-cs"/>
                        </a:rPr>
                        <a:t>自愈可生存</a:t>
                      </a:r>
                      <a:endParaRPr kumimoji="1" lang="en-US" altLang="zh-CN" sz="1600" b="1" kern="1200" dirty="0" smtClean="0">
                        <a:solidFill>
                          <a:srgbClr val="FF0000"/>
                        </a:solidFill>
                        <a:latin typeface="黑体" pitchFamily="49" charset="-122"/>
                        <a:ea typeface="黑体" pitchFamily="49" charset="-122"/>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b="1" kern="1200" dirty="0" smtClean="0">
                          <a:solidFill>
                            <a:srgbClr val="FF0000"/>
                          </a:solidFill>
                          <a:latin typeface="黑体" pitchFamily="49" charset="-122"/>
                          <a:ea typeface="黑体" pitchFamily="49" charset="-122"/>
                          <a:cs typeface="+mn-cs"/>
                        </a:rPr>
                        <a:t>机密性、完整性</a:t>
                      </a:r>
                    </a:p>
                  </a:txBody>
                  <a:tcPr anchor="ctr" anchorCtr="1"/>
                </a:tc>
              </a:tr>
              <a:tr h="840700">
                <a:tc>
                  <a:txBody>
                    <a:bodyPr/>
                    <a:lstStyle/>
                    <a:p>
                      <a:pPr algn="ctr"/>
                      <a:r>
                        <a:rPr kumimoji="1" lang="zh-CN" altLang="en-US" sz="1600" b="1" kern="1200" dirty="0" smtClean="0">
                          <a:solidFill>
                            <a:schemeClr val="tx1"/>
                          </a:solidFill>
                          <a:latin typeface="黑体" pitchFamily="49" charset="-122"/>
                          <a:ea typeface="黑体" pitchFamily="49" charset="-122"/>
                          <a:cs typeface="+mn-cs"/>
                        </a:rPr>
                        <a:t>攻击类型</a:t>
                      </a:r>
                      <a:endParaRPr kumimoji="1" lang="zh-CN" altLang="en-US" sz="1600" b="1" kern="1200" dirty="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kern="1200" dirty="0" smtClean="0">
                          <a:solidFill>
                            <a:schemeClr val="tx1"/>
                          </a:solidFill>
                          <a:latin typeface="黑体" pitchFamily="49" charset="-122"/>
                          <a:ea typeface="黑体" pitchFamily="49" charset="-122"/>
                          <a:cs typeface="+mn-cs"/>
                        </a:rPr>
                        <a:t>窃听、截获</a:t>
                      </a:r>
                      <a:endParaRPr kumimoji="1" lang="zh-CN" altLang="en-US" sz="1600" kern="1200" dirty="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kern="1200" dirty="0" smtClean="0">
                          <a:solidFill>
                            <a:schemeClr val="tx1"/>
                          </a:solidFill>
                          <a:latin typeface="黑体" pitchFamily="49" charset="-122"/>
                          <a:ea typeface="黑体" pitchFamily="49" charset="-122"/>
                          <a:cs typeface="+mn-cs"/>
                        </a:rPr>
                        <a:t>病毒等</a:t>
                      </a:r>
                      <a:endParaRPr kumimoji="1" lang="en-US" altLang="zh-CN" sz="1600" kern="1200" dirty="0" smtClean="0">
                        <a:solidFill>
                          <a:schemeClr val="tx1"/>
                        </a:solidFill>
                        <a:latin typeface="黑体" pitchFamily="49" charset="-122"/>
                        <a:ea typeface="黑体" pitchFamily="49" charset="-122"/>
                        <a:cs typeface="+mn-cs"/>
                      </a:endParaRPr>
                    </a:p>
                    <a:p>
                      <a:pPr algn="ctr"/>
                      <a:r>
                        <a:rPr kumimoji="1" lang="zh-CN" altLang="en-US" sz="1600" kern="1200" dirty="0" smtClean="0">
                          <a:solidFill>
                            <a:schemeClr val="tx1"/>
                          </a:solidFill>
                          <a:latin typeface="黑体" pitchFamily="49" charset="-122"/>
                          <a:ea typeface="黑体" pitchFamily="49" charset="-122"/>
                          <a:cs typeface="+mn-cs"/>
                        </a:rPr>
                        <a:t>以感染系统为主</a:t>
                      </a:r>
                      <a:endParaRPr kumimoji="1" lang="en-US" altLang="zh-CN" sz="1600" kern="1200" dirty="0" smtClean="0">
                        <a:solidFill>
                          <a:schemeClr val="tx1"/>
                        </a:solidFill>
                        <a:latin typeface="黑体" pitchFamily="49" charset="-122"/>
                        <a:ea typeface="黑体" pitchFamily="49" charset="-122"/>
                        <a:cs typeface="+mn-cs"/>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1600" kern="1200" dirty="0" smtClean="0">
                          <a:solidFill>
                            <a:schemeClr val="tx1"/>
                          </a:solidFill>
                          <a:latin typeface="黑体" pitchFamily="49" charset="-122"/>
                          <a:ea typeface="黑体" pitchFamily="49" charset="-122"/>
                          <a:cs typeface="+mn-cs"/>
                        </a:rPr>
                        <a:t>DDOS</a:t>
                      </a:r>
                      <a:r>
                        <a:rPr kumimoji="1" lang="zh-CN" altLang="en-US" sz="1600" kern="1200" dirty="0" smtClean="0">
                          <a:solidFill>
                            <a:schemeClr val="tx1"/>
                          </a:solidFill>
                          <a:latin typeface="黑体" pitchFamily="49" charset="-122"/>
                          <a:ea typeface="黑体" pitchFamily="49" charset="-122"/>
                          <a:cs typeface="+mn-cs"/>
                        </a:rPr>
                        <a:t>、僵尸、蠕虫等</a:t>
                      </a:r>
                      <a:endParaRPr kumimoji="1" lang="en-US" altLang="zh-CN" sz="1600" kern="1200" dirty="0" smtClean="0">
                        <a:solidFill>
                          <a:schemeClr val="tx1"/>
                        </a:solidFill>
                        <a:latin typeface="黑体" pitchFamily="49" charset="-122"/>
                        <a:ea typeface="黑体" pitchFamily="49" charset="-122"/>
                        <a:cs typeface="+mn-cs"/>
                      </a:endParaRPr>
                    </a:p>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kern="1200" dirty="0" smtClean="0">
                          <a:solidFill>
                            <a:schemeClr val="tx1"/>
                          </a:solidFill>
                          <a:latin typeface="黑体" pitchFamily="49" charset="-122"/>
                          <a:ea typeface="黑体" pitchFamily="49" charset="-122"/>
                          <a:cs typeface="+mn-cs"/>
                        </a:rPr>
                        <a:t>大规模互联网攻击</a:t>
                      </a:r>
                      <a:endParaRPr kumimoji="1" lang="zh-CN" altLang="en-US" sz="1600" kern="1200" dirty="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b="1" kern="1200" dirty="0" smtClean="0">
                          <a:solidFill>
                            <a:srgbClr val="FF0000"/>
                          </a:solidFill>
                          <a:latin typeface="黑体" pitchFamily="49" charset="-122"/>
                          <a:ea typeface="黑体" pitchFamily="49" charset="-122"/>
                          <a:cs typeface="+mn-cs"/>
                        </a:rPr>
                        <a:t>勒索病毒</a:t>
                      </a:r>
                      <a:endParaRPr kumimoji="1" lang="en-US" altLang="zh-CN" sz="1600" b="1" kern="1200" dirty="0" smtClean="0">
                        <a:solidFill>
                          <a:srgbClr val="FF0000"/>
                        </a:solidFill>
                        <a:latin typeface="黑体" pitchFamily="49" charset="-122"/>
                        <a:ea typeface="黑体" pitchFamily="49" charset="-122"/>
                        <a:cs typeface="+mn-cs"/>
                      </a:endParaRPr>
                    </a:p>
                    <a:p>
                      <a:pPr algn="ctr"/>
                      <a:r>
                        <a:rPr kumimoji="1" lang="en-US" altLang="zh-CN" sz="1600" b="1" kern="1200" dirty="0" smtClean="0">
                          <a:solidFill>
                            <a:srgbClr val="FF0000"/>
                          </a:solidFill>
                          <a:latin typeface="黑体" pitchFamily="49" charset="-122"/>
                          <a:ea typeface="黑体" pitchFamily="49" charset="-122"/>
                          <a:cs typeface="+mn-cs"/>
                        </a:rPr>
                        <a:t>APT</a:t>
                      </a:r>
                      <a:r>
                        <a:rPr kumimoji="1" lang="zh-CN" altLang="en-US" sz="1600" b="1" kern="1200" dirty="0" smtClean="0">
                          <a:solidFill>
                            <a:srgbClr val="FF0000"/>
                          </a:solidFill>
                          <a:latin typeface="黑体" pitchFamily="49" charset="-122"/>
                          <a:ea typeface="黑体" pitchFamily="49" charset="-122"/>
                          <a:cs typeface="+mn-cs"/>
                        </a:rPr>
                        <a:t>攻击等</a:t>
                      </a:r>
                      <a:endParaRPr kumimoji="1" lang="zh-CN" altLang="en-US" sz="1600" b="1" kern="1200" dirty="0">
                        <a:solidFill>
                          <a:srgbClr val="FF0000"/>
                        </a:solidFill>
                        <a:latin typeface="黑体" pitchFamily="49" charset="-122"/>
                        <a:ea typeface="黑体" pitchFamily="49" charset="-122"/>
                        <a:cs typeface="+mn-cs"/>
                      </a:endParaRPr>
                    </a:p>
                  </a:txBody>
                  <a:tcPr anchor="ctr" anchorCtr="1"/>
                </a:tc>
              </a:tr>
              <a:tr h="969372">
                <a:tc>
                  <a:txBody>
                    <a:bodyPr/>
                    <a:lstStyle/>
                    <a:p>
                      <a:pPr algn="ctr"/>
                      <a:r>
                        <a:rPr kumimoji="1" lang="zh-CN" altLang="en-US" sz="1600" b="1" kern="1200" dirty="0" smtClean="0">
                          <a:solidFill>
                            <a:schemeClr val="tx1"/>
                          </a:solidFill>
                          <a:latin typeface="黑体" pitchFamily="49" charset="-122"/>
                          <a:ea typeface="黑体" pitchFamily="49" charset="-122"/>
                          <a:cs typeface="+mn-cs"/>
                        </a:rPr>
                        <a:t>技术体系</a:t>
                      </a:r>
                      <a:endParaRPr kumimoji="1" lang="zh-CN" altLang="en-US" sz="1600" b="1" kern="1200" dirty="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kern="1200" dirty="0" smtClean="0">
                          <a:solidFill>
                            <a:schemeClr val="tx1"/>
                          </a:solidFill>
                          <a:latin typeface="黑体" pitchFamily="49" charset="-122"/>
                          <a:ea typeface="黑体" pitchFamily="49" charset="-122"/>
                          <a:cs typeface="+mn-cs"/>
                        </a:rPr>
                        <a:t>加密</a:t>
                      </a:r>
                      <a:endParaRPr kumimoji="1" lang="en-US" altLang="zh-CN" sz="1600" kern="1200" dirty="0" smtClean="0">
                        <a:solidFill>
                          <a:schemeClr val="tx1"/>
                        </a:solidFill>
                        <a:latin typeface="黑体" pitchFamily="49" charset="-122"/>
                        <a:ea typeface="黑体" pitchFamily="49" charset="-122"/>
                        <a:cs typeface="+mn-cs"/>
                      </a:endParaRPr>
                    </a:p>
                    <a:p>
                      <a:pPr algn="ctr"/>
                      <a:r>
                        <a:rPr kumimoji="1" lang="zh-CN" altLang="en-US" sz="1600" kern="1200" dirty="0" smtClean="0">
                          <a:solidFill>
                            <a:schemeClr val="tx1"/>
                          </a:solidFill>
                          <a:latin typeface="黑体" pitchFamily="49" charset="-122"/>
                          <a:ea typeface="黑体" pitchFamily="49" charset="-122"/>
                          <a:cs typeface="+mn-cs"/>
                        </a:rPr>
                        <a:t>认证</a:t>
                      </a:r>
                      <a:endParaRPr kumimoji="1" lang="zh-CN" altLang="en-US" sz="1600" kern="1200" dirty="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1600" kern="1200" dirty="0" smtClean="0">
                          <a:solidFill>
                            <a:schemeClr val="tx1"/>
                          </a:solidFill>
                          <a:latin typeface="黑体" pitchFamily="49" charset="-122"/>
                          <a:ea typeface="黑体" pitchFamily="49" charset="-122"/>
                          <a:cs typeface="+mn-cs"/>
                        </a:rPr>
                        <a:t>加密认证</a:t>
                      </a:r>
                      <a:endParaRPr kumimoji="1" lang="en-US" altLang="zh-CN" sz="1600" kern="1200" dirty="0" smtClean="0">
                        <a:solidFill>
                          <a:schemeClr val="tx1"/>
                        </a:solidFill>
                        <a:latin typeface="黑体" pitchFamily="49" charset="-122"/>
                        <a:ea typeface="黑体" pitchFamily="49" charset="-122"/>
                        <a:cs typeface="+mn-cs"/>
                      </a:endParaRPr>
                    </a:p>
                    <a:p>
                      <a:pPr algn="ctr"/>
                      <a:r>
                        <a:rPr kumimoji="1" lang="zh-CN" altLang="en-US" sz="1600" kern="1200" dirty="0" smtClean="0">
                          <a:solidFill>
                            <a:schemeClr val="tx1"/>
                          </a:solidFill>
                          <a:latin typeface="黑体" pitchFamily="49" charset="-122"/>
                          <a:ea typeface="黑体" pitchFamily="49" charset="-122"/>
                          <a:cs typeface="+mn-cs"/>
                        </a:rPr>
                        <a:t>隔离防护</a:t>
                      </a:r>
                      <a:endParaRPr kumimoji="1" lang="en-US" altLang="zh-CN" sz="1600" kern="1200" dirty="0" smtClean="0">
                        <a:solidFill>
                          <a:schemeClr val="tx1"/>
                        </a:solidFill>
                        <a:latin typeface="黑体" pitchFamily="49" charset="-122"/>
                        <a:ea typeface="黑体" pitchFamily="49" charset="-122"/>
                        <a:cs typeface="+mn-cs"/>
                      </a:endParaRPr>
                    </a:p>
                    <a:p>
                      <a:pPr algn="ctr"/>
                      <a:r>
                        <a:rPr kumimoji="1" lang="zh-CN" altLang="en-US" sz="1600" kern="1200" dirty="0" smtClean="0">
                          <a:solidFill>
                            <a:schemeClr val="tx1"/>
                          </a:solidFill>
                          <a:latin typeface="黑体" pitchFamily="49" charset="-122"/>
                          <a:ea typeface="黑体" pitchFamily="49" charset="-122"/>
                          <a:cs typeface="+mn-cs"/>
                        </a:rPr>
                        <a:t>病毒检测</a:t>
                      </a:r>
                      <a:endParaRPr kumimoji="1" lang="zh-CN" altLang="en-US" sz="1600" kern="1200" dirty="0">
                        <a:solidFill>
                          <a:schemeClr val="tx1"/>
                        </a:solidFill>
                        <a:latin typeface="黑体" pitchFamily="49" charset="-122"/>
                        <a:ea typeface="黑体" pitchFamily="49" charset="-122"/>
                        <a:cs typeface="+mn-cs"/>
                      </a:endParaRPr>
                    </a:p>
                  </a:txBody>
                  <a:tcPr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1" lang="en-US" altLang="zh-CN" sz="1600" kern="1200" dirty="0" smtClean="0">
                          <a:solidFill>
                            <a:schemeClr val="tx1"/>
                          </a:solidFill>
                          <a:latin typeface="黑体" pitchFamily="49" charset="-122"/>
                          <a:ea typeface="黑体" pitchFamily="49" charset="-122"/>
                          <a:cs typeface="+mn-cs"/>
                        </a:rPr>
                        <a:t>PDRR</a:t>
                      </a:r>
                    </a:p>
                    <a:p>
                      <a:pPr marL="0" marR="0" indent="0" algn="ctr" defTabSz="914400" rtl="0" eaLnBrk="1" fontAlgn="auto" latinLnBrk="0" hangingPunct="1">
                        <a:lnSpc>
                          <a:spcPct val="100000"/>
                        </a:lnSpc>
                        <a:spcBef>
                          <a:spcPts val="0"/>
                        </a:spcBef>
                        <a:spcAft>
                          <a:spcPts val="0"/>
                        </a:spcAft>
                        <a:buClrTx/>
                        <a:buSzTx/>
                        <a:buFontTx/>
                        <a:buNone/>
                        <a:tabLst/>
                        <a:defRPr/>
                      </a:pPr>
                      <a:r>
                        <a:rPr kumimoji="1" lang="zh-CN" altLang="en-US" sz="1600" kern="1200" dirty="0" smtClean="0">
                          <a:solidFill>
                            <a:schemeClr val="tx1"/>
                          </a:solidFill>
                          <a:latin typeface="黑体" pitchFamily="49" charset="-122"/>
                          <a:ea typeface="黑体" pitchFamily="49" charset="-122"/>
                          <a:cs typeface="+mn-cs"/>
                        </a:rPr>
                        <a:t>防护、检测、响应、恢复</a:t>
                      </a:r>
                      <a:endParaRPr kumimoji="1" lang="zh-CN" altLang="en-US" sz="1600" kern="1200" dirty="0">
                        <a:solidFill>
                          <a:schemeClr val="tx1"/>
                        </a:solidFill>
                        <a:latin typeface="黑体" pitchFamily="49" charset="-122"/>
                        <a:ea typeface="黑体" pitchFamily="49" charset="-122"/>
                        <a:cs typeface="+mn-cs"/>
                      </a:endParaRPr>
                    </a:p>
                  </a:txBody>
                  <a:tcPr anchor="ctr" anchorCtr="1"/>
                </a:tc>
                <a:tc>
                  <a:txBody>
                    <a:bodyPr/>
                    <a:lstStyle/>
                    <a:p>
                      <a:pPr algn="ctr"/>
                      <a:r>
                        <a:rPr kumimoji="1" lang="zh-CN" altLang="en-US" sz="3600" b="1" kern="1200" dirty="0" smtClean="0">
                          <a:solidFill>
                            <a:srgbClr val="FF0000"/>
                          </a:solidFill>
                          <a:latin typeface="黑体" pitchFamily="49" charset="-122"/>
                          <a:ea typeface="黑体" pitchFamily="49" charset="-122"/>
                          <a:cs typeface="+mn-cs"/>
                        </a:rPr>
                        <a:t>？</a:t>
                      </a:r>
                      <a:endParaRPr kumimoji="1" lang="zh-CN" altLang="en-US" sz="3600" b="1" kern="1200" dirty="0">
                        <a:solidFill>
                          <a:srgbClr val="FF0000"/>
                        </a:solidFill>
                        <a:latin typeface="黑体" pitchFamily="49" charset="-122"/>
                        <a:ea typeface="黑体" pitchFamily="49" charset="-122"/>
                        <a:cs typeface="+mn-cs"/>
                      </a:endParaRPr>
                    </a:p>
                  </a:txBody>
                  <a:tcPr anchor="ctr" anchorCtr="1"/>
                </a:tc>
              </a:tr>
            </a:tbl>
          </a:graphicData>
        </a:graphic>
      </p:graphicFrame>
    </p:spTree>
    <p:extLst>
      <p:ext uri="{BB962C8B-B14F-4D97-AF65-F5344CB8AC3E}">
        <p14:creationId xmlns:p14="http://schemas.microsoft.com/office/powerpoint/2010/main" xmlns="" val="37441039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21"/>
          <p:cNvSpPr>
            <a:spLocks noChangeArrowheads="1"/>
          </p:cNvSpPr>
          <p:nvPr/>
        </p:nvSpPr>
        <p:spPr bwMode="auto">
          <a:xfrm>
            <a:off x="3006328" y="2187180"/>
            <a:ext cx="4832747" cy="3150394"/>
          </a:xfrm>
          <a:custGeom>
            <a:avLst/>
            <a:gdLst>
              <a:gd name="T0" fmla="*/ 2147483646 w 2881381"/>
              <a:gd name="T1" fmla="*/ 742410077 h 3960440"/>
              <a:gd name="T2" fmla="*/ 2147483646 w 2881381"/>
              <a:gd name="T3" fmla="*/ 0 h 3960440"/>
              <a:gd name="T4" fmla="*/ 2147483646 w 2881381"/>
              <a:gd name="T5" fmla="*/ 1907188097 h 3960440"/>
              <a:gd name="T6" fmla="*/ 2147483646 w 2881381"/>
              <a:gd name="T7" fmla="*/ 1907188097 h 3960440"/>
              <a:gd name="T8" fmla="*/ 2147483646 w 2881381"/>
              <a:gd name="T9" fmla="*/ 742410077 h 3960440"/>
              <a:gd name="T10" fmla="*/ 0 60000 65536"/>
              <a:gd name="T11" fmla="*/ 0 60000 65536"/>
              <a:gd name="T12" fmla="*/ 0 60000 65536"/>
              <a:gd name="T13" fmla="*/ 0 60000 65536"/>
              <a:gd name="T14" fmla="*/ 0 60000 65536"/>
              <a:gd name="T15" fmla="*/ 0 w 2881381"/>
              <a:gd name="T16" fmla="*/ 0 h 3960440"/>
              <a:gd name="T17" fmla="*/ 2881381 w 2881381"/>
              <a:gd name="T18" fmla="*/ 3960440 h 3960440"/>
            </a:gdLst>
            <a:ahLst/>
            <a:cxnLst>
              <a:cxn ang="T10">
                <a:pos x="T0" y="T1"/>
              </a:cxn>
              <a:cxn ang="T11">
                <a:pos x="T2" y="T3"/>
              </a:cxn>
              <a:cxn ang="T12">
                <a:pos x="T4" y="T5"/>
              </a:cxn>
              <a:cxn ang="T13">
                <a:pos x="T6" y="T7"/>
              </a:cxn>
              <a:cxn ang="T14">
                <a:pos x="T8" y="T9"/>
              </a:cxn>
            </a:cxnLst>
            <a:rect l="T15" t="T16" r="T17" b="T18"/>
            <a:pathLst>
              <a:path w="2881381" h="3960440">
                <a:moveTo>
                  <a:pt x="1061" y="1541677"/>
                </a:moveTo>
                <a:cubicBezTo>
                  <a:pt x="1512673" y="943056"/>
                  <a:pt x="1917602" y="477397"/>
                  <a:pt x="2881381" y="0"/>
                </a:cubicBezTo>
                <a:lnTo>
                  <a:pt x="2881381" y="3960440"/>
                </a:lnTo>
                <a:lnTo>
                  <a:pt x="1061" y="3960440"/>
                </a:lnTo>
                <a:cubicBezTo>
                  <a:pt x="-2611" y="3117691"/>
                  <a:pt x="4733" y="2384426"/>
                  <a:pt x="1061" y="1541677"/>
                </a:cubicBezTo>
                <a:close/>
              </a:path>
            </a:pathLst>
          </a:custGeom>
          <a:solidFill>
            <a:srgbClr val="DAEEF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endParaRPr lang="zh-CN" altLang="en-US"/>
          </a:p>
        </p:txBody>
      </p:sp>
      <p:sp>
        <p:nvSpPr>
          <p:cNvPr id="5" name="椭圆 144"/>
          <p:cNvSpPr>
            <a:spLocks noChangeArrowheads="1"/>
          </p:cNvSpPr>
          <p:nvPr/>
        </p:nvSpPr>
        <p:spPr bwMode="auto">
          <a:xfrm>
            <a:off x="5567364" y="3590926"/>
            <a:ext cx="2322910" cy="921544"/>
          </a:xfrm>
          <a:prstGeom prst="ellipse">
            <a:avLst/>
          </a:prstGeom>
          <a:solidFill>
            <a:srgbClr val="92D050"/>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lnSpc>
                <a:spcPct val="150000"/>
              </a:lnSpc>
              <a:spcBef>
                <a:spcPct val="0"/>
              </a:spcBef>
              <a:buFontTx/>
              <a:buNone/>
            </a:pPr>
            <a:r>
              <a:rPr lang="en-US" altLang="zh-CN" sz="825">
                <a:latin typeface="微软雅黑" panose="020B0503020204020204" pitchFamily="34" charset="-122"/>
                <a:ea typeface="微软雅黑" panose="020B0503020204020204" pitchFamily="34" charset="-122"/>
              </a:rPr>
              <a:t> </a:t>
            </a:r>
            <a:endParaRPr lang="zh-CN" altLang="en-US" sz="825">
              <a:latin typeface="微软雅黑" panose="020B0503020204020204" pitchFamily="34" charset="-122"/>
              <a:ea typeface="微软雅黑" panose="020B0503020204020204" pitchFamily="34" charset="-122"/>
            </a:endParaRPr>
          </a:p>
        </p:txBody>
      </p:sp>
      <p:sp>
        <p:nvSpPr>
          <p:cNvPr id="6" name="椭圆 66"/>
          <p:cNvSpPr>
            <a:spLocks noChangeArrowheads="1"/>
          </p:cNvSpPr>
          <p:nvPr/>
        </p:nvSpPr>
        <p:spPr bwMode="auto">
          <a:xfrm>
            <a:off x="5513786" y="5287566"/>
            <a:ext cx="2321719" cy="342900"/>
          </a:xfrm>
          <a:prstGeom prst="ellipse">
            <a:avLst/>
          </a:prstGeom>
          <a:solidFill>
            <a:srgbClr val="00B0F0"/>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FontTx/>
              <a:buNone/>
            </a:pPr>
            <a:endParaRPr lang="zh-CN" altLang="en-US" sz="1350">
              <a:latin typeface="微软雅黑" panose="020B0503020204020204" pitchFamily="34" charset="-122"/>
              <a:ea typeface="微软雅黑" panose="020B0503020204020204" pitchFamily="34" charset="-122"/>
            </a:endParaRPr>
          </a:p>
        </p:txBody>
      </p:sp>
      <p:sp>
        <p:nvSpPr>
          <p:cNvPr id="7" name="椭圆 6"/>
          <p:cNvSpPr/>
          <p:nvPr/>
        </p:nvSpPr>
        <p:spPr bwMode="auto">
          <a:xfrm>
            <a:off x="1354932" y="5306616"/>
            <a:ext cx="1512094" cy="323850"/>
          </a:xfrm>
          <a:prstGeom prst="ellipse">
            <a:avLst/>
          </a:prstGeom>
          <a:solidFill>
            <a:schemeClr val="accent5">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zh-CN" altLang="en-US">
              <a:latin typeface="微软雅黑" pitchFamily="34" charset="-122"/>
              <a:ea typeface="微软雅黑" pitchFamily="34" charset="-122"/>
            </a:endParaRPr>
          </a:p>
        </p:txBody>
      </p:sp>
      <p:sp>
        <p:nvSpPr>
          <p:cNvPr id="8" name="椭圆 7"/>
          <p:cNvSpPr/>
          <p:nvPr/>
        </p:nvSpPr>
        <p:spPr bwMode="auto">
          <a:xfrm>
            <a:off x="2867026" y="5306617"/>
            <a:ext cx="2645569" cy="292894"/>
          </a:xfrm>
          <a:prstGeom prst="ellipse">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a:lstStyle/>
          <a:p>
            <a:pPr>
              <a:defRPr/>
            </a:pPr>
            <a:endParaRPr lang="zh-CN" altLang="en-US">
              <a:latin typeface="微软雅黑" pitchFamily="34" charset="-122"/>
              <a:ea typeface="微软雅黑" pitchFamily="34" charset="-122"/>
            </a:endParaRPr>
          </a:p>
        </p:txBody>
      </p:sp>
      <p:cxnSp>
        <p:nvCxnSpPr>
          <p:cNvPr id="9" name="直接箭头连接符 6"/>
          <p:cNvCxnSpPr>
            <a:cxnSpLocks noChangeShapeType="1"/>
          </p:cNvCxnSpPr>
          <p:nvPr/>
        </p:nvCxnSpPr>
        <p:spPr bwMode="auto">
          <a:xfrm>
            <a:off x="1251347" y="5470922"/>
            <a:ext cx="6723459" cy="0"/>
          </a:xfrm>
          <a:prstGeom prst="straightConnector1">
            <a:avLst/>
          </a:prstGeom>
          <a:noFill/>
          <a:ln w="22225">
            <a:solidFill>
              <a:srgbClr val="FF0000"/>
            </a:solidFill>
            <a:miter lim="800000"/>
            <a:headEnd/>
            <a:tailEnd type="triangle" w="lg" len="lg"/>
          </a:ln>
          <a:extLst>
            <a:ext uri="{909E8E84-426E-40DD-AFC4-6F175D3DCCD1}">
              <a14:hiddenFill xmlns:a14="http://schemas.microsoft.com/office/drawing/2010/main" xmlns="">
                <a:noFill/>
              </a14:hiddenFill>
            </a:ext>
          </a:extLst>
        </p:spPr>
      </p:cxnSp>
      <p:sp>
        <p:nvSpPr>
          <p:cNvPr id="10" name="文本框 23"/>
          <p:cNvSpPr>
            <a:spLocks noChangeArrowheads="1"/>
          </p:cNvSpPr>
          <p:nvPr/>
        </p:nvSpPr>
        <p:spPr bwMode="auto">
          <a:xfrm>
            <a:off x="1110871" y="5592367"/>
            <a:ext cx="498855"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r" eaLnBrk="1" hangingPunct="1">
              <a:spcBef>
                <a:spcPct val="0"/>
              </a:spcBef>
              <a:buFontTx/>
              <a:buNone/>
            </a:pPr>
            <a:r>
              <a:rPr lang="en-US" altLang="zh-CN"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1994</a:t>
            </a:r>
            <a:endParaRPr lang="zh-CN" altLang="en-US"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25"/>
          <p:cNvSpPr>
            <a:spLocks noChangeArrowheads="1"/>
          </p:cNvSpPr>
          <p:nvPr/>
        </p:nvSpPr>
        <p:spPr bwMode="auto">
          <a:xfrm>
            <a:off x="5136356" y="5563792"/>
            <a:ext cx="676275"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FontTx/>
              <a:buNone/>
            </a:pPr>
            <a:r>
              <a:rPr lang="en-US" altLang="zh-CN"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2012</a:t>
            </a:r>
            <a:endParaRPr lang="zh-CN" altLang="en-US"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文本框 94"/>
          <p:cNvSpPr>
            <a:spLocks noChangeArrowheads="1"/>
          </p:cNvSpPr>
          <p:nvPr/>
        </p:nvSpPr>
        <p:spPr bwMode="auto">
          <a:xfrm>
            <a:off x="6293644" y="5349478"/>
            <a:ext cx="1050288" cy="300082"/>
          </a:xfrm>
          <a:prstGeom prst="rect">
            <a:avLst/>
          </a:prstGeom>
          <a:solidFill>
            <a:srgbClr val="00B0F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FontTx/>
              <a:buNone/>
            </a:pPr>
            <a:r>
              <a:rPr lang="zh-CN" altLang="en-US" sz="1350" b="1" dirty="0">
                <a:solidFill>
                  <a:srgbClr val="C00000"/>
                </a:solidFill>
                <a:sym typeface="微软雅黑" panose="020B0503020204020204" pitchFamily="34" charset="-122"/>
              </a:rPr>
              <a:t>工业互联网</a:t>
            </a:r>
            <a:endParaRPr lang="zh-CN" altLang="en-US" sz="1350" b="1" dirty="0"/>
          </a:p>
        </p:txBody>
      </p:sp>
      <p:sp>
        <p:nvSpPr>
          <p:cNvPr id="13" name="文本框 99"/>
          <p:cNvSpPr>
            <a:spLocks noChangeArrowheads="1"/>
          </p:cNvSpPr>
          <p:nvPr/>
        </p:nvSpPr>
        <p:spPr bwMode="auto">
          <a:xfrm>
            <a:off x="3784999" y="5359004"/>
            <a:ext cx="857927" cy="253916"/>
          </a:xfrm>
          <a:prstGeom prst="rect">
            <a:avLst/>
          </a:prstGeom>
          <a:solidFill>
            <a:schemeClr val="accent2">
              <a:lumMod val="20000"/>
              <a:lumOff val="80000"/>
            </a:schemeClr>
          </a:solidFill>
          <a:ln w="9525">
            <a:noFill/>
            <a:miter lim="800000"/>
            <a:headEnd/>
            <a:tailEnd/>
          </a:ln>
        </p:spPr>
        <p:txBody>
          <a:bodyPr wrap="none">
            <a:spAutoFit/>
          </a:bodyPr>
          <a:lstStyle/>
          <a:p>
            <a:pPr>
              <a:defRPr/>
            </a:pPr>
            <a:r>
              <a:rPr lang="zh-CN" altLang="en-US" sz="1050" dirty="0">
                <a:solidFill>
                  <a:srgbClr val="000000"/>
                </a:solidFill>
                <a:latin typeface="微软雅黑" pitchFamily="34" charset="-122"/>
                <a:ea typeface="微软雅黑" pitchFamily="34" charset="-122"/>
                <a:sym typeface="微软雅黑" pitchFamily="34" charset="-122"/>
              </a:rPr>
              <a:t>移动互联网</a:t>
            </a:r>
            <a:endParaRPr lang="zh-CN" altLang="en-US" dirty="0">
              <a:latin typeface="微软雅黑" pitchFamily="34" charset="-122"/>
              <a:ea typeface="微软雅黑" pitchFamily="34" charset="-122"/>
            </a:endParaRPr>
          </a:p>
        </p:txBody>
      </p:sp>
      <p:sp>
        <p:nvSpPr>
          <p:cNvPr id="14" name="文本框 99"/>
          <p:cNvSpPr>
            <a:spLocks noChangeArrowheads="1"/>
          </p:cNvSpPr>
          <p:nvPr/>
        </p:nvSpPr>
        <p:spPr bwMode="auto">
          <a:xfrm>
            <a:off x="1679973" y="5366148"/>
            <a:ext cx="760144" cy="253916"/>
          </a:xfrm>
          <a:prstGeom prst="rect">
            <a:avLst/>
          </a:prstGeom>
          <a:solidFill>
            <a:schemeClr val="accent5">
              <a:lumMod val="20000"/>
              <a:lumOff val="80000"/>
            </a:schemeClr>
          </a:solidFill>
          <a:ln w="9525">
            <a:noFill/>
            <a:miter lim="800000"/>
            <a:headEnd/>
            <a:tailEnd/>
          </a:ln>
        </p:spPr>
        <p:txBody>
          <a:bodyPr wrap="none">
            <a:spAutoFit/>
          </a:bodyPr>
          <a:lstStyle/>
          <a:p>
            <a:pPr>
              <a:defRPr/>
            </a:pPr>
            <a:r>
              <a:rPr lang="en-US" altLang="zh-CN" sz="1050" dirty="0">
                <a:solidFill>
                  <a:srgbClr val="000000"/>
                </a:solidFill>
                <a:latin typeface="微软雅黑" pitchFamily="34" charset="-122"/>
                <a:ea typeface="微软雅黑" pitchFamily="34" charset="-122"/>
                <a:sym typeface="微软雅黑" pitchFamily="34" charset="-122"/>
              </a:rPr>
              <a:t>PC</a:t>
            </a:r>
            <a:r>
              <a:rPr lang="zh-CN" altLang="en-US" sz="1050" dirty="0">
                <a:solidFill>
                  <a:srgbClr val="000000"/>
                </a:solidFill>
                <a:latin typeface="微软雅黑" pitchFamily="34" charset="-122"/>
                <a:ea typeface="微软雅黑" pitchFamily="34" charset="-122"/>
                <a:sym typeface="微软雅黑" pitchFamily="34" charset="-122"/>
              </a:rPr>
              <a:t>互联网</a:t>
            </a:r>
            <a:endParaRPr lang="zh-CN" altLang="en-US" dirty="0">
              <a:latin typeface="微软雅黑" pitchFamily="34" charset="-122"/>
              <a:ea typeface="微软雅黑" pitchFamily="34" charset="-122"/>
            </a:endParaRPr>
          </a:p>
        </p:txBody>
      </p:sp>
      <p:sp>
        <p:nvSpPr>
          <p:cNvPr id="15" name="文本框 99"/>
          <p:cNvSpPr>
            <a:spLocks noChangeArrowheads="1"/>
          </p:cNvSpPr>
          <p:nvPr/>
        </p:nvSpPr>
        <p:spPr bwMode="auto">
          <a:xfrm>
            <a:off x="3551635" y="5663804"/>
            <a:ext cx="1359668" cy="2539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FontTx/>
              <a:buNone/>
            </a:pPr>
            <a:r>
              <a:rPr lang="zh-CN" altLang="en-US"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生活服务</a:t>
            </a:r>
            <a:r>
              <a:rPr lang="en-US" altLang="zh-CN"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生产服务 </a:t>
            </a:r>
            <a:endParaRPr lang="zh-CN" altLang="en-US" sz="1350">
              <a:latin typeface="微软雅黑" panose="020B0503020204020204" pitchFamily="34" charset="-122"/>
              <a:ea typeface="微软雅黑" panose="020B0503020204020204" pitchFamily="34" charset="-122"/>
            </a:endParaRPr>
          </a:p>
        </p:txBody>
      </p:sp>
      <p:sp>
        <p:nvSpPr>
          <p:cNvPr id="16" name="文本框 24"/>
          <p:cNvSpPr>
            <a:spLocks noChangeArrowheads="1"/>
          </p:cNvSpPr>
          <p:nvPr/>
        </p:nvSpPr>
        <p:spPr bwMode="auto">
          <a:xfrm>
            <a:off x="2651523" y="5592367"/>
            <a:ext cx="498855" cy="2539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FontTx/>
              <a:buNone/>
            </a:pPr>
            <a:r>
              <a:rPr lang="en-US" altLang="zh-CN"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2007</a:t>
            </a:r>
            <a:endParaRPr lang="zh-CN" altLang="en-US"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98"/>
          <p:cNvSpPr>
            <a:spLocks noChangeArrowheads="1"/>
          </p:cNvSpPr>
          <p:nvPr/>
        </p:nvSpPr>
        <p:spPr bwMode="auto">
          <a:xfrm>
            <a:off x="1733551" y="4461273"/>
            <a:ext cx="641747" cy="1546577"/>
          </a:xfrm>
          <a:prstGeom prst="rect">
            <a:avLst/>
          </a:prstGeom>
          <a:solidFill>
            <a:schemeClr val="accent2">
              <a:lumMod val="20000"/>
              <a:lumOff val="80000"/>
            </a:schemeClr>
          </a:solidFill>
          <a:ln w="9525">
            <a:noFill/>
            <a:miter lim="800000"/>
            <a:headEnd/>
            <a:tailEnd/>
          </a:ln>
        </p:spPr>
        <p:txBody>
          <a:bodyPr>
            <a:spAutoFit/>
          </a:bodyPr>
          <a:lstStyle/>
          <a:p>
            <a:pPr>
              <a:lnSpc>
                <a:spcPct val="150000"/>
              </a:lnSpc>
              <a:defRPr/>
            </a:pPr>
            <a:r>
              <a:rPr lang="en-US" altLang="zh-CN" sz="1050" dirty="0">
                <a:solidFill>
                  <a:srgbClr val="000000"/>
                </a:solidFill>
                <a:latin typeface="微软雅黑" pitchFamily="34" charset="-122"/>
                <a:ea typeface="微软雅黑" pitchFamily="34" charset="-122"/>
                <a:sym typeface="微软雅黑" pitchFamily="34" charset="-122"/>
              </a:rPr>
              <a:t>Web1.0</a:t>
            </a:r>
          </a:p>
          <a:p>
            <a:pPr>
              <a:lnSpc>
                <a:spcPct val="150000"/>
              </a:lnSpc>
              <a:defRPr/>
            </a:pPr>
            <a:r>
              <a:rPr lang="en-US" altLang="zh-CN" sz="1050" dirty="0">
                <a:solidFill>
                  <a:srgbClr val="000000"/>
                </a:solidFill>
                <a:latin typeface="微软雅黑" pitchFamily="34" charset="-122"/>
                <a:ea typeface="微软雅黑" pitchFamily="34" charset="-122"/>
                <a:sym typeface="微软雅黑" pitchFamily="34" charset="-122"/>
              </a:rPr>
              <a:t>Web2.0</a:t>
            </a:r>
          </a:p>
          <a:p>
            <a:pPr>
              <a:lnSpc>
                <a:spcPct val="150000"/>
              </a:lnSpc>
              <a:defRPr/>
            </a:pPr>
            <a:r>
              <a:rPr lang="en-US" altLang="zh-CN" sz="1050" dirty="0">
                <a:solidFill>
                  <a:srgbClr val="000000"/>
                </a:solidFill>
                <a:latin typeface="微软雅黑" pitchFamily="34" charset="-122"/>
                <a:ea typeface="微软雅黑" pitchFamily="34" charset="-122"/>
                <a:sym typeface="微软雅黑" pitchFamily="34" charset="-122"/>
              </a:rPr>
              <a:t>Web3.0</a:t>
            </a:r>
            <a:endParaRPr lang="zh-CN" altLang="en-US" sz="1050" dirty="0">
              <a:solidFill>
                <a:srgbClr val="000000"/>
              </a:solidFill>
              <a:latin typeface="微软雅黑" pitchFamily="34" charset="-122"/>
              <a:ea typeface="微软雅黑" pitchFamily="34" charset="-122"/>
              <a:sym typeface="微软雅黑" pitchFamily="34" charset="-122"/>
            </a:endParaRPr>
          </a:p>
        </p:txBody>
      </p:sp>
      <p:sp>
        <p:nvSpPr>
          <p:cNvPr id="18" name="文本框 73"/>
          <p:cNvSpPr>
            <a:spLocks noChangeArrowheads="1"/>
          </p:cNvSpPr>
          <p:nvPr/>
        </p:nvSpPr>
        <p:spPr bwMode="auto">
          <a:xfrm>
            <a:off x="2500314" y="1741886"/>
            <a:ext cx="2051447" cy="49291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lnSpc>
                <a:spcPct val="150000"/>
              </a:lnSpc>
              <a:spcBef>
                <a:spcPct val="0"/>
              </a:spcBef>
              <a:buFontTx/>
              <a:buNone/>
            </a:pPr>
            <a:r>
              <a:rPr lang="zh-CN" altLang="en-US" sz="120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20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ICT</a:t>
            </a:r>
            <a:r>
              <a:rPr lang="zh-CN" altLang="en-US" sz="120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rPr>
              <a:t>产业自身变革</a:t>
            </a:r>
            <a:endParaRPr lang="en-US" altLang="zh-CN" sz="1200" dirty="0">
              <a:solidFill>
                <a:srgbClr val="0000FF"/>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150000"/>
              </a:lnSpc>
              <a:spcBef>
                <a:spcPct val="0"/>
              </a:spcBef>
              <a:buFontTx/>
              <a:buNone/>
            </a:pPr>
            <a:r>
              <a:rPr lang="zh-CN" altLang="en-US" sz="12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纵向耦合新生态</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9" name="文本框 99"/>
          <p:cNvSpPr>
            <a:spLocks noChangeArrowheads="1"/>
          </p:cNvSpPr>
          <p:nvPr/>
        </p:nvSpPr>
        <p:spPr bwMode="auto">
          <a:xfrm>
            <a:off x="6381751" y="5661423"/>
            <a:ext cx="763351" cy="2539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FontTx/>
              <a:buNone/>
            </a:pPr>
            <a:r>
              <a:rPr lang="zh-CN" altLang="en-US"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生产服务 </a:t>
            </a:r>
            <a:endParaRPr lang="zh-CN" altLang="en-US" sz="1350">
              <a:latin typeface="微软雅黑" panose="020B0503020204020204" pitchFamily="34" charset="-122"/>
              <a:ea typeface="微软雅黑" panose="020B0503020204020204" pitchFamily="34" charset="-122"/>
            </a:endParaRPr>
          </a:p>
        </p:txBody>
      </p:sp>
      <p:sp>
        <p:nvSpPr>
          <p:cNvPr id="20" name="Text Box 11"/>
          <p:cNvSpPr txBox="1">
            <a:spLocks noChangeArrowheads="1"/>
          </p:cNvSpPr>
          <p:nvPr/>
        </p:nvSpPr>
        <p:spPr bwMode="auto">
          <a:xfrm>
            <a:off x="2921795" y="2564608"/>
            <a:ext cx="954881" cy="432197"/>
          </a:xfrm>
          <a:prstGeom prst="rect">
            <a:avLst/>
          </a:prstGeom>
          <a:gradFill rotWithShape="1">
            <a:gsLst>
              <a:gs pos="0">
                <a:srgbClr val="00CCFF"/>
              </a:gs>
              <a:gs pos="50000">
                <a:srgbClr val="A6EDFF"/>
              </a:gs>
              <a:gs pos="100000">
                <a:srgbClr val="00CCFF"/>
              </a:gs>
            </a:gsLst>
            <a:lin ang="5400000" scaled="1"/>
          </a:gradFill>
          <a:ln>
            <a:noFill/>
          </a:ln>
          <a:effectLst>
            <a:outerShdw dist="35921" dir="2700000" algn="ctr" rotWithShape="0">
              <a:srgbClr val="1C1C1C"/>
            </a:outerShdw>
          </a:effectLst>
          <a:extLst>
            <a:ext uri="{91240B29-F687-4F45-9708-019B960494DF}">
              <a14:hiddenLine xmlns:a14="http://schemas.microsoft.com/office/drawing/2010/main" xmlns="" w="9525">
                <a:solidFill>
                  <a:srgbClr val="000000"/>
                </a:solidFill>
                <a:miter lim="800000"/>
                <a:headEnd/>
                <a:tailEnd/>
              </a14:hiddenLine>
            </a:ext>
          </a:extLst>
        </p:spPr>
        <p:txBody>
          <a:bodyPr tIns="35100" bIns="35100"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lnSpc>
                <a:spcPct val="90000"/>
              </a:lnSpc>
              <a:spcBef>
                <a:spcPct val="0"/>
              </a:spcBef>
              <a:buFont typeface="宋体" panose="02010600030101010101" pitchFamily="2" charset="-122"/>
              <a:buNone/>
            </a:pPr>
            <a:r>
              <a:rPr lang="zh-CN" altLang="en-US" sz="1050">
                <a:solidFill>
                  <a:srgbClr val="0D0D0D"/>
                </a:solidFill>
                <a:latin typeface="微软雅黑" panose="020B0503020204020204" pitchFamily="34" charset="-122"/>
                <a:ea typeface="微软雅黑" panose="020B0503020204020204" pitchFamily="34" charset="-122"/>
              </a:rPr>
              <a:t>应用商店</a:t>
            </a:r>
          </a:p>
        </p:txBody>
      </p:sp>
      <p:sp>
        <p:nvSpPr>
          <p:cNvPr id="21" name="Text Box 11"/>
          <p:cNvSpPr txBox="1">
            <a:spLocks noChangeArrowheads="1"/>
          </p:cNvSpPr>
          <p:nvPr/>
        </p:nvSpPr>
        <p:spPr bwMode="auto">
          <a:xfrm>
            <a:off x="2921794" y="4516042"/>
            <a:ext cx="1025129" cy="283369"/>
          </a:xfrm>
          <a:prstGeom prst="rect">
            <a:avLst/>
          </a:prstGeom>
          <a:gradFill rotWithShape="1">
            <a:gsLst>
              <a:gs pos="0">
                <a:srgbClr val="00CCFF"/>
              </a:gs>
              <a:gs pos="50000">
                <a:srgbClr val="A6EDFF"/>
              </a:gs>
              <a:gs pos="100000">
                <a:srgbClr val="00CCFF"/>
              </a:gs>
            </a:gsLst>
            <a:lin ang="5400000" scaled="1"/>
          </a:gradFill>
          <a:ln>
            <a:noFill/>
          </a:ln>
          <a:effectLst>
            <a:outerShdw dist="35921" dir="2700000" algn="ctr" rotWithShape="0">
              <a:srgbClr val="1C1C1C"/>
            </a:outerShdw>
          </a:effectLst>
          <a:extLst>
            <a:ext uri="{91240B29-F687-4F45-9708-019B960494DF}">
              <a14:hiddenLine xmlns:a14="http://schemas.microsoft.com/office/drawing/2010/main" xmlns="" w="9525">
                <a:solidFill>
                  <a:srgbClr val="000000"/>
                </a:solidFill>
                <a:miter lim="800000"/>
                <a:headEnd/>
                <a:tailEnd/>
              </a14:hiddenLine>
            </a:ext>
          </a:extLst>
        </p:spPr>
        <p:txBody>
          <a:bodyPr tIns="35100" bIns="35100"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lnSpc>
                <a:spcPct val="90000"/>
              </a:lnSpc>
              <a:spcBef>
                <a:spcPct val="0"/>
              </a:spcBef>
              <a:buFont typeface="宋体" panose="02010600030101010101" pitchFamily="2" charset="-122"/>
              <a:buNone/>
            </a:pPr>
            <a:r>
              <a:rPr lang="zh-CN" altLang="en-US" sz="900">
                <a:solidFill>
                  <a:srgbClr val="0D0D0D"/>
                </a:solidFill>
                <a:latin typeface="微软雅黑" panose="020B0503020204020204" pitchFamily="34" charset="-122"/>
                <a:ea typeface="微软雅黑" panose="020B0503020204020204" pitchFamily="34" charset="-122"/>
              </a:rPr>
              <a:t>终端操作系统 </a:t>
            </a:r>
          </a:p>
        </p:txBody>
      </p:sp>
      <p:sp>
        <p:nvSpPr>
          <p:cNvPr id="22" name="Text Box 11"/>
          <p:cNvSpPr txBox="1">
            <a:spLocks noChangeArrowheads="1"/>
          </p:cNvSpPr>
          <p:nvPr/>
        </p:nvSpPr>
        <p:spPr bwMode="auto">
          <a:xfrm>
            <a:off x="2921794" y="4825605"/>
            <a:ext cx="1025129" cy="278606"/>
          </a:xfrm>
          <a:prstGeom prst="rect">
            <a:avLst/>
          </a:prstGeom>
          <a:gradFill rotWithShape="1">
            <a:gsLst>
              <a:gs pos="0">
                <a:srgbClr val="00CCFF"/>
              </a:gs>
              <a:gs pos="50000">
                <a:srgbClr val="A6EDFF"/>
              </a:gs>
              <a:gs pos="100000">
                <a:srgbClr val="00CCFF"/>
              </a:gs>
            </a:gsLst>
            <a:lin ang="5400000" scaled="1"/>
          </a:gradFill>
          <a:ln>
            <a:noFill/>
          </a:ln>
          <a:effectLst>
            <a:outerShdw dist="35921" dir="2700000" algn="ctr" rotWithShape="0">
              <a:srgbClr val="1C1C1C"/>
            </a:outerShdw>
          </a:effectLst>
          <a:extLst>
            <a:ext uri="{91240B29-F687-4F45-9708-019B960494DF}">
              <a14:hiddenLine xmlns:a14="http://schemas.microsoft.com/office/drawing/2010/main" xmlns="" w="9525">
                <a:solidFill>
                  <a:srgbClr val="000000"/>
                </a:solidFill>
                <a:miter lim="800000"/>
                <a:headEnd/>
                <a:tailEnd/>
              </a14:hiddenLine>
            </a:ext>
          </a:extLst>
        </p:spPr>
        <p:txBody>
          <a:bodyPr tIns="35100" bIns="35100"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lnSpc>
                <a:spcPct val="90000"/>
              </a:lnSpc>
              <a:spcBef>
                <a:spcPct val="0"/>
              </a:spcBef>
              <a:buFont typeface="宋体" panose="02010600030101010101" pitchFamily="2" charset="-122"/>
              <a:buNone/>
            </a:pPr>
            <a:r>
              <a:rPr lang="zh-CN" altLang="en-US" sz="900">
                <a:solidFill>
                  <a:srgbClr val="0D0D0D"/>
                </a:solidFill>
                <a:latin typeface="微软雅黑" panose="020B0503020204020204" pitchFamily="34" charset="-122"/>
                <a:ea typeface="微软雅黑" panose="020B0503020204020204" pitchFamily="34" charset="-122"/>
              </a:rPr>
              <a:t>终端芯片</a:t>
            </a:r>
          </a:p>
        </p:txBody>
      </p:sp>
      <p:sp>
        <p:nvSpPr>
          <p:cNvPr id="23" name="圆角矩形 87"/>
          <p:cNvSpPr>
            <a:spLocks noChangeArrowheads="1"/>
          </p:cNvSpPr>
          <p:nvPr/>
        </p:nvSpPr>
        <p:spPr bwMode="auto">
          <a:xfrm>
            <a:off x="4356499" y="2185989"/>
            <a:ext cx="1296590" cy="378619"/>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FontTx/>
              <a:buNone/>
            </a:pPr>
            <a:r>
              <a:rPr lang="zh-CN" altLang="en-US" sz="1050">
                <a:latin typeface="微软雅黑" panose="020B0503020204020204" pitchFamily="34" charset="-122"/>
                <a:ea typeface="微软雅黑" panose="020B0503020204020204" pitchFamily="34" charset="-122"/>
              </a:rPr>
              <a:t>生态移植</a:t>
            </a:r>
          </a:p>
        </p:txBody>
      </p:sp>
      <p:sp>
        <p:nvSpPr>
          <p:cNvPr id="24" name="圆角矩形 89"/>
          <p:cNvSpPr>
            <a:spLocks noChangeArrowheads="1"/>
          </p:cNvSpPr>
          <p:nvPr/>
        </p:nvSpPr>
        <p:spPr bwMode="auto">
          <a:xfrm>
            <a:off x="4261247" y="3158730"/>
            <a:ext cx="1108472" cy="269081"/>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FontTx/>
              <a:buNone/>
            </a:pPr>
            <a:r>
              <a:rPr lang="zh-CN" altLang="en-US" sz="1050">
                <a:latin typeface="微软雅黑" panose="020B0503020204020204" pitchFamily="34" charset="-122"/>
                <a:ea typeface="微软雅黑" panose="020B0503020204020204" pitchFamily="34" charset="-122"/>
              </a:rPr>
              <a:t>（二）平台层</a:t>
            </a:r>
          </a:p>
        </p:txBody>
      </p:sp>
      <p:sp>
        <p:nvSpPr>
          <p:cNvPr id="25" name="Text Box 11"/>
          <p:cNvSpPr txBox="1">
            <a:spLocks noChangeArrowheads="1"/>
          </p:cNvSpPr>
          <p:nvPr/>
        </p:nvSpPr>
        <p:spPr bwMode="auto">
          <a:xfrm>
            <a:off x="2921794" y="2996804"/>
            <a:ext cx="971550" cy="57983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tIns="35100" bIns="35100" anchor="ctr"/>
          <a:lstStyle>
            <a:lvl1pPr>
              <a:buFont typeface="Arial" pitchFamily="34" charset="0"/>
              <a:defRPr b="1">
                <a:solidFill>
                  <a:schemeClr val="tx1"/>
                </a:solidFill>
                <a:latin typeface="楷体_GB2312" pitchFamily="49" charset="-122"/>
                <a:ea typeface="楷体_GB2312" pitchFamily="49" charset="-122"/>
              </a:defRPr>
            </a:lvl1pPr>
            <a:lvl2pPr marL="742950" indent="-285750">
              <a:buFont typeface="Arial" pitchFamily="34" charset="0"/>
              <a:defRPr b="1">
                <a:solidFill>
                  <a:schemeClr val="tx1"/>
                </a:solidFill>
                <a:latin typeface="楷体_GB2312" pitchFamily="49" charset="-122"/>
                <a:ea typeface="楷体_GB2312" pitchFamily="49" charset="-122"/>
              </a:defRPr>
            </a:lvl2pPr>
            <a:lvl3pPr marL="1143000" indent="-228600">
              <a:buFont typeface="Arial" pitchFamily="34" charset="0"/>
              <a:defRPr b="1">
                <a:solidFill>
                  <a:schemeClr val="tx1"/>
                </a:solidFill>
                <a:latin typeface="楷体_GB2312" pitchFamily="49" charset="-122"/>
                <a:ea typeface="楷体_GB2312" pitchFamily="49" charset="-122"/>
              </a:defRPr>
            </a:lvl3pPr>
            <a:lvl4pPr marL="1600200" indent="-228600">
              <a:buFont typeface="Arial" pitchFamily="34" charset="0"/>
              <a:defRPr b="1">
                <a:solidFill>
                  <a:schemeClr val="tx1"/>
                </a:solidFill>
                <a:latin typeface="楷体_GB2312" pitchFamily="49" charset="-122"/>
                <a:ea typeface="楷体_GB2312" pitchFamily="49" charset="-122"/>
              </a:defRPr>
            </a:lvl4pPr>
            <a:lvl5pPr marL="2057400" indent="-228600">
              <a:buFont typeface="Arial" pitchFamily="34" charset="0"/>
              <a:defRPr b="1">
                <a:solidFill>
                  <a:schemeClr val="tx1"/>
                </a:solidFill>
                <a:latin typeface="楷体_GB2312" pitchFamily="49" charset="-122"/>
                <a:ea typeface="楷体_GB2312" pitchFamily="49" charset="-122"/>
              </a:defRPr>
            </a:lvl5pPr>
            <a:lvl6pPr marL="2514600" indent="-228600" fontAlgn="base">
              <a:spcBef>
                <a:spcPct val="0"/>
              </a:spcBef>
              <a:spcAft>
                <a:spcPct val="0"/>
              </a:spcAft>
              <a:buFont typeface="Arial" pitchFamily="34" charset="0"/>
              <a:defRPr b="1">
                <a:solidFill>
                  <a:schemeClr val="tx1"/>
                </a:solidFill>
                <a:latin typeface="楷体_GB2312" pitchFamily="49" charset="-122"/>
                <a:ea typeface="楷体_GB2312" pitchFamily="49" charset="-122"/>
              </a:defRPr>
            </a:lvl6pPr>
            <a:lvl7pPr marL="2971800" indent="-228600" fontAlgn="base">
              <a:spcBef>
                <a:spcPct val="0"/>
              </a:spcBef>
              <a:spcAft>
                <a:spcPct val="0"/>
              </a:spcAft>
              <a:buFont typeface="Arial" pitchFamily="34" charset="0"/>
              <a:defRPr b="1">
                <a:solidFill>
                  <a:schemeClr val="tx1"/>
                </a:solidFill>
                <a:latin typeface="楷体_GB2312" pitchFamily="49" charset="-122"/>
                <a:ea typeface="楷体_GB2312" pitchFamily="49" charset="-122"/>
              </a:defRPr>
            </a:lvl7pPr>
            <a:lvl8pPr marL="3429000" indent="-228600" fontAlgn="base">
              <a:spcBef>
                <a:spcPct val="0"/>
              </a:spcBef>
              <a:spcAft>
                <a:spcPct val="0"/>
              </a:spcAft>
              <a:buFont typeface="Arial" pitchFamily="34" charset="0"/>
              <a:defRPr b="1">
                <a:solidFill>
                  <a:schemeClr val="tx1"/>
                </a:solidFill>
                <a:latin typeface="楷体_GB2312" pitchFamily="49" charset="-122"/>
                <a:ea typeface="楷体_GB2312" pitchFamily="49" charset="-122"/>
              </a:defRPr>
            </a:lvl8pPr>
            <a:lvl9pPr marL="3886200" indent="-228600" fontAlgn="base">
              <a:spcBef>
                <a:spcPct val="0"/>
              </a:spcBef>
              <a:spcAft>
                <a:spcPct val="0"/>
              </a:spcAft>
              <a:buFont typeface="Arial" pitchFamily="34" charset="0"/>
              <a:defRPr b="1">
                <a:solidFill>
                  <a:schemeClr val="tx1"/>
                </a:solidFill>
                <a:latin typeface="楷体_GB2312" pitchFamily="49" charset="-122"/>
                <a:ea typeface="楷体_GB2312" pitchFamily="49" charset="-122"/>
              </a:defRPr>
            </a:lvl9pPr>
          </a:lstStyle>
          <a:p>
            <a:pPr algn="ctr" eaLnBrk="1" hangingPunct="1">
              <a:lnSpc>
                <a:spcPct val="90000"/>
              </a:lnSpc>
              <a:buFont typeface="宋体" pitchFamily="2" charset="-122"/>
              <a:buNone/>
              <a:defRPr/>
            </a:pPr>
            <a:r>
              <a:rPr lang="zh-CN" altLang="en-US" sz="1050">
                <a:solidFill>
                  <a:srgbClr val="0D0D0D"/>
                </a:solidFill>
                <a:latin typeface="微软雅黑" pitchFamily="34" charset="-122"/>
                <a:ea typeface="微软雅黑" pitchFamily="34" charset="-122"/>
              </a:rPr>
              <a:t> </a:t>
            </a:r>
          </a:p>
        </p:txBody>
      </p:sp>
      <p:sp>
        <p:nvSpPr>
          <p:cNvPr id="26" name="圆角矩形 91"/>
          <p:cNvSpPr>
            <a:spLocks noChangeArrowheads="1"/>
          </p:cNvSpPr>
          <p:nvPr/>
        </p:nvSpPr>
        <p:spPr bwMode="auto">
          <a:xfrm>
            <a:off x="4127898" y="3696891"/>
            <a:ext cx="1350169" cy="271463"/>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FontTx/>
              <a:buNone/>
            </a:pPr>
            <a:r>
              <a:rPr lang="zh-CN" altLang="en-US" sz="1050">
                <a:latin typeface="微软雅黑" panose="020B0503020204020204" pitchFamily="34" charset="-122"/>
                <a:ea typeface="微软雅黑" panose="020B0503020204020204" pitchFamily="34" charset="-122"/>
              </a:rPr>
              <a:t>（三）网络层</a:t>
            </a:r>
          </a:p>
        </p:txBody>
      </p:sp>
      <p:sp>
        <p:nvSpPr>
          <p:cNvPr id="27" name="椭圆 92"/>
          <p:cNvSpPr>
            <a:spLocks noChangeArrowheads="1"/>
          </p:cNvSpPr>
          <p:nvPr/>
        </p:nvSpPr>
        <p:spPr bwMode="auto">
          <a:xfrm>
            <a:off x="2921795" y="3590926"/>
            <a:ext cx="1079897" cy="921544"/>
          </a:xfrm>
          <a:prstGeom prst="ellipse">
            <a:avLst/>
          </a:prstGeom>
          <a:solidFill>
            <a:srgbClr val="92D050"/>
          </a:solidFill>
          <a:ln w="9525" algn="ctr">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lnSpc>
                <a:spcPct val="150000"/>
              </a:lnSpc>
              <a:spcBef>
                <a:spcPct val="0"/>
              </a:spcBef>
              <a:buFontTx/>
              <a:buNone/>
            </a:pPr>
            <a:r>
              <a:rPr lang="zh-CN" altLang="en-US" sz="900">
                <a:latin typeface="微软雅黑" panose="020B0503020204020204" pitchFamily="34" charset="-122"/>
                <a:ea typeface="微软雅黑" panose="020B0503020204020204" pitchFamily="34" charset="-122"/>
              </a:rPr>
              <a:t>基础</a:t>
            </a:r>
            <a:endParaRPr lang="en-US" altLang="zh-CN" sz="900">
              <a:latin typeface="微软雅黑" panose="020B0503020204020204" pitchFamily="34" charset="-122"/>
              <a:ea typeface="微软雅黑" panose="020B0503020204020204" pitchFamily="34" charset="-122"/>
            </a:endParaRPr>
          </a:p>
          <a:p>
            <a:pPr algn="ctr" eaLnBrk="1" hangingPunct="1">
              <a:lnSpc>
                <a:spcPct val="150000"/>
              </a:lnSpc>
              <a:spcBef>
                <a:spcPct val="0"/>
              </a:spcBef>
              <a:buFontTx/>
              <a:buNone/>
            </a:pPr>
            <a:r>
              <a:rPr lang="zh-CN" altLang="en-US" sz="900">
                <a:latin typeface="微软雅黑" panose="020B0503020204020204" pitchFamily="34" charset="-122"/>
                <a:ea typeface="微软雅黑" panose="020B0503020204020204" pitchFamily="34" charset="-122"/>
              </a:rPr>
              <a:t>通信</a:t>
            </a:r>
            <a:endParaRPr lang="en-US" altLang="zh-CN" sz="900">
              <a:latin typeface="微软雅黑" panose="020B0503020204020204" pitchFamily="34" charset="-122"/>
              <a:ea typeface="微软雅黑" panose="020B0503020204020204" pitchFamily="34" charset="-122"/>
            </a:endParaRPr>
          </a:p>
          <a:p>
            <a:pPr algn="ctr" eaLnBrk="1" hangingPunct="1">
              <a:lnSpc>
                <a:spcPct val="150000"/>
              </a:lnSpc>
              <a:spcBef>
                <a:spcPct val="0"/>
              </a:spcBef>
              <a:buFontTx/>
              <a:buNone/>
            </a:pPr>
            <a:r>
              <a:rPr lang="zh-CN" altLang="en-US" sz="900">
                <a:latin typeface="微软雅黑" panose="020B0503020204020204" pitchFamily="34" charset="-122"/>
                <a:ea typeface="微软雅黑" panose="020B0503020204020204" pitchFamily="34" charset="-122"/>
              </a:rPr>
              <a:t>网络</a:t>
            </a:r>
          </a:p>
        </p:txBody>
      </p:sp>
      <p:sp>
        <p:nvSpPr>
          <p:cNvPr id="28" name="圆角矩形 93"/>
          <p:cNvSpPr>
            <a:spLocks noChangeArrowheads="1"/>
          </p:cNvSpPr>
          <p:nvPr/>
        </p:nvSpPr>
        <p:spPr bwMode="auto">
          <a:xfrm>
            <a:off x="3930255" y="4723211"/>
            <a:ext cx="1782365" cy="488156"/>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FontTx/>
              <a:buNone/>
            </a:pPr>
            <a:r>
              <a:rPr lang="zh-CN" altLang="en-US" sz="1050">
                <a:latin typeface="微软雅黑" panose="020B0503020204020204" pitchFamily="34" charset="-122"/>
                <a:ea typeface="微软雅黑" panose="020B0503020204020204" pitchFamily="34" charset="-122"/>
              </a:rPr>
              <a:t>（四）终端</a:t>
            </a:r>
            <a:r>
              <a:rPr lang="en-US" altLang="zh-CN" sz="1050">
                <a:latin typeface="微软雅黑" panose="020B0503020204020204" pitchFamily="34" charset="-122"/>
                <a:ea typeface="微软雅黑" panose="020B0503020204020204" pitchFamily="34" charset="-122"/>
              </a:rPr>
              <a:t>/</a:t>
            </a:r>
            <a:r>
              <a:rPr lang="zh-CN" altLang="en-US" sz="1050">
                <a:latin typeface="微软雅黑" panose="020B0503020204020204" pitchFamily="34" charset="-122"/>
                <a:ea typeface="微软雅黑" panose="020B0503020204020204" pitchFamily="34" charset="-122"/>
              </a:rPr>
              <a:t>机器设备层</a:t>
            </a:r>
          </a:p>
        </p:txBody>
      </p:sp>
      <p:pic>
        <p:nvPicPr>
          <p:cNvPr id="29" name="Picture 5"/>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3059907" y="3258742"/>
            <a:ext cx="702469" cy="2107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0" name="直接箭头连接符 99"/>
          <p:cNvCxnSpPr>
            <a:cxnSpLocks noChangeShapeType="1"/>
          </p:cNvCxnSpPr>
          <p:nvPr/>
        </p:nvCxnSpPr>
        <p:spPr bwMode="auto">
          <a:xfrm>
            <a:off x="2747963" y="2203849"/>
            <a:ext cx="0" cy="3059906"/>
          </a:xfrm>
          <a:prstGeom prst="straightConnector1">
            <a:avLst/>
          </a:prstGeom>
          <a:noFill/>
          <a:ln w="57150" algn="ctr">
            <a:solidFill>
              <a:srgbClr val="0070C0"/>
            </a:solidFill>
            <a:round/>
            <a:headEnd type="arrow" w="med" len="med"/>
            <a:tailEnd type="arrow" w="med" len="med"/>
          </a:ln>
          <a:extLst>
            <a:ext uri="{909E8E84-426E-40DD-AFC4-6F175D3DCCD1}">
              <a14:hiddenFill xmlns:a14="http://schemas.microsoft.com/office/drawing/2010/main" xmlns="">
                <a:noFill/>
              </a14:hiddenFill>
            </a:ext>
          </a:extLst>
        </p:spPr>
      </p:cxnSp>
      <p:sp>
        <p:nvSpPr>
          <p:cNvPr id="31" name="Text Box 11"/>
          <p:cNvSpPr txBox="1">
            <a:spLocks noChangeArrowheads="1"/>
          </p:cNvSpPr>
          <p:nvPr/>
        </p:nvSpPr>
        <p:spPr bwMode="auto">
          <a:xfrm>
            <a:off x="5774532" y="2556273"/>
            <a:ext cx="540544" cy="377428"/>
          </a:xfrm>
          <a:prstGeom prst="rect">
            <a:avLst/>
          </a:prstGeom>
          <a:solidFill>
            <a:srgbClr val="00B0F0"/>
          </a:solidFill>
          <a:ln w="9525">
            <a:solidFill>
              <a:srgbClr val="0070C0"/>
            </a:solidFill>
            <a:miter lim="800000"/>
            <a:headEnd/>
            <a:tailEnd/>
          </a:ln>
          <a:effectLst>
            <a:outerShdw dist="35921" dir="2700000" algn="ctr" rotWithShape="0">
              <a:srgbClr val="1C1C1C"/>
            </a:outerShdw>
          </a:effectLst>
        </p:spPr>
        <p:txBody>
          <a:bodyPr tIns="35100" bIns="35100"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Font typeface="宋体" panose="02010600030101010101" pitchFamily="2" charset="-122"/>
              <a:buNone/>
            </a:pPr>
            <a:r>
              <a:rPr lang="zh-CN" altLang="en-US" sz="900" b="1" dirty="0">
                <a:solidFill>
                  <a:srgbClr val="FF0000"/>
                </a:solidFill>
                <a:latin typeface="微软雅黑" panose="020B0503020204020204" pitchFamily="34" charset="-122"/>
                <a:ea typeface="微软雅黑" panose="020B0503020204020204" pitchFamily="34" charset="-122"/>
              </a:rPr>
              <a:t>电力</a:t>
            </a:r>
            <a:endParaRPr lang="en-US" altLang="zh-CN" sz="900" b="1" dirty="0">
              <a:solidFill>
                <a:srgbClr val="FF0000"/>
              </a:solidFill>
              <a:latin typeface="微软雅黑" panose="020B0503020204020204" pitchFamily="34" charset="-122"/>
              <a:ea typeface="微软雅黑" panose="020B0503020204020204" pitchFamily="34" charset="-122"/>
            </a:endParaRPr>
          </a:p>
          <a:p>
            <a:pPr algn="ctr" eaLnBrk="1" hangingPunct="1">
              <a:spcBef>
                <a:spcPct val="0"/>
              </a:spcBef>
              <a:buFont typeface="宋体" panose="02010600030101010101" pitchFamily="2" charset="-122"/>
              <a:buNone/>
            </a:pPr>
            <a:r>
              <a:rPr lang="zh-CN" altLang="en-US" sz="900" b="1" dirty="0">
                <a:solidFill>
                  <a:srgbClr val="FF0000"/>
                </a:solidFill>
                <a:latin typeface="微软雅黑" panose="020B0503020204020204" pitchFamily="34" charset="-122"/>
                <a:ea typeface="微软雅黑" panose="020B0503020204020204" pitchFamily="34" charset="-122"/>
              </a:rPr>
              <a:t>云应用</a:t>
            </a:r>
          </a:p>
        </p:txBody>
      </p:sp>
      <p:sp>
        <p:nvSpPr>
          <p:cNvPr id="32" name="Text Box 11"/>
          <p:cNvSpPr txBox="1">
            <a:spLocks noChangeArrowheads="1"/>
          </p:cNvSpPr>
          <p:nvPr/>
        </p:nvSpPr>
        <p:spPr bwMode="auto">
          <a:xfrm>
            <a:off x="6315075" y="2556273"/>
            <a:ext cx="485775" cy="377428"/>
          </a:xfrm>
          <a:prstGeom prst="rect">
            <a:avLst/>
          </a:prstGeom>
          <a:solidFill>
            <a:srgbClr val="00B0F0"/>
          </a:solidFill>
          <a:ln w="9525">
            <a:solidFill>
              <a:srgbClr val="0070C0"/>
            </a:solidFill>
            <a:miter lim="800000"/>
            <a:headEnd/>
            <a:tailEnd/>
          </a:ln>
          <a:effectLst>
            <a:outerShdw dist="35921" dir="2700000" algn="ctr" rotWithShape="0">
              <a:srgbClr val="1C1C1C"/>
            </a:outerShdw>
          </a:effectLst>
        </p:spPr>
        <p:txBody>
          <a:bodyPr tIns="35100" bIns="35100"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Font typeface="宋体" panose="02010600030101010101" pitchFamily="2" charset="-122"/>
              <a:buNone/>
            </a:pPr>
            <a:r>
              <a:rPr lang="zh-CN" altLang="en-US" sz="825" dirty="0">
                <a:solidFill>
                  <a:srgbClr val="FFFF00"/>
                </a:solidFill>
                <a:latin typeface="微软雅黑" panose="020B0503020204020204" pitchFamily="34" charset="-122"/>
                <a:ea typeface="微软雅黑" panose="020B0503020204020204" pitchFamily="34" charset="-122"/>
              </a:rPr>
              <a:t>航空</a:t>
            </a:r>
            <a:endParaRPr lang="en-US" altLang="zh-CN" sz="825" dirty="0">
              <a:solidFill>
                <a:srgbClr val="FFFF00"/>
              </a:solidFill>
              <a:latin typeface="微软雅黑" panose="020B0503020204020204" pitchFamily="34" charset="-122"/>
              <a:ea typeface="微软雅黑" panose="020B0503020204020204" pitchFamily="34" charset="-122"/>
            </a:endParaRPr>
          </a:p>
          <a:p>
            <a:pPr algn="ctr" eaLnBrk="1" hangingPunct="1">
              <a:spcBef>
                <a:spcPct val="0"/>
              </a:spcBef>
              <a:buFont typeface="宋体" panose="02010600030101010101" pitchFamily="2" charset="-122"/>
              <a:buNone/>
            </a:pPr>
            <a:r>
              <a:rPr lang="zh-CN" altLang="en-US" sz="825" dirty="0">
                <a:solidFill>
                  <a:srgbClr val="FFFF00"/>
                </a:solidFill>
                <a:latin typeface="微软雅黑" panose="020B0503020204020204" pitchFamily="34" charset="-122"/>
                <a:ea typeface="微软雅黑" panose="020B0503020204020204" pitchFamily="34" charset="-122"/>
              </a:rPr>
              <a:t>云应用</a:t>
            </a:r>
          </a:p>
        </p:txBody>
      </p:sp>
      <p:sp>
        <p:nvSpPr>
          <p:cNvPr id="33" name="Text Box 11"/>
          <p:cNvSpPr txBox="1">
            <a:spLocks noChangeArrowheads="1"/>
          </p:cNvSpPr>
          <p:nvPr/>
        </p:nvSpPr>
        <p:spPr bwMode="auto">
          <a:xfrm>
            <a:off x="6800850" y="2556273"/>
            <a:ext cx="485775" cy="377428"/>
          </a:xfrm>
          <a:prstGeom prst="rect">
            <a:avLst/>
          </a:prstGeom>
          <a:solidFill>
            <a:srgbClr val="00B0F0"/>
          </a:solidFill>
          <a:ln w="9525">
            <a:solidFill>
              <a:srgbClr val="0070C0"/>
            </a:solidFill>
            <a:miter lim="800000"/>
            <a:headEnd/>
            <a:tailEnd/>
          </a:ln>
          <a:effectLst>
            <a:outerShdw dist="35921" dir="2700000" algn="ctr" rotWithShape="0">
              <a:srgbClr val="1C1C1C"/>
            </a:outerShdw>
          </a:effectLst>
        </p:spPr>
        <p:txBody>
          <a:bodyPr tIns="35100" bIns="35100"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Font typeface="宋体" panose="02010600030101010101" pitchFamily="2" charset="-122"/>
              <a:buNone/>
            </a:pPr>
            <a:r>
              <a:rPr lang="zh-CN" altLang="en-US" sz="900" b="1" dirty="0">
                <a:solidFill>
                  <a:srgbClr val="FFFF00"/>
                </a:solidFill>
                <a:latin typeface="微软雅黑" panose="020B0503020204020204" pitchFamily="34" charset="-122"/>
                <a:ea typeface="微软雅黑" panose="020B0503020204020204" pitchFamily="34" charset="-122"/>
              </a:rPr>
              <a:t>化工</a:t>
            </a:r>
            <a:endParaRPr lang="en-US" altLang="zh-CN" sz="900" b="1" dirty="0">
              <a:solidFill>
                <a:srgbClr val="FFFF00"/>
              </a:solidFill>
              <a:latin typeface="微软雅黑" panose="020B0503020204020204" pitchFamily="34" charset="-122"/>
              <a:ea typeface="微软雅黑" panose="020B0503020204020204" pitchFamily="34" charset="-122"/>
            </a:endParaRPr>
          </a:p>
          <a:p>
            <a:pPr algn="ctr" eaLnBrk="1" hangingPunct="1">
              <a:spcBef>
                <a:spcPct val="0"/>
              </a:spcBef>
              <a:buFont typeface="宋体" panose="02010600030101010101" pitchFamily="2" charset="-122"/>
              <a:buNone/>
            </a:pPr>
            <a:r>
              <a:rPr lang="zh-CN" altLang="en-US" sz="900" b="1" dirty="0">
                <a:solidFill>
                  <a:srgbClr val="FFFF00"/>
                </a:solidFill>
                <a:latin typeface="微软雅黑" panose="020B0503020204020204" pitchFamily="34" charset="-122"/>
                <a:ea typeface="微软雅黑" panose="020B0503020204020204" pitchFamily="34" charset="-122"/>
              </a:rPr>
              <a:t>云应用</a:t>
            </a:r>
          </a:p>
        </p:txBody>
      </p:sp>
      <p:sp>
        <p:nvSpPr>
          <p:cNvPr id="34" name="Text Box 11"/>
          <p:cNvSpPr txBox="1">
            <a:spLocks noChangeArrowheads="1"/>
          </p:cNvSpPr>
          <p:nvPr/>
        </p:nvSpPr>
        <p:spPr bwMode="auto">
          <a:xfrm>
            <a:off x="7286625" y="2556273"/>
            <a:ext cx="486966" cy="377428"/>
          </a:xfrm>
          <a:prstGeom prst="rect">
            <a:avLst/>
          </a:prstGeom>
          <a:solidFill>
            <a:srgbClr val="00B0F0"/>
          </a:solidFill>
          <a:ln w="9525">
            <a:solidFill>
              <a:srgbClr val="0070C0"/>
            </a:solidFill>
            <a:miter lim="800000"/>
            <a:headEnd/>
            <a:tailEnd/>
          </a:ln>
          <a:effectLst>
            <a:outerShdw dist="35921" dir="2700000" algn="ctr" rotWithShape="0">
              <a:srgbClr val="1C1C1C"/>
            </a:outerShdw>
          </a:effectLst>
        </p:spPr>
        <p:txBody>
          <a:bodyPr tIns="35100" bIns="35100"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Font typeface="宋体" panose="02010600030101010101" pitchFamily="2" charset="-122"/>
              <a:buNone/>
            </a:pPr>
            <a:r>
              <a:rPr lang="zh-CN" altLang="en-US" sz="825">
                <a:solidFill>
                  <a:srgbClr val="FFFF00"/>
                </a:solidFill>
                <a:latin typeface="微软雅黑" panose="020B0503020204020204" pitchFamily="34" charset="-122"/>
                <a:ea typeface="微软雅黑" panose="020B0503020204020204" pitchFamily="34" charset="-122"/>
              </a:rPr>
              <a:t>医疗</a:t>
            </a:r>
            <a:endParaRPr lang="en-US" altLang="zh-CN" sz="825">
              <a:solidFill>
                <a:srgbClr val="FFFF00"/>
              </a:solidFill>
              <a:latin typeface="微软雅黑" panose="020B0503020204020204" pitchFamily="34" charset="-122"/>
              <a:ea typeface="微软雅黑" panose="020B0503020204020204" pitchFamily="34" charset="-122"/>
            </a:endParaRPr>
          </a:p>
          <a:p>
            <a:pPr algn="ctr" eaLnBrk="1" hangingPunct="1">
              <a:spcBef>
                <a:spcPct val="0"/>
              </a:spcBef>
              <a:buFont typeface="宋体" panose="02010600030101010101" pitchFamily="2" charset="-122"/>
              <a:buNone/>
            </a:pPr>
            <a:r>
              <a:rPr lang="zh-CN" altLang="en-US" sz="825">
                <a:solidFill>
                  <a:srgbClr val="FFFF00"/>
                </a:solidFill>
                <a:latin typeface="微软雅黑" panose="020B0503020204020204" pitchFamily="34" charset="-122"/>
                <a:ea typeface="微软雅黑" panose="020B0503020204020204" pitchFamily="34" charset="-122"/>
              </a:rPr>
              <a:t>云应用</a:t>
            </a:r>
          </a:p>
        </p:txBody>
      </p:sp>
      <p:cxnSp>
        <p:nvCxnSpPr>
          <p:cNvPr id="35" name="直接连接符 122"/>
          <p:cNvCxnSpPr>
            <a:cxnSpLocks noChangeShapeType="1"/>
          </p:cNvCxnSpPr>
          <p:nvPr/>
        </p:nvCxnSpPr>
        <p:spPr bwMode="auto">
          <a:xfrm>
            <a:off x="3893344" y="2996804"/>
            <a:ext cx="1890713" cy="0"/>
          </a:xfrm>
          <a:prstGeom prst="line">
            <a:avLst/>
          </a:prstGeom>
          <a:noFill/>
          <a:ln w="9525" algn="ctr">
            <a:solidFill>
              <a:schemeClr val="tx1"/>
            </a:solidFill>
            <a:prstDash val="lgDash"/>
            <a:round/>
            <a:headEnd/>
            <a:tailEnd/>
          </a:ln>
          <a:extLst>
            <a:ext uri="{909E8E84-426E-40DD-AFC4-6F175D3DCCD1}">
              <a14:hiddenFill xmlns:a14="http://schemas.microsoft.com/office/drawing/2010/main" xmlns="">
                <a:noFill/>
              </a14:hiddenFill>
            </a:ext>
          </a:extLst>
        </p:spPr>
      </p:cxnSp>
      <p:cxnSp>
        <p:nvCxnSpPr>
          <p:cNvPr id="36" name="直接连接符 123"/>
          <p:cNvCxnSpPr>
            <a:cxnSpLocks noChangeShapeType="1"/>
          </p:cNvCxnSpPr>
          <p:nvPr/>
        </p:nvCxnSpPr>
        <p:spPr bwMode="auto">
          <a:xfrm>
            <a:off x="3839767" y="3590925"/>
            <a:ext cx="1944290" cy="0"/>
          </a:xfrm>
          <a:prstGeom prst="line">
            <a:avLst/>
          </a:prstGeom>
          <a:noFill/>
          <a:ln w="9525" algn="ctr">
            <a:solidFill>
              <a:schemeClr val="tx1"/>
            </a:solidFill>
            <a:prstDash val="lgDash"/>
            <a:round/>
            <a:headEnd/>
            <a:tailEnd/>
          </a:ln>
          <a:extLst>
            <a:ext uri="{909E8E84-426E-40DD-AFC4-6F175D3DCCD1}">
              <a14:hiddenFill xmlns:a14="http://schemas.microsoft.com/office/drawing/2010/main" xmlns="">
                <a:noFill/>
              </a14:hiddenFill>
            </a:ext>
          </a:extLst>
        </p:spPr>
      </p:cxnSp>
      <p:cxnSp>
        <p:nvCxnSpPr>
          <p:cNvPr id="37" name="直接连接符 124"/>
          <p:cNvCxnSpPr>
            <a:cxnSpLocks noChangeShapeType="1"/>
          </p:cNvCxnSpPr>
          <p:nvPr/>
        </p:nvCxnSpPr>
        <p:spPr bwMode="auto">
          <a:xfrm>
            <a:off x="4217194" y="4544616"/>
            <a:ext cx="1296591" cy="0"/>
          </a:xfrm>
          <a:prstGeom prst="line">
            <a:avLst/>
          </a:prstGeom>
          <a:noFill/>
          <a:ln w="9525" algn="ctr">
            <a:solidFill>
              <a:schemeClr val="tx1"/>
            </a:solidFill>
            <a:prstDash val="lgDash"/>
            <a:round/>
            <a:headEnd/>
            <a:tailEnd/>
          </a:ln>
          <a:extLst>
            <a:ext uri="{909E8E84-426E-40DD-AFC4-6F175D3DCCD1}">
              <a14:hiddenFill xmlns:a14="http://schemas.microsoft.com/office/drawing/2010/main" xmlns="">
                <a:noFill/>
              </a14:hiddenFill>
            </a:ext>
          </a:extLst>
        </p:spPr>
      </p:cxnSp>
      <p:sp>
        <p:nvSpPr>
          <p:cNvPr id="38" name="Text Box 11"/>
          <p:cNvSpPr txBox="1">
            <a:spLocks noChangeArrowheads="1"/>
          </p:cNvSpPr>
          <p:nvPr/>
        </p:nvSpPr>
        <p:spPr bwMode="auto">
          <a:xfrm>
            <a:off x="5784057" y="2996803"/>
            <a:ext cx="1997869" cy="594122"/>
          </a:xfrm>
          <a:prstGeom prst="rect">
            <a:avLst/>
          </a:prstGeom>
          <a:ln w="38100">
            <a:solidFill>
              <a:srgbClr val="FF0000"/>
            </a:solidFill>
            <a:prstDash val="sysDash"/>
            <a:headEnd/>
            <a:tailEnd/>
          </a:ln>
        </p:spPr>
        <p:style>
          <a:lnRef idx="2">
            <a:schemeClr val="accent6"/>
          </a:lnRef>
          <a:fillRef idx="1">
            <a:schemeClr val="lt1"/>
          </a:fillRef>
          <a:effectRef idx="0">
            <a:schemeClr val="accent6"/>
          </a:effectRef>
          <a:fontRef idx="minor">
            <a:schemeClr val="dk1"/>
          </a:fontRef>
        </p:style>
        <p:txBody>
          <a:bodyPr tIns="35100" bIns="35100" anchor="ctr"/>
          <a:lstStyle/>
          <a:p>
            <a:pPr algn="ctr">
              <a:lnSpc>
                <a:spcPct val="150000"/>
              </a:lnSpc>
              <a:defRPr/>
            </a:pPr>
            <a:r>
              <a:rPr lang="zh-CN" altLang="en-US" sz="1050" dirty="0">
                <a:solidFill>
                  <a:srgbClr val="C00000"/>
                </a:solidFill>
              </a:rPr>
              <a:t> </a:t>
            </a:r>
            <a:r>
              <a:rPr lang="zh-CN" altLang="en-US" sz="1200" b="1" dirty="0">
                <a:solidFill>
                  <a:srgbClr val="FF0000"/>
                </a:solidFill>
                <a:latin typeface="黑体" panose="02010609060101010101" pitchFamily="49" charset="-122"/>
                <a:ea typeface="黑体" panose="02010609060101010101" pitchFamily="49" charset="-122"/>
              </a:rPr>
              <a:t>工业云平台</a:t>
            </a:r>
            <a:r>
              <a:rPr lang="zh-CN" altLang="en-US" sz="1200" dirty="0">
                <a:solidFill>
                  <a:srgbClr val="C00000"/>
                </a:solidFill>
              </a:rPr>
              <a:t>（</a:t>
            </a:r>
            <a:r>
              <a:rPr lang="en-US" altLang="zh-CN" sz="1200" dirty="0">
                <a:solidFill>
                  <a:srgbClr val="C00000"/>
                </a:solidFill>
              </a:rPr>
              <a:t>OS  Server</a:t>
            </a:r>
            <a:r>
              <a:rPr lang="zh-CN" altLang="en-US" sz="1200" dirty="0">
                <a:solidFill>
                  <a:srgbClr val="C00000"/>
                </a:solidFill>
              </a:rPr>
              <a:t>）</a:t>
            </a:r>
            <a:endParaRPr lang="en-US" altLang="zh-CN" sz="1200" dirty="0">
              <a:solidFill>
                <a:srgbClr val="C00000"/>
              </a:solidFill>
            </a:endParaRPr>
          </a:p>
          <a:p>
            <a:pPr algn="ctr">
              <a:lnSpc>
                <a:spcPct val="150000"/>
              </a:lnSpc>
              <a:defRPr/>
            </a:pPr>
            <a:r>
              <a:rPr lang="zh-CN" altLang="en-US" sz="1050" dirty="0">
                <a:solidFill>
                  <a:srgbClr val="C00000"/>
                </a:solidFill>
              </a:rPr>
              <a:t>工业云基础设施</a:t>
            </a:r>
            <a:endParaRPr lang="en-US" altLang="zh-CN" sz="1050" dirty="0">
              <a:solidFill>
                <a:srgbClr val="C00000"/>
              </a:solidFill>
            </a:endParaRPr>
          </a:p>
        </p:txBody>
      </p:sp>
      <p:cxnSp>
        <p:nvCxnSpPr>
          <p:cNvPr id="39" name="直接箭头连接符 128"/>
          <p:cNvCxnSpPr>
            <a:cxnSpLocks noChangeShapeType="1"/>
          </p:cNvCxnSpPr>
          <p:nvPr/>
        </p:nvCxnSpPr>
        <p:spPr bwMode="auto">
          <a:xfrm flipH="1">
            <a:off x="6188870" y="3590925"/>
            <a:ext cx="3572" cy="953691"/>
          </a:xfrm>
          <a:prstGeom prst="straightConnector1">
            <a:avLst/>
          </a:prstGeom>
          <a:noFill/>
          <a:ln w="38100" algn="ctr">
            <a:solidFill>
              <a:srgbClr val="FF0000"/>
            </a:solidFill>
            <a:prstDash val="dash"/>
            <a:round/>
            <a:headEnd type="arrow" w="med" len="med"/>
            <a:tailEnd type="arrow" w="med" len="med"/>
          </a:ln>
          <a:extLst>
            <a:ext uri="{909E8E84-426E-40DD-AFC4-6F175D3DCCD1}">
              <a14:hiddenFill xmlns:a14="http://schemas.microsoft.com/office/drawing/2010/main" xmlns="">
                <a:noFill/>
              </a14:hiddenFill>
            </a:ext>
          </a:extLst>
        </p:spPr>
      </p:cxnSp>
      <p:sp>
        <p:nvSpPr>
          <p:cNvPr id="40" name="Text Box 11"/>
          <p:cNvSpPr txBox="1">
            <a:spLocks noChangeArrowheads="1"/>
          </p:cNvSpPr>
          <p:nvPr/>
        </p:nvSpPr>
        <p:spPr bwMode="auto">
          <a:xfrm>
            <a:off x="5784058" y="4544617"/>
            <a:ext cx="945356" cy="215503"/>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tIns="35100" bIns="35100" anchor="ctr"/>
          <a:lstStyle/>
          <a:p>
            <a:pPr algn="ctr">
              <a:lnSpc>
                <a:spcPct val="90000"/>
              </a:lnSpc>
              <a:defRPr/>
            </a:pPr>
            <a:r>
              <a:rPr lang="zh-CN" altLang="en-US" sz="900" dirty="0">
                <a:solidFill>
                  <a:srgbClr val="C00000"/>
                </a:solidFill>
              </a:rPr>
              <a:t>工控应用</a:t>
            </a:r>
            <a:r>
              <a:rPr lang="en-US" altLang="zh-CN" sz="900" dirty="0">
                <a:solidFill>
                  <a:srgbClr val="C00000"/>
                </a:solidFill>
              </a:rPr>
              <a:t>App</a:t>
            </a:r>
          </a:p>
        </p:txBody>
      </p:sp>
      <p:sp>
        <p:nvSpPr>
          <p:cNvPr id="41" name="Text Box 11"/>
          <p:cNvSpPr txBox="1">
            <a:spLocks noChangeArrowheads="1"/>
          </p:cNvSpPr>
          <p:nvPr/>
        </p:nvSpPr>
        <p:spPr bwMode="auto">
          <a:xfrm>
            <a:off x="6944917" y="4535092"/>
            <a:ext cx="945356" cy="215503"/>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tIns="35100" bIns="35100" anchor="ctr"/>
          <a:lstStyle/>
          <a:p>
            <a:pPr algn="ctr">
              <a:lnSpc>
                <a:spcPct val="90000"/>
              </a:lnSpc>
              <a:defRPr/>
            </a:pPr>
            <a:r>
              <a:rPr lang="zh-CN" altLang="en-US" sz="900" dirty="0">
                <a:solidFill>
                  <a:srgbClr val="C00000"/>
                </a:solidFill>
              </a:rPr>
              <a:t>工控应用</a:t>
            </a:r>
            <a:r>
              <a:rPr lang="en-US" altLang="zh-CN" sz="900" dirty="0">
                <a:solidFill>
                  <a:srgbClr val="C00000"/>
                </a:solidFill>
              </a:rPr>
              <a:t>App</a:t>
            </a:r>
          </a:p>
        </p:txBody>
      </p:sp>
      <p:sp>
        <p:nvSpPr>
          <p:cNvPr id="42" name="Text Box 11"/>
          <p:cNvSpPr txBox="1">
            <a:spLocks noChangeArrowheads="1"/>
          </p:cNvSpPr>
          <p:nvPr/>
        </p:nvSpPr>
        <p:spPr bwMode="auto">
          <a:xfrm>
            <a:off x="5784056" y="4751785"/>
            <a:ext cx="2106216" cy="242888"/>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tIns="35100" bIns="35100" anchor="ctr"/>
          <a:lstStyle/>
          <a:p>
            <a:pPr algn="ctr">
              <a:lnSpc>
                <a:spcPct val="90000"/>
              </a:lnSpc>
              <a:defRPr/>
            </a:pPr>
            <a:r>
              <a:rPr lang="zh-CN" altLang="en-US" sz="900" dirty="0">
                <a:solidFill>
                  <a:srgbClr val="C00000"/>
                </a:solidFill>
              </a:rPr>
              <a:t>工控平台（机器</a:t>
            </a:r>
            <a:r>
              <a:rPr lang="en-US" altLang="zh-CN" sz="900" dirty="0">
                <a:solidFill>
                  <a:srgbClr val="C00000"/>
                </a:solidFill>
              </a:rPr>
              <a:t>OS</a:t>
            </a:r>
            <a:r>
              <a:rPr lang="zh-CN" altLang="en-US" sz="900" dirty="0">
                <a:solidFill>
                  <a:srgbClr val="C00000"/>
                </a:solidFill>
              </a:rPr>
              <a:t>）</a:t>
            </a:r>
            <a:endParaRPr lang="en-US" altLang="zh-CN" sz="900" dirty="0">
              <a:solidFill>
                <a:srgbClr val="C00000"/>
              </a:solidFill>
            </a:endParaRPr>
          </a:p>
        </p:txBody>
      </p:sp>
      <p:sp>
        <p:nvSpPr>
          <p:cNvPr id="43" name="TextBox 137"/>
          <p:cNvSpPr txBox="1">
            <a:spLocks noChangeArrowheads="1"/>
          </p:cNvSpPr>
          <p:nvPr/>
        </p:nvSpPr>
        <p:spPr bwMode="auto">
          <a:xfrm>
            <a:off x="5837636" y="3843338"/>
            <a:ext cx="377428" cy="7271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FontTx/>
              <a:buNone/>
            </a:pPr>
            <a:r>
              <a:rPr lang="zh-CN" altLang="en-US" sz="825">
                <a:latin typeface="微软雅黑" panose="020B0503020204020204" pitchFamily="34" charset="-122"/>
                <a:ea typeface="微软雅黑" panose="020B0503020204020204" pitchFamily="34" charset="-122"/>
              </a:rPr>
              <a:t>在线</a:t>
            </a:r>
            <a:r>
              <a:rPr lang="en-US" altLang="zh-CN" sz="825">
                <a:latin typeface="微软雅黑" panose="020B0503020204020204" pitchFamily="34" charset="-122"/>
                <a:ea typeface="微软雅黑" panose="020B0503020204020204" pitchFamily="34" charset="-122"/>
              </a:rPr>
              <a:t>APP</a:t>
            </a:r>
            <a:r>
              <a:rPr lang="zh-CN" altLang="en-US" sz="825">
                <a:latin typeface="微软雅黑" panose="020B0503020204020204" pitchFamily="34" charset="-122"/>
                <a:ea typeface="微软雅黑" panose="020B0503020204020204" pitchFamily="34" charset="-122"/>
              </a:rPr>
              <a:t>更新</a:t>
            </a:r>
          </a:p>
        </p:txBody>
      </p:sp>
      <p:cxnSp>
        <p:nvCxnSpPr>
          <p:cNvPr id="44" name="直接箭头连接符 138"/>
          <p:cNvCxnSpPr>
            <a:cxnSpLocks noChangeShapeType="1"/>
          </p:cNvCxnSpPr>
          <p:nvPr/>
        </p:nvCxnSpPr>
        <p:spPr bwMode="auto">
          <a:xfrm flipH="1">
            <a:off x="6836570" y="3537348"/>
            <a:ext cx="3572" cy="1007269"/>
          </a:xfrm>
          <a:prstGeom prst="straightConnector1">
            <a:avLst/>
          </a:prstGeom>
          <a:noFill/>
          <a:ln w="38100" algn="ctr">
            <a:solidFill>
              <a:srgbClr val="FF0000"/>
            </a:solidFill>
            <a:prstDash val="dash"/>
            <a:round/>
            <a:headEnd type="arrow" w="med" len="med"/>
            <a:tailEnd type="arrow" w="med" len="med"/>
          </a:ln>
          <a:extLst>
            <a:ext uri="{909E8E84-426E-40DD-AFC4-6F175D3DCCD1}">
              <a14:hiddenFill xmlns:a14="http://schemas.microsoft.com/office/drawing/2010/main" xmlns="">
                <a:noFill/>
              </a14:hiddenFill>
            </a:ext>
          </a:extLst>
        </p:spPr>
      </p:cxnSp>
      <p:cxnSp>
        <p:nvCxnSpPr>
          <p:cNvPr id="45" name="直接箭头连接符 139"/>
          <p:cNvCxnSpPr>
            <a:cxnSpLocks noChangeShapeType="1"/>
          </p:cNvCxnSpPr>
          <p:nvPr/>
        </p:nvCxnSpPr>
        <p:spPr bwMode="auto">
          <a:xfrm>
            <a:off x="7434262" y="3590925"/>
            <a:ext cx="23813" cy="953691"/>
          </a:xfrm>
          <a:prstGeom prst="straightConnector1">
            <a:avLst/>
          </a:prstGeom>
          <a:noFill/>
          <a:ln w="28575" algn="ctr">
            <a:solidFill>
              <a:srgbClr val="FF0000"/>
            </a:solidFill>
            <a:prstDash val="dash"/>
            <a:round/>
            <a:headEnd type="arrow" w="med" len="med"/>
            <a:tailEnd type="arrow" w="med" len="med"/>
          </a:ln>
          <a:extLst>
            <a:ext uri="{909E8E84-426E-40DD-AFC4-6F175D3DCCD1}">
              <a14:hiddenFill xmlns:a14="http://schemas.microsoft.com/office/drawing/2010/main" xmlns="">
                <a:noFill/>
              </a14:hiddenFill>
            </a:ext>
          </a:extLst>
        </p:spPr>
      </p:cxnSp>
      <p:sp>
        <p:nvSpPr>
          <p:cNvPr id="46" name="TextBox 140"/>
          <p:cNvSpPr txBox="1">
            <a:spLocks noChangeArrowheads="1"/>
          </p:cNvSpPr>
          <p:nvPr/>
        </p:nvSpPr>
        <p:spPr bwMode="auto">
          <a:xfrm>
            <a:off x="6449617" y="3896916"/>
            <a:ext cx="37861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FontTx/>
              <a:buNone/>
            </a:pPr>
            <a:r>
              <a:rPr lang="zh-CN" altLang="en-US" sz="825">
                <a:latin typeface="微软雅黑" panose="020B0503020204020204" pitchFamily="34" charset="-122"/>
                <a:ea typeface="微软雅黑" panose="020B0503020204020204" pitchFamily="34" charset="-122"/>
              </a:rPr>
              <a:t>运行数据</a:t>
            </a:r>
          </a:p>
        </p:txBody>
      </p:sp>
      <p:sp>
        <p:nvSpPr>
          <p:cNvPr id="47" name="TextBox 141"/>
          <p:cNvSpPr txBox="1">
            <a:spLocks noChangeArrowheads="1"/>
          </p:cNvSpPr>
          <p:nvPr/>
        </p:nvSpPr>
        <p:spPr bwMode="auto">
          <a:xfrm>
            <a:off x="7079457" y="3896916"/>
            <a:ext cx="378619" cy="600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FontTx/>
              <a:buNone/>
            </a:pPr>
            <a:r>
              <a:rPr lang="zh-CN" altLang="en-US" sz="825">
                <a:latin typeface="微软雅黑" panose="020B0503020204020204" pitchFamily="34" charset="-122"/>
                <a:ea typeface="微软雅黑" panose="020B0503020204020204" pitchFamily="34" charset="-122"/>
              </a:rPr>
              <a:t>控制指令</a:t>
            </a:r>
          </a:p>
        </p:txBody>
      </p:sp>
      <p:sp>
        <p:nvSpPr>
          <p:cNvPr id="48" name="Text Box 11"/>
          <p:cNvSpPr txBox="1">
            <a:spLocks noChangeArrowheads="1"/>
          </p:cNvSpPr>
          <p:nvPr/>
        </p:nvSpPr>
        <p:spPr bwMode="auto">
          <a:xfrm>
            <a:off x="5784056" y="4994674"/>
            <a:ext cx="2106216" cy="250031"/>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tIns="35100" bIns="35100" anchor="ctr"/>
          <a:lstStyle/>
          <a:p>
            <a:pPr algn="ctr">
              <a:lnSpc>
                <a:spcPct val="90000"/>
              </a:lnSpc>
              <a:defRPr/>
            </a:pPr>
            <a:r>
              <a:rPr lang="zh-CN" altLang="en-US" sz="900" dirty="0">
                <a:solidFill>
                  <a:srgbClr val="C00000"/>
                </a:solidFill>
              </a:rPr>
              <a:t>机器（</a:t>
            </a:r>
            <a:r>
              <a:rPr lang="en-US" altLang="zh-CN" sz="900" dirty="0">
                <a:solidFill>
                  <a:srgbClr val="C00000"/>
                </a:solidFill>
              </a:rPr>
              <a:t>SDM</a:t>
            </a:r>
            <a:r>
              <a:rPr lang="zh-CN" altLang="en-US" sz="900" dirty="0">
                <a:solidFill>
                  <a:srgbClr val="C00000"/>
                </a:solidFill>
              </a:rPr>
              <a:t>）</a:t>
            </a:r>
            <a:endParaRPr lang="en-US" altLang="zh-CN" sz="900" dirty="0">
              <a:solidFill>
                <a:srgbClr val="C00000"/>
              </a:solidFill>
            </a:endParaRPr>
          </a:p>
        </p:txBody>
      </p:sp>
      <p:sp>
        <p:nvSpPr>
          <p:cNvPr id="49" name="文本框 99"/>
          <p:cNvSpPr>
            <a:spLocks noChangeArrowheads="1"/>
          </p:cNvSpPr>
          <p:nvPr/>
        </p:nvSpPr>
        <p:spPr bwMode="auto">
          <a:xfrm>
            <a:off x="1678783" y="5661423"/>
            <a:ext cx="763351" cy="253916"/>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spcBef>
                <a:spcPct val="0"/>
              </a:spcBef>
              <a:buFontTx/>
              <a:buNone/>
            </a:pPr>
            <a:r>
              <a:rPr lang="zh-CN" altLang="en-US"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生活服务</a:t>
            </a:r>
            <a:r>
              <a:rPr lang="en-US" altLang="zh-CN" sz="105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1350">
              <a:latin typeface="微软雅黑" panose="020B0503020204020204" pitchFamily="34" charset="-122"/>
              <a:ea typeface="微软雅黑" panose="020B0503020204020204" pitchFamily="34" charset="-122"/>
            </a:endParaRPr>
          </a:p>
        </p:txBody>
      </p:sp>
      <p:sp>
        <p:nvSpPr>
          <p:cNvPr id="50" name="圆角矩形 147"/>
          <p:cNvSpPr>
            <a:spLocks noChangeArrowheads="1"/>
          </p:cNvSpPr>
          <p:nvPr/>
        </p:nvSpPr>
        <p:spPr bwMode="auto">
          <a:xfrm>
            <a:off x="4271964" y="2609851"/>
            <a:ext cx="1107281" cy="269081"/>
          </a:xfrm>
          <a:prstGeom prst="roundRect">
            <a:avLst>
              <a:gd name="adj" fmla="val 16667"/>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lgn="ctr">
                <a:solidFill>
                  <a:srgbClr val="000000"/>
                </a:solidFill>
                <a:round/>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FontTx/>
              <a:buNone/>
            </a:pPr>
            <a:r>
              <a:rPr lang="zh-CN" altLang="en-US" sz="1050">
                <a:latin typeface="微软雅黑" panose="020B0503020204020204" pitchFamily="34" charset="-122"/>
                <a:ea typeface="微软雅黑" panose="020B0503020204020204" pitchFamily="34" charset="-122"/>
              </a:rPr>
              <a:t>（一）</a:t>
            </a:r>
            <a:r>
              <a:rPr lang="en-US" altLang="zh-CN" sz="1050">
                <a:latin typeface="微软雅黑" panose="020B0503020204020204" pitchFamily="34" charset="-122"/>
                <a:ea typeface="微软雅黑" panose="020B0503020204020204" pitchFamily="34" charset="-122"/>
              </a:rPr>
              <a:t>APP</a:t>
            </a:r>
            <a:r>
              <a:rPr lang="zh-CN" altLang="en-US" sz="1050">
                <a:latin typeface="微软雅黑" panose="020B0503020204020204" pitchFamily="34" charset="-122"/>
                <a:ea typeface="微软雅黑" panose="020B0503020204020204" pitchFamily="34" charset="-122"/>
              </a:rPr>
              <a:t>层</a:t>
            </a:r>
          </a:p>
        </p:txBody>
      </p:sp>
      <p:cxnSp>
        <p:nvCxnSpPr>
          <p:cNvPr id="51" name="直接箭头连接符 152"/>
          <p:cNvCxnSpPr>
            <a:cxnSpLocks noChangeShapeType="1"/>
          </p:cNvCxnSpPr>
          <p:nvPr/>
        </p:nvCxnSpPr>
        <p:spPr bwMode="auto">
          <a:xfrm>
            <a:off x="5298281" y="2726531"/>
            <a:ext cx="377429" cy="0"/>
          </a:xfrm>
          <a:prstGeom prst="straightConnector1">
            <a:avLst/>
          </a:prstGeom>
          <a:noFill/>
          <a:ln w="12700" algn="ctr">
            <a:solidFill>
              <a:srgbClr val="FF0000"/>
            </a:solidFill>
            <a:prstDash val="dash"/>
            <a:round/>
            <a:headEnd/>
            <a:tailEnd type="arrow" w="med" len="med"/>
          </a:ln>
          <a:extLst>
            <a:ext uri="{909E8E84-426E-40DD-AFC4-6F175D3DCCD1}">
              <a14:hiddenFill xmlns:a14="http://schemas.microsoft.com/office/drawing/2010/main" xmlns="">
                <a:noFill/>
              </a14:hiddenFill>
            </a:ext>
          </a:extLst>
        </p:spPr>
      </p:cxnSp>
      <p:cxnSp>
        <p:nvCxnSpPr>
          <p:cNvPr id="52" name="直接箭头连接符 154"/>
          <p:cNvCxnSpPr>
            <a:cxnSpLocks noChangeShapeType="1"/>
          </p:cNvCxnSpPr>
          <p:nvPr/>
        </p:nvCxnSpPr>
        <p:spPr bwMode="auto">
          <a:xfrm flipH="1">
            <a:off x="4001691" y="2726531"/>
            <a:ext cx="432197" cy="0"/>
          </a:xfrm>
          <a:prstGeom prst="straightConnector1">
            <a:avLst/>
          </a:prstGeom>
          <a:noFill/>
          <a:ln w="9525" algn="ctr">
            <a:solidFill>
              <a:srgbClr val="FF0000"/>
            </a:solidFill>
            <a:prstDash val="lgDash"/>
            <a:round/>
            <a:headEnd/>
            <a:tailEnd type="arrow" w="med" len="med"/>
          </a:ln>
          <a:extLst>
            <a:ext uri="{909E8E84-426E-40DD-AFC4-6F175D3DCCD1}">
              <a14:hiddenFill xmlns:a14="http://schemas.microsoft.com/office/drawing/2010/main" xmlns="">
                <a:noFill/>
              </a14:hiddenFill>
            </a:ext>
          </a:extLst>
        </p:spPr>
      </p:cxnSp>
      <p:cxnSp>
        <p:nvCxnSpPr>
          <p:cNvPr id="53" name="直接箭头连接符 155"/>
          <p:cNvCxnSpPr>
            <a:cxnSpLocks noChangeShapeType="1"/>
          </p:cNvCxnSpPr>
          <p:nvPr/>
        </p:nvCxnSpPr>
        <p:spPr bwMode="auto">
          <a:xfrm>
            <a:off x="4001692" y="3265885"/>
            <a:ext cx="378619" cy="0"/>
          </a:xfrm>
          <a:prstGeom prst="straightConnector1">
            <a:avLst/>
          </a:prstGeom>
          <a:noFill/>
          <a:ln w="12700" algn="ctr">
            <a:solidFill>
              <a:srgbClr val="FF0000"/>
            </a:solidFill>
            <a:prstDash val="dash"/>
            <a:round/>
            <a:headEnd/>
            <a:tailEnd type="arrow" w="med" len="med"/>
          </a:ln>
          <a:extLst>
            <a:ext uri="{909E8E84-426E-40DD-AFC4-6F175D3DCCD1}">
              <a14:hiddenFill xmlns:a14="http://schemas.microsoft.com/office/drawing/2010/main" xmlns="">
                <a:noFill/>
              </a14:hiddenFill>
            </a:ext>
          </a:extLst>
        </p:spPr>
      </p:cxnSp>
      <p:cxnSp>
        <p:nvCxnSpPr>
          <p:cNvPr id="54" name="直接箭头连接符 159"/>
          <p:cNvCxnSpPr>
            <a:cxnSpLocks noChangeShapeType="1"/>
          </p:cNvCxnSpPr>
          <p:nvPr/>
        </p:nvCxnSpPr>
        <p:spPr bwMode="auto">
          <a:xfrm>
            <a:off x="5351861" y="3320654"/>
            <a:ext cx="378619" cy="0"/>
          </a:xfrm>
          <a:prstGeom prst="straightConnector1">
            <a:avLst/>
          </a:prstGeom>
          <a:noFill/>
          <a:ln w="12700" algn="ctr">
            <a:solidFill>
              <a:srgbClr val="FF0000"/>
            </a:solidFill>
            <a:prstDash val="dash"/>
            <a:round/>
            <a:headEnd/>
            <a:tailEnd type="arrow" w="med" len="med"/>
          </a:ln>
          <a:extLst>
            <a:ext uri="{909E8E84-426E-40DD-AFC4-6F175D3DCCD1}">
              <a14:hiddenFill xmlns:a14="http://schemas.microsoft.com/office/drawing/2010/main" xmlns="">
                <a:noFill/>
              </a14:hiddenFill>
            </a:ext>
          </a:extLst>
        </p:spPr>
      </p:cxnSp>
      <p:sp>
        <p:nvSpPr>
          <p:cNvPr id="55" name="矩形 1"/>
          <p:cNvSpPr>
            <a:spLocks noChangeArrowheads="1"/>
          </p:cNvSpPr>
          <p:nvPr/>
        </p:nvSpPr>
        <p:spPr bwMode="auto">
          <a:xfrm>
            <a:off x="388224" y="2291413"/>
            <a:ext cx="641667" cy="3000821"/>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square">
            <a:spAutoFit/>
          </a:bodyPr>
          <a:lstStyle>
            <a:lvl1pPr>
              <a:defRPr b="1">
                <a:solidFill>
                  <a:schemeClr val="tx1"/>
                </a:solidFill>
                <a:latin typeface="楷体_GB2312" pitchFamily="49" charset="-122"/>
                <a:ea typeface="楷体_GB2312" pitchFamily="49" charset="-122"/>
              </a:defRPr>
            </a:lvl1pPr>
            <a:lvl2pPr marL="742950" indent="-285750">
              <a:defRPr b="1">
                <a:solidFill>
                  <a:schemeClr val="tx1"/>
                </a:solidFill>
                <a:latin typeface="楷体_GB2312" pitchFamily="49" charset="-122"/>
                <a:ea typeface="楷体_GB2312" pitchFamily="49" charset="-122"/>
              </a:defRPr>
            </a:lvl2pPr>
            <a:lvl3pPr marL="1143000" indent="-228600">
              <a:defRPr b="1">
                <a:solidFill>
                  <a:schemeClr val="tx1"/>
                </a:solidFill>
                <a:latin typeface="楷体_GB2312" pitchFamily="49" charset="-122"/>
                <a:ea typeface="楷体_GB2312" pitchFamily="49" charset="-122"/>
              </a:defRPr>
            </a:lvl3pPr>
            <a:lvl4pPr marL="1600200" indent="-228600">
              <a:defRPr b="1">
                <a:solidFill>
                  <a:schemeClr val="tx1"/>
                </a:solidFill>
                <a:latin typeface="楷体_GB2312" pitchFamily="49" charset="-122"/>
                <a:ea typeface="楷体_GB2312" pitchFamily="49" charset="-122"/>
              </a:defRPr>
            </a:lvl4pPr>
            <a:lvl5pPr marL="2057400" indent="-228600">
              <a:defRPr b="1">
                <a:solidFill>
                  <a:schemeClr val="tx1"/>
                </a:solidFill>
                <a:latin typeface="楷体_GB2312" pitchFamily="49" charset="-122"/>
                <a:ea typeface="楷体_GB2312" pitchFamily="49" charset="-122"/>
              </a:defRPr>
            </a:lvl5pPr>
            <a:lvl6pPr marL="2514600" indent="-228600" eaLnBrk="0" fontAlgn="base" hangingPunct="0">
              <a:spcBef>
                <a:spcPct val="0"/>
              </a:spcBef>
              <a:spcAft>
                <a:spcPct val="0"/>
              </a:spcAft>
              <a:buFont typeface="Arial" panose="020B0604020202020204" pitchFamily="34" charset="0"/>
              <a:defRPr b="1">
                <a:solidFill>
                  <a:schemeClr val="tx1"/>
                </a:solidFill>
                <a:latin typeface="楷体_GB2312" pitchFamily="49" charset="-122"/>
                <a:ea typeface="楷体_GB2312" pitchFamily="49" charset="-122"/>
              </a:defRPr>
            </a:lvl6pPr>
            <a:lvl7pPr marL="2971800" indent="-228600" eaLnBrk="0" fontAlgn="base" hangingPunct="0">
              <a:spcBef>
                <a:spcPct val="0"/>
              </a:spcBef>
              <a:spcAft>
                <a:spcPct val="0"/>
              </a:spcAft>
              <a:buFont typeface="Arial" panose="020B0604020202020204" pitchFamily="34" charset="0"/>
              <a:defRPr b="1">
                <a:solidFill>
                  <a:schemeClr val="tx1"/>
                </a:solidFill>
                <a:latin typeface="楷体_GB2312" pitchFamily="49" charset="-122"/>
                <a:ea typeface="楷体_GB2312" pitchFamily="49" charset="-122"/>
              </a:defRPr>
            </a:lvl7pPr>
            <a:lvl8pPr marL="3429000" indent="-228600" eaLnBrk="0" fontAlgn="base" hangingPunct="0">
              <a:spcBef>
                <a:spcPct val="0"/>
              </a:spcBef>
              <a:spcAft>
                <a:spcPct val="0"/>
              </a:spcAft>
              <a:buFont typeface="Arial" panose="020B0604020202020204" pitchFamily="34" charset="0"/>
              <a:defRPr b="1">
                <a:solidFill>
                  <a:schemeClr val="tx1"/>
                </a:solidFill>
                <a:latin typeface="楷体_GB2312" pitchFamily="49" charset="-122"/>
                <a:ea typeface="楷体_GB2312" pitchFamily="49" charset="-122"/>
              </a:defRPr>
            </a:lvl8pPr>
            <a:lvl9pPr marL="3886200" indent="-228600" eaLnBrk="0" fontAlgn="base" hangingPunct="0">
              <a:spcBef>
                <a:spcPct val="0"/>
              </a:spcBef>
              <a:spcAft>
                <a:spcPct val="0"/>
              </a:spcAft>
              <a:buFont typeface="Arial" panose="020B0604020202020204" pitchFamily="34" charset="0"/>
              <a:defRPr b="1">
                <a:solidFill>
                  <a:schemeClr val="tx1"/>
                </a:solidFill>
                <a:latin typeface="楷体_GB2312" pitchFamily="49" charset="-122"/>
                <a:ea typeface="楷体_GB2312" pitchFamily="49" charset="-122"/>
              </a:defRPr>
            </a:lvl9pPr>
          </a:lstStyle>
          <a:p>
            <a:pPr algn="ctr">
              <a:defRPr/>
            </a:pPr>
            <a:r>
              <a:rPr lang="zh-CN" altLang="en-US" sz="2100" dirty="0">
                <a:solidFill>
                  <a:srgbClr val="C00000"/>
                </a:solidFill>
                <a:latin typeface="黑体" panose="02010609060101010101" pitchFamily="49" charset="-122"/>
                <a:ea typeface="黑体" panose="02010609060101010101" pitchFamily="49" charset="-122"/>
              </a:rPr>
              <a:t>互联网</a:t>
            </a:r>
            <a:r>
              <a:rPr lang="en-US" altLang="zh-CN" sz="2100" dirty="0">
                <a:solidFill>
                  <a:srgbClr val="C00000"/>
                </a:solidFill>
                <a:latin typeface="黑体" panose="02010609060101010101" pitchFamily="49" charset="-122"/>
                <a:ea typeface="黑体" panose="02010609060101010101" pitchFamily="49" charset="-122"/>
              </a:rPr>
              <a:t>+</a:t>
            </a:r>
            <a:r>
              <a:rPr lang="zh-CN" altLang="en-US" sz="2100" dirty="0">
                <a:solidFill>
                  <a:srgbClr val="C00000"/>
                </a:solidFill>
                <a:latin typeface="黑体" panose="02010609060101010101" pitchFamily="49" charset="-122"/>
                <a:ea typeface="黑体" panose="02010609060101010101" pitchFamily="49" charset="-122"/>
              </a:rPr>
              <a:t>体系正在重构</a:t>
            </a:r>
          </a:p>
        </p:txBody>
      </p:sp>
      <p:sp>
        <p:nvSpPr>
          <p:cNvPr id="56" name="标题 1"/>
          <p:cNvSpPr txBox="1">
            <a:spLocks noChangeArrowheads="1"/>
          </p:cNvSpPr>
          <p:nvPr/>
        </p:nvSpPr>
        <p:spPr bwMode="auto">
          <a:xfrm>
            <a:off x="1147762" y="857251"/>
            <a:ext cx="6853238" cy="7893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marL="342900" indent="-3429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0" lvl="1">
              <a:spcBef>
                <a:spcPct val="0"/>
              </a:spcBef>
              <a:buNone/>
            </a:pPr>
            <a:r>
              <a:rPr lang="en-US" altLang="zh-CN" sz="2700">
                <a:solidFill>
                  <a:srgbClr val="000000"/>
                </a:solidFill>
                <a:sym typeface="Arial" panose="020B0604020202020204" pitchFamily="34" charset="0"/>
              </a:rPr>
              <a:t> </a:t>
            </a:r>
            <a:endParaRPr lang="zh-CN" altLang="en-US" sz="2700">
              <a:solidFill>
                <a:srgbClr val="000000"/>
              </a:solidFill>
              <a:sym typeface="Arial" panose="020B0604020202020204" pitchFamily="34" charset="0"/>
            </a:endParaRPr>
          </a:p>
        </p:txBody>
      </p:sp>
      <p:sp>
        <p:nvSpPr>
          <p:cNvPr id="57" name="灯片编号占位符 58"/>
          <p:cNvSpPr txBox="1">
            <a:spLocks noGrp="1"/>
          </p:cNvSpPr>
          <p:nvPr/>
        </p:nvSpPr>
        <p:spPr bwMode="auto">
          <a:xfrm>
            <a:off x="6407944" y="5772150"/>
            <a:ext cx="1600200" cy="357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r" eaLnBrk="1" hangingPunct="1">
              <a:spcBef>
                <a:spcPct val="0"/>
              </a:spcBef>
              <a:buFontTx/>
              <a:buNone/>
            </a:pPr>
            <a:endParaRPr lang="en-US" altLang="zh-CN" sz="1350">
              <a:solidFill>
                <a:srgbClr val="000000"/>
              </a:solidFill>
              <a:latin typeface="Arial" panose="020B0604020202020204" pitchFamily="34" charset="0"/>
              <a:ea typeface="宋体" panose="02010600030101010101" pitchFamily="2" charset="-122"/>
              <a:sym typeface="Arial" panose="020B0604020202020204" pitchFamily="34" charset="0"/>
            </a:endParaRPr>
          </a:p>
        </p:txBody>
      </p:sp>
      <p:sp>
        <p:nvSpPr>
          <p:cNvPr id="58" name="TextBox 146"/>
          <p:cNvSpPr txBox="1">
            <a:spLocks noChangeArrowheads="1"/>
          </p:cNvSpPr>
          <p:nvPr/>
        </p:nvSpPr>
        <p:spPr bwMode="auto">
          <a:xfrm>
            <a:off x="5094686" y="1714500"/>
            <a:ext cx="2987278" cy="7155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eaLnBrk="1" hangingPunct="1">
              <a:spcBef>
                <a:spcPct val="0"/>
              </a:spcBef>
              <a:buFontTx/>
              <a:buNone/>
            </a:pPr>
            <a:r>
              <a:rPr lang="zh-CN" altLang="en-US" sz="1350" dirty="0">
                <a:solidFill>
                  <a:srgbClr val="C00000"/>
                </a:solidFill>
              </a:rPr>
              <a:t>美国</a:t>
            </a:r>
            <a:r>
              <a:rPr lang="en-US" altLang="zh-CN" sz="1350" dirty="0">
                <a:solidFill>
                  <a:srgbClr val="C00000"/>
                </a:solidFill>
              </a:rPr>
              <a:t>——</a:t>
            </a:r>
            <a:r>
              <a:rPr lang="zh-CN" altLang="en-US" sz="1350" dirty="0">
                <a:solidFill>
                  <a:srgbClr val="C00000"/>
                </a:solidFill>
              </a:rPr>
              <a:t>先进制造</a:t>
            </a:r>
            <a:r>
              <a:rPr lang="en-US" altLang="zh-CN" sz="1350" dirty="0">
                <a:solidFill>
                  <a:srgbClr val="C00000"/>
                </a:solidFill>
              </a:rPr>
              <a:t>+</a:t>
            </a:r>
            <a:r>
              <a:rPr lang="zh-CN" altLang="en-US" sz="1350" dirty="0">
                <a:solidFill>
                  <a:srgbClr val="C00000"/>
                </a:solidFill>
              </a:rPr>
              <a:t>工业互联网；</a:t>
            </a:r>
            <a:endParaRPr lang="en-US" altLang="zh-CN" sz="1350" dirty="0">
              <a:solidFill>
                <a:srgbClr val="C00000"/>
              </a:solidFill>
            </a:endParaRPr>
          </a:p>
          <a:p>
            <a:pPr algn="ctr" eaLnBrk="1" hangingPunct="1">
              <a:spcBef>
                <a:spcPct val="0"/>
              </a:spcBef>
              <a:buFontTx/>
              <a:buNone/>
            </a:pPr>
            <a:r>
              <a:rPr lang="zh-CN" altLang="en-US" sz="1350" dirty="0">
                <a:solidFill>
                  <a:srgbClr val="C00000"/>
                </a:solidFill>
              </a:rPr>
              <a:t>德国</a:t>
            </a:r>
            <a:r>
              <a:rPr lang="en-US" altLang="zh-CN" sz="1350" dirty="0">
                <a:solidFill>
                  <a:srgbClr val="C00000"/>
                </a:solidFill>
              </a:rPr>
              <a:t>——</a:t>
            </a:r>
            <a:r>
              <a:rPr lang="zh-CN" altLang="en-US" sz="1350" dirty="0">
                <a:solidFill>
                  <a:srgbClr val="C00000"/>
                </a:solidFill>
              </a:rPr>
              <a:t>工业</a:t>
            </a:r>
            <a:r>
              <a:rPr lang="en-US" altLang="zh-CN" sz="1350" dirty="0">
                <a:solidFill>
                  <a:srgbClr val="C00000"/>
                </a:solidFill>
              </a:rPr>
              <a:t>4.0+CPS</a:t>
            </a:r>
          </a:p>
          <a:p>
            <a:pPr algn="ctr" eaLnBrk="1" hangingPunct="1">
              <a:spcBef>
                <a:spcPct val="0"/>
              </a:spcBef>
              <a:buFontTx/>
              <a:buNone/>
            </a:pPr>
            <a:r>
              <a:rPr lang="zh-CN" altLang="en-US" sz="1350" dirty="0">
                <a:solidFill>
                  <a:srgbClr val="C00000"/>
                </a:solidFill>
              </a:rPr>
              <a:t>中国</a:t>
            </a:r>
            <a:r>
              <a:rPr lang="en-US" altLang="zh-CN" sz="1350" dirty="0">
                <a:solidFill>
                  <a:srgbClr val="C00000"/>
                </a:solidFill>
              </a:rPr>
              <a:t>-</a:t>
            </a:r>
            <a:r>
              <a:rPr lang="zh-CN" altLang="en-US" sz="1350" dirty="0">
                <a:solidFill>
                  <a:srgbClr val="C00000"/>
                </a:solidFill>
              </a:rPr>
              <a:t>发布计划</a:t>
            </a:r>
            <a:r>
              <a:rPr lang="en-US" altLang="zh-CN" sz="1350" dirty="0">
                <a:solidFill>
                  <a:srgbClr val="C00000"/>
                </a:solidFill>
              </a:rPr>
              <a:t>+</a:t>
            </a:r>
            <a:r>
              <a:rPr lang="zh-CN" altLang="en-US" sz="1350" dirty="0">
                <a:solidFill>
                  <a:srgbClr val="C00000"/>
                </a:solidFill>
              </a:rPr>
              <a:t>人工智能</a:t>
            </a:r>
          </a:p>
        </p:txBody>
      </p:sp>
      <p:sp>
        <p:nvSpPr>
          <p:cNvPr id="59" name="标题 1"/>
          <p:cNvSpPr txBox="1">
            <a:spLocks noChangeArrowheads="1"/>
          </p:cNvSpPr>
          <p:nvPr/>
        </p:nvSpPr>
        <p:spPr bwMode="auto">
          <a:xfrm>
            <a:off x="-386776" y="259125"/>
            <a:ext cx="7697037" cy="7691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gn="ctr">
              <a:lnSpc>
                <a:spcPct val="130000"/>
              </a:lnSpc>
              <a:spcBef>
                <a:spcPct val="0"/>
              </a:spcBef>
              <a:buFontTx/>
              <a:buNone/>
            </a:pPr>
            <a:r>
              <a:rPr lang="en-US" altLang="zh-CN" sz="2400" dirty="0" smtClean="0"/>
              <a:t>2</a:t>
            </a:r>
            <a:r>
              <a:rPr lang="zh-CN" altLang="en-US" sz="2400" dirty="0" smtClean="0"/>
              <a:t>）互联网</a:t>
            </a:r>
            <a:r>
              <a:rPr lang="en-US" altLang="zh-CN" sz="2400" dirty="0"/>
              <a:t>+</a:t>
            </a:r>
            <a:r>
              <a:rPr lang="zh-CN" altLang="en-US" sz="2400" dirty="0"/>
              <a:t>制造业：</a:t>
            </a:r>
            <a:r>
              <a:rPr lang="zh-CN" altLang="en-US" sz="2400" dirty="0">
                <a:sym typeface="微软雅黑" panose="020B0503020204020204" pitchFamily="34" charset="-122"/>
              </a:rPr>
              <a:t>智能制造与工业互联网</a:t>
            </a:r>
          </a:p>
        </p:txBody>
      </p:sp>
      <p:sp>
        <p:nvSpPr>
          <p:cNvPr id="60" name="椭圆 144"/>
          <p:cNvSpPr>
            <a:spLocks noChangeArrowheads="1"/>
          </p:cNvSpPr>
          <p:nvPr/>
        </p:nvSpPr>
        <p:spPr bwMode="auto">
          <a:xfrm>
            <a:off x="5243514" y="2024843"/>
            <a:ext cx="2821999" cy="4234835"/>
          </a:xfrm>
          <a:prstGeom prst="ellipse">
            <a:avLst/>
          </a:prstGeom>
          <a:noFill/>
          <a:ln w="38100" algn="ctr">
            <a:solidFill>
              <a:srgbClr val="FF0000"/>
            </a:solidFill>
            <a:round/>
            <a:headEnd/>
            <a:tailEnd/>
          </a:ln>
        </p:spPr>
        <p:txBody>
          <a:bodyPr/>
          <a:lstStyle>
            <a:lvl1pPr>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eaLnBrk="1" hangingPunct="1">
              <a:lnSpc>
                <a:spcPct val="150000"/>
              </a:lnSpc>
              <a:spcBef>
                <a:spcPct val="0"/>
              </a:spcBef>
              <a:buFontTx/>
              <a:buNone/>
            </a:pPr>
            <a:r>
              <a:rPr lang="en-US" altLang="zh-CN" sz="825">
                <a:latin typeface="微软雅黑" panose="020B0503020204020204" pitchFamily="34" charset="-122"/>
                <a:ea typeface="微软雅黑" panose="020B0503020204020204" pitchFamily="34" charset="-122"/>
              </a:rPr>
              <a:t> </a:t>
            </a:r>
            <a:endParaRPr lang="zh-CN" altLang="en-US" sz="825">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2845012412"/>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右箭头标注 3"/>
          <p:cNvSpPr/>
          <p:nvPr/>
        </p:nvSpPr>
        <p:spPr bwMode="auto">
          <a:xfrm rot="5400000">
            <a:off x="6334125" y="859631"/>
            <a:ext cx="581025" cy="2376488"/>
          </a:xfrm>
          <a:prstGeom prst="rightArrowCallout">
            <a:avLst/>
          </a:prstGeom>
          <a:solidFill>
            <a:srgbClr val="C00000"/>
          </a:solidFill>
          <a:ln w="9525" cap="flat" cmpd="sng" algn="ctr">
            <a:no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buFont typeface="Arial" panose="020B0604020202020204" pitchFamily="34" charset="0"/>
              <a:buNone/>
              <a:defRPr/>
            </a:pPr>
            <a:endParaRPr lang="zh-CN" altLang="en-US"/>
          </a:p>
        </p:txBody>
      </p:sp>
      <p:sp>
        <p:nvSpPr>
          <p:cNvPr id="5" name="标题 1"/>
          <p:cNvSpPr>
            <a:spLocks noGrp="1" noChangeArrowheads="1"/>
          </p:cNvSpPr>
          <p:nvPr>
            <p:ph type="title" idx="4294967295"/>
          </p:nvPr>
        </p:nvSpPr>
        <p:spPr>
          <a:xfrm>
            <a:off x="175617" y="276821"/>
            <a:ext cx="6750844" cy="735806"/>
          </a:xfrm>
          <a:prstGeom prst="rect">
            <a:avLst/>
          </a:prstGeom>
        </p:spPr>
        <p:txBody>
          <a:bodyPr/>
          <a:lstStyle/>
          <a:p>
            <a:r>
              <a:rPr lang="zh-CN" altLang="en-US" sz="2400" dirty="0">
                <a:sym typeface="微软雅黑" panose="020B0503020204020204" pitchFamily="34" charset="-122"/>
              </a:rPr>
              <a:t>面向全球生态，还是类云计算的新垄断？</a:t>
            </a:r>
            <a:r>
              <a:rPr lang="en-US" altLang="zh-CN" sz="2400" dirty="0">
                <a:sym typeface="微软雅黑" panose="020B0503020204020204" pitchFamily="34" charset="-122"/>
              </a:rPr>
              <a:t/>
            </a:r>
            <a:br>
              <a:rPr lang="en-US" altLang="zh-CN" sz="2400" dirty="0">
                <a:sym typeface="微软雅黑" panose="020B0503020204020204" pitchFamily="34" charset="-122"/>
              </a:rPr>
            </a:br>
            <a:r>
              <a:rPr lang="en-US" altLang="zh-CN" sz="2400" dirty="0">
                <a:sym typeface="微软雅黑" panose="020B0503020204020204" pitchFamily="34" charset="-122"/>
              </a:rPr>
              <a:t>-</a:t>
            </a:r>
            <a:r>
              <a:rPr lang="zh-CN" altLang="en-US" sz="2400" dirty="0">
                <a:sym typeface="微软雅黑" panose="020B0503020204020204" pitchFamily="34" charset="-122"/>
              </a:rPr>
              <a:t>思考工业互联网联盟与新的使能平台</a:t>
            </a:r>
          </a:p>
        </p:txBody>
      </p:sp>
      <p:pic>
        <p:nvPicPr>
          <p:cNvPr id="6" name="图片 1"/>
          <p:cNvPicPr>
            <a:picLocks noChangeAspect="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439467" y="3839766"/>
            <a:ext cx="3673078" cy="18573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矩形 6"/>
          <p:cNvSpPr/>
          <p:nvPr/>
        </p:nvSpPr>
        <p:spPr>
          <a:xfrm>
            <a:off x="2233614" y="3127772"/>
            <a:ext cx="2365772" cy="276999"/>
          </a:xfrm>
          <a:prstGeom prst="rect">
            <a:avLst/>
          </a:prstGeom>
          <a:solidFill>
            <a:schemeClr val="bg2">
              <a:lumMod val="20000"/>
              <a:lumOff val="80000"/>
            </a:schemeClr>
          </a:solidFill>
        </p:spPr>
        <p:txBody>
          <a:bodyPr tIns="0" bIns="0">
            <a:spAutoFit/>
          </a:bodyPr>
          <a:lstStyle/>
          <a:p>
            <a:pPr algn="ctr">
              <a:buFont typeface="Arial" panose="020B0604020202020204" pitchFamily="34" charset="0"/>
              <a:buNone/>
              <a:defRPr/>
            </a:pPr>
            <a:r>
              <a:rPr lang="zh-CN" altLang="en-US" dirty="0">
                <a:latin typeface="黑体" panose="02010609060101010101" pitchFamily="49" charset="-122"/>
                <a:ea typeface="黑体" panose="02010609060101010101" pitchFamily="49" charset="-122"/>
                <a:sym typeface="微软雅黑" panose="020B0503020204020204" pitchFamily="34" charset="-122"/>
              </a:rPr>
              <a:t>核心发起单位</a:t>
            </a:r>
            <a:endParaRPr lang="zh-CN" altLang="en-US" dirty="0"/>
          </a:p>
        </p:txBody>
      </p:sp>
      <p:sp>
        <p:nvSpPr>
          <p:cNvPr id="8" name="左大括号 7"/>
          <p:cNvSpPr/>
          <p:nvPr/>
        </p:nvSpPr>
        <p:spPr bwMode="auto">
          <a:xfrm rot="5400000">
            <a:off x="3168254" y="1719264"/>
            <a:ext cx="334566" cy="3554015"/>
          </a:xfrm>
          <a:prstGeom prst="leftBrace">
            <a:avLst>
              <a:gd name="adj1" fmla="val 189212"/>
              <a:gd name="adj2" fmla="val 50000"/>
            </a:avLst>
          </a:prstGeom>
          <a:noFill/>
          <a:ln w="9525" cap="flat" cmpd="sng" algn="ctr">
            <a:solidFill>
              <a:srgbClr val="92D050"/>
            </a:solidFill>
            <a:prstDash val="solid"/>
            <a:round/>
            <a:headEnd type="none" w="med" len="med"/>
            <a:tailEnd type="none" w="med" len="med"/>
          </a:ln>
          <a:effectLst>
            <a:outerShdw dist="17961" dir="2700000" algn="ctr" rotWithShape="0">
              <a:schemeClr val="tx1">
                <a:gamma/>
                <a:shade val="60000"/>
                <a:invGamma/>
                <a:alpha val="50000"/>
              </a:schemeClr>
            </a:outerShdw>
          </a:effectLst>
        </p:spPr>
        <p:txBody>
          <a:bodyPr/>
          <a:lstStyle/>
          <a:p>
            <a:pPr>
              <a:buFont typeface="Arial" panose="020B0604020202020204" pitchFamily="34" charset="0"/>
              <a:buNone/>
              <a:defRPr/>
            </a:pPr>
            <a:endParaRPr lang="zh-CN" altLang="en-US"/>
          </a:p>
        </p:txBody>
      </p:sp>
      <p:pic>
        <p:nvPicPr>
          <p:cNvPr id="9" name="图片 6" descr="屏幕剪辑"/>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23964" y="2708673"/>
            <a:ext cx="3888581" cy="263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矩形 9"/>
          <p:cNvSpPr/>
          <p:nvPr/>
        </p:nvSpPr>
        <p:spPr>
          <a:xfrm>
            <a:off x="2368153" y="3558779"/>
            <a:ext cx="2365772" cy="276999"/>
          </a:xfrm>
          <a:prstGeom prst="rect">
            <a:avLst/>
          </a:prstGeom>
          <a:solidFill>
            <a:schemeClr val="bg2">
              <a:lumMod val="20000"/>
              <a:lumOff val="80000"/>
            </a:schemeClr>
          </a:solidFill>
        </p:spPr>
        <p:txBody>
          <a:bodyPr tIns="0" bIns="0">
            <a:spAutoFit/>
          </a:bodyPr>
          <a:lstStyle/>
          <a:p>
            <a:pPr algn="ctr">
              <a:buFont typeface="Arial" panose="020B0604020202020204" pitchFamily="34" charset="0"/>
              <a:buNone/>
              <a:defRPr/>
            </a:pPr>
            <a:r>
              <a:rPr lang="zh-CN" altLang="en-US" dirty="0">
                <a:latin typeface="黑体" panose="02010609060101010101" pitchFamily="49" charset="-122"/>
                <a:ea typeface="黑体" panose="02010609060101010101" pitchFamily="49" charset="-122"/>
                <a:sym typeface="微软雅黑" panose="020B0503020204020204" pitchFamily="34" charset="-122"/>
              </a:rPr>
              <a:t>近</a:t>
            </a:r>
            <a:r>
              <a:rPr lang="en-US" altLang="zh-CN" dirty="0">
                <a:latin typeface="黑体" panose="02010609060101010101" pitchFamily="49" charset="-122"/>
                <a:ea typeface="黑体" panose="02010609060101010101" pitchFamily="49" charset="-122"/>
                <a:sym typeface="微软雅黑" panose="020B0503020204020204" pitchFamily="34" charset="-122"/>
              </a:rPr>
              <a:t>300</a:t>
            </a:r>
            <a:r>
              <a:rPr lang="zh-CN" altLang="en-US" dirty="0">
                <a:latin typeface="黑体" panose="02010609060101010101" pitchFamily="49" charset="-122"/>
                <a:ea typeface="黑体" panose="02010609060101010101" pitchFamily="49" charset="-122"/>
                <a:sym typeface="微软雅黑" panose="020B0503020204020204" pitchFamily="34" charset="-122"/>
              </a:rPr>
              <a:t>家成员单位</a:t>
            </a:r>
            <a:endParaRPr lang="zh-CN" altLang="en-US" dirty="0"/>
          </a:p>
        </p:txBody>
      </p:sp>
      <p:sp>
        <p:nvSpPr>
          <p:cNvPr id="11" name="矩形 10"/>
          <p:cNvSpPr/>
          <p:nvPr/>
        </p:nvSpPr>
        <p:spPr bwMode="auto">
          <a:xfrm>
            <a:off x="1223964" y="1754982"/>
            <a:ext cx="4050506" cy="3942160"/>
          </a:xfrm>
          <a:prstGeom prst="rect">
            <a:avLst/>
          </a:prstGeom>
          <a:noFill/>
          <a:ln w="9525" cap="flat" cmpd="sng" algn="ctr">
            <a:solidFill>
              <a:srgbClr val="C00000"/>
            </a:solidFill>
            <a:prstDash val="sysDash"/>
            <a:round/>
            <a:headEnd type="none" w="med" len="med"/>
            <a:tailEnd type="none" w="med" len="med"/>
          </a:ln>
          <a:effectLst>
            <a:outerShdw dist="17961" dir="2700000" algn="ctr" rotWithShape="0">
              <a:schemeClr val="tx1">
                <a:gamma/>
                <a:shade val="60000"/>
                <a:invGamma/>
                <a:alpha val="50000"/>
              </a:schemeClr>
            </a:outerShdw>
          </a:effectLst>
        </p:spPr>
        <p:txBody>
          <a:bodyPr/>
          <a:lstStyle/>
          <a:p>
            <a:pPr>
              <a:buFont typeface="Arial" panose="020B0604020202020204" pitchFamily="34" charset="0"/>
              <a:buNone/>
              <a:defRPr/>
            </a:pPr>
            <a:endParaRPr lang="zh-CN" altLang="en-US"/>
          </a:p>
        </p:txBody>
      </p:sp>
      <p:sp>
        <p:nvSpPr>
          <p:cNvPr id="12" name="矩形 11"/>
          <p:cNvSpPr/>
          <p:nvPr/>
        </p:nvSpPr>
        <p:spPr>
          <a:xfrm>
            <a:off x="1302544" y="1814512"/>
            <a:ext cx="3971925" cy="987450"/>
          </a:xfrm>
          <a:prstGeom prst="rect">
            <a:avLst/>
          </a:prstGeom>
        </p:spPr>
        <p:txBody>
          <a:bodyPr>
            <a:spAutoFit/>
          </a:bodyPr>
          <a:lstStyle/>
          <a:p>
            <a:pPr algn="ctr">
              <a:spcBef>
                <a:spcPts val="450"/>
              </a:spcBef>
              <a:defRPr/>
            </a:pPr>
            <a:r>
              <a:rPr lang="en-US" altLang="zh-CN" kern="0" dirty="0">
                <a:solidFill>
                  <a:srgbClr val="C00000"/>
                </a:solidFill>
                <a:latin typeface="黑体" panose="02010609060101010101" pitchFamily="49" charset="-122"/>
                <a:ea typeface="黑体" panose="02010609060101010101" pitchFamily="49" charset="-122"/>
                <a:sym typeface="微软雅黑" pitchFamily="34" charset="-122"/>
              </a:rPr>
              <a:t>IIC</a:t>
            </a:r>
            <a:r>
              <a:rPr lang="zh-CN" altLang="en-US" kern="0" dirty="0">
                <a:solidFill>
                  <a:srgbClr val="C00000"/>
                </a:solidFill>
                <a:latin typeface="黑体" panose="02010609060101010101" pitchFamily="49" charset="-122"/>
                <a:ea typeface="黑体" panose="02010609060101010101" pitchFamily="49" charset="-122"/>
                <a:sym typeface="微软雅黑" pitchFamily="34" charset="-122"/>
              </a:rPr>
              <a:t>发展定位</a:t>
            </a:r>
            <a:endParaRPr lang="en-US" altLang="zh-CN" kern="0" dirty="0">
              <a:solidFill>
                <a:srgbClr val="C00000"/>
              </a:solidFill>
              <a:latin typeface="黑体" panose="02010609060101010101" pitchFamily="49" charset="-122"/>
              <a:ea typeface="黑体" panose="02010609060101010101" pitchFamily="49" charset="-122"/>
              <a:sym typeface="微软雅黑" pitchFamily="34" charset="-122"/>
            </a:endParaRPr>
          </a:p>
          <a:p>
            <a:pPr marL="214313" indent="-214313">
              <a:spcBef>
                <a:spcPts val="450"/>
              </a:spcBef>
              <a:buFont typeface="Arial" panose="020B0604020202020204" pitchFamily="34" charset="0"/>
              <a:buChar char="•"/>
              <a:defRPr/>
            </a:pPr>
            <a:r>
              <a:rPr lang="zh-CN" altLang="en-US" kern="0" dirty="0">
                <a:solidFill>
                  <a:srgbClr val="000000"/>
                </a:solidFill>
                <a:latin typeface="黑体" panose="02010609060101010101" pitchFamily="49" charset="-122"/>
                <a:ea typeface="黑体" panose="02010609060101010101" pitchFamily="49" charset="-122"/>
                <a:sym typeface="微软雅黑" pitchFamily="34" charset="-122"/>
              </a:rPr>
              <a:t>工业互联网产业推广、通过搭建测试床推广最佳实践</a:t>
            </a:r>
            <a:endParaRPr lang="en-US" altLang="zh-CN" kern="0" dirty="0">
              <a:solidFill>
                <a:srgbClr val="000000"/>
              </a:solidFill>
              <a:latin typeface="黑体" panose="02010609060101010101" pitchFamily="49" charset="-122"/>
              <a:ea typeface="黑体" panose="02010609060101010101" pitchFamily="49" charset="-122"/>
              <a:sym typeface="微软雅黑" pitchFamily="34" charset="-122"/>
            </a:endParaRPr>
          </a:p>
        </p:txBody>
      </p:sp>
      <p:sp>
        <p:nvSpPr>
          <p:cNvPr id="13" name="矩形 12"/>
          <p:cNvSpPr/>
          <p:nvPr/>
        </p:nvSpPr>
        <p:spPr>
          <a:xfrm>
            <a:off x="6063855" y="1765698"/>
            <a:ext cx="1120378" cy="369332"/>
          </a:xfrm>
          <a:prstGeom prst="rect">
            <a:avLst/>
          </a:prstGeom>
        </p:spPr>
        <p:txBody>
          <a:bodyPr>
            <a:spAutoFit/>
          </a:bodyPr>
          <a:lstStyle/>
          <a:p>
            <a:pPr>
              <a:spcBef>
                <a:spcPts val="450"/>
              </a:spcBef>
              <a:defRPr/>
            </a:pPr>
            <a:r>
              <a:rPr lang="zh-CN" altLang="en-US" kern="0" dirty="0">
                <a:solidFill>
                  <a:schemeClr val="bg1"/>
                </a:solidFill>
                <a:latin typeface="黑体" panose="02010609060101010101" pitchFamily="49" charset="-122"/>
                <a:ea typeface="黑体" panose="02010609060101010101" pitchFamily="49" charset="-122"/>
                <a:sym typeface="微软雅黑" pitchFamily="34" charset="-122"/>
              </a:rPr>
              <a:t>最新进展</a:t>
            </a:r>
            <a:endParaRPr lang="en-US" altLang="zh-CN" kern="0" dirty="0">
              <a:solidFill>
                <a:schemeClr val="bg1"/>
              </a:solidFill>
              <a:latin typeface="黑体" panose="02010609060101010101" pitchFamily="49" charset="-122"/>
              <a:ea typeface="黑体" panose="02010609060101010101" pitchFamily="49" charset="-122"/>
              <a:sym typeface="微软雅黑" pitchFamily="34" charset="-122"/>
            </a:endParaRPr>
          </a:p>
        </p:txBody>
      </p:sp>
      <p:sp>
        <p:nvSpPr>
          <p:cNvPr id="14" name="矩形 13"/>
          <p:cNvSpPr/>
          <p:nvPr/>
        </p:nvSpPr>
        <p:spPr>
          <a:xfrm>
            <a:off x="5328047" y="2349104"/>
            <a:ext cx="2646759" cy="987450"/>
          </a:xfrm>
          <a:prstGeom prst="rect">
            <a:avLst/>
          </a:prstGeom>
        </p:spPr>
        <p:txBody>
          <a:bodyPr>
            <a:spAutoFit/>
          </a:bodyPr>
          <a:lstStyle/>
          <a:p>
            <a:pPr>
              <a:spcBef>
                <a:spcPts val="450"/>
              </a:spcBef>
              <a:defRPr/>
            </a:pP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1</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、美德共建测试床</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a:p>
            <a:pPr>
              <a:spcBef>
                <a:spcPts val="450"/>
              </a:spcBef>
              <a:defRPr/>
            </a:pP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验证创新的有效性与可行性</a:t>
            </a:r>
          </a:p>
        </p:txBody>
      </p:sp>
      <p:sp>
        <p:nvSpPr>
          <p:cNvPr id="15" name="TextBox 23"/>
          <p:cNvSpPr txBox="1">
            <a:spLocks noChangeArrowheads="1"/>
          </p:cNvSpPr>
          <p:nvPr/>
        </p:nvSpPr>
        <p:spPr bwMode="auto">
          <a:xfrm>
            <a:off x="5414964" y="2934892"/>
            <a:ext cx="2397919" cy="144911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55588" indent="-255588">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ts val="450"/>
              </a:spcBef>
              <a:buClr>
                <a:srgbClr val="990000"/>
              </a:buClr>
            </a:pPr>
            <a:r>
              <a:rPr lang="en-US" altLang="zh-CN" sz="1200" b="0">
                <a:solidFill>
                  <a:srgbClr val="000000"/>
                </a:solidFill>
                <a:latin typeface="微软雅黑" panose="020B0503020204020204" pitchFamily="34" charset="-122"/>
                <a:ea typeface="微软雅黑" panose="020B0503020204020204" pitchFamily="34" charset="-122"/>
              </a:rPr>
              <a:t>22</a:t>
            </a:r>
            <a:r>
              <a:rPr lang="zh-CN" altLang="en-US" sz="1200" b="0">
                <a:solidFill>
                  <a:srgbClr val="000000"/>
                </a:solidFill>
                <a:latin typeface="微软雅黑" panose="020B0503020204020204" pitchFamily="34" charset="-122"/>
                <a:ea typeface="微软雅黑" panose="020B0503020204020204" pitchFamily="34" charset="-122"/>
              </a:rPr>
              <a:t>个项目通过审核，主要制造业应用场景包括了生产自动化、可视化、质量管理、预测维护等多个方面</a:t>
            </a:r>
            <a:endParaRPr lang="en-US" altLang="zh-CN" sz="1200" b="0">
              <a:solidFill>
                <a:srgbClr val="000000"/>
              </a:solidFill>
              <a:latin typeface="微软雅黑" panose="020B0503020204020204" pitchFamily="34" charset="-122"/>
              <a:ea typeface="微软雅黑" panose="020B0503020204020204" pitchFamily="34" charset="-122"/>
            </a:endParaRPr>
          </a:p>
          <a:p>
            <a:pPr>
              <a:spcBef>
                <a:spcPts val="450"/>
              </a:spcBef>
              <a:buClr>
                <a:srgbClr val="990000"/>
              </a:buClr>
            </a:pPr>
            <a:r>
              <a:rPr lang="zh-CN" altLang="en-US" sz="1200" b="0">
                <a:solidFill>
                  <a:srgbClr val="000000"/>
                </a:solidFill>
                <a:latin typeface="微软雅黑" panose="020B0503020204020204" pitchFamily="34" charset="-122"/>
                <a:ea typeface="微软雅黑" panose="020B0503020204020204" pitchFamily="34" charset="-122"/>
              </a:rPr>
              <a:t>美德合作在博世洪堡共建首个 “智能制造设备维护测试床”</a:t>
            </a:r>
            <a:endParaRPr lang="en-US" altLang="zh-CN" sz="1050" b="0">
              <a:latin typeface="Calibri" panose="020F0502020204030204" pitchFamily="34" charset="0"/>
              <a:ea typeface="宋体" panose="02010600030101010101" pitchFamily="2" charset="-122"/>
            </a:endParaRPr>
          </a:p>
        </p:txBody>
      </p:sp>
      <p:sp>
        <p:nvSpPr>
          <p:cNvPr id="16" name="矩形 15"/>
          <p:cNvSpPr/>
          <p:nvPr/>
        </p:nvSpPr>
        <p:spPr>
          <a:xfrm>
            <a:off x="5354241" y="4131469"/>
            <a:ext cx="2646759" cy="646331"/>
          </a:xfrm>
          <a:prstGeom prst="rect">
            <a:avLst/>
          </a:prstGeom>
        </p:spPr>
        <p:txBody>
          <a:bodyPr>
            <a:spAutoFit/>
          </a:bodyPr>
          <a:lstStyle/>
          <a:p>
            <a:pPr>
              <a:spcBef>
                <a:spcPts val="450"/>
              </a:spcBef>
              <a:defRPr/>
            </a:pPr>
            <a:r>
              <a:rPr lang="en-US" altLang="zh-CN" dirty="0">
                <a:solidFill>
                  <a:schemeClr val="tx1">
                    <a:lumMod val="95000"/>
                    <a:lumOff val="5000"/>
                  </a:schemeClr>
                </a:solidFill>
                <a:latin typeface="微软雅黑" panose="020B0503020204020204" pitchFamily="34" charset="-122"/>
                <a:ea typeface="微软雅黑" panose="020B0503020204020204" pitchFamily="34" charset="-122"/>
              </a:rPr>
              <a:t>2</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、与其他国际产业组织积极对接</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17" name="TextBox 23"/>
          <p:cNvSpPr txBox="1">
            <a:spLocks noChangeArrowheads="1"/>
          </p:cNvSpPr>
          <p:nvPr/>
        </p:nvSpPr>
        <p:spPr bwMode="auto">
          <a:xfrm>
            <a:off x="5436395" y="4424363"/>
            <a:ext cx="2397919" cy="13285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255588" indent="-255588">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ts val="450"/>
              </a:spcBef>
              <a:buClr>
                <a:srgbClr val="990000"/>
              </a:buClr>
            </a:pPr>
            <a:r>
              <a:rPr lang="zh-CN" altLang="en-US" sz="1200" b="0">
                <a:solidFill>
                  <a:srgbClr val="000000"/>
                </a:solidFill>
                <a:latin typeface="微软雅黑" panose="020B0503020204020204" pitchFamily="34" charset="-122"/>
                <a:ea typeface="微软雅黑" panose="020B0503020204020204" pitchFamily="34" charset="-122"/>
              </a:rPr>
              <a:t>实现与德国工业</a:t>
            </a:r>
            <a:r>
              <a:rPr lang="en-US" altLang="zh-CN" sz="1200" b="0">
                <a:solidFill>
                  <a:srgbClr val="000000"/>
                </a:solidFill>
                <a:latin typeface="微软雅黑" panose="020B0503020204020204" pitchFamily="34" charset="-122"/>
                <a:ea typeface="微软雅黑" panose="020B0503020204020204" pitchFamily="34" charset="-122"/>
              </a:rPr>
              <a:t>4.0</a:t>
            </a:r>
            <a:r>
              <a:rPr lang="zh-CN" altLang="en-US" sz="1200" b="0">
                <a:solidFill>
                  <a:srgbClr val="000000"/>
                </a:solidFill>
                <a:latin typeface="微软雅黑" panose="020B0503020204020204" pitchFamily="34" charset="-122"/>
                <a:ea typeface="微软雅黑" panose="020B0503020204020204" pitchFamily="34" charset="-122"/>
              </a:rPr>
              <a:t>平台的架构互操作性</a:t>
            </a:r>
            <a:endParaRPr lang="en-US" altLang="zh-CN" sz="1050" b="0">
              <a:latin typeface="Calibri" panose="020F0502020204030204" pitchFamily="34" charset="0"/>
              <a:ea typeface="宋体" panose="02010600030101010101" pitchFamily="2" charset="-122"/>
            </a:endParaRPr>
          </a:p>
          <a:p>
            <a:pPr>
              <a:spcBef>
                <a:spcPts val="450"/>
              </a:spcBef>
              <a:buClr>
                <a:srgbClr val="990000"/>
              </a:buClr>
            </a:pPr>
            <a:r>
              <a:rPr lang="zh-CN" altLang="en-US" sz="1200" b="0">
                <a:solidFill>
                  <a:srgbClr val="000000"/>
                </a:solidFill>
                <a:latin typeface="微软雅黑" panose="020B0503020204020204" pitchFamily="34" charset="-122"/>
                <a:ea typeface="微软雅黑" panose="020B0503020204020204" pitchFamily="34" charset="-122"/>
              </a:rPr>
              <a:t>加快与</a:t>
            </a:r>
            <a:r>
              <a:rPr lang="en-US" altLang="zh-CN" sz="1200" b="0">
                <a:solidFill>
                  <a:srgbClr val="000000"/>
                </a:solidFill>
                <a:latin typeface="微软雅黑" panose="020B0503020204020204" pitchFamily="34" charset="-122"/>
                <a:ea typeface="微软雅黑" panose="020B0503020204020204" pitchFamily="34" charset="-122"/>
              </a:rPr>
              <a:t>ISO/IEC</a:t>
            </a:r>
            <a:r>
              <a:rPr lang="zh-CN" altLang="en-US" sz="1200" b="0">
                <a:solidFill>
                  <a:srgbClr val="000000"/>
                </a:solidFill>
                <a:latin typeface="微软雅黑" panose="020B0503020204020204" pitchFamily="34" charset="-122"/>
                <a:ea typeface="微软雅黑" panose="020B0503020204020204" pitchFamily="34" charset="-122"/>
              </a:rPr>
              <a:t>等标准化组织对接合作</a:t>
            </a:r>
            <a:endParaRPr lang="en-US" altLang="zh-CN" sz="1200" b="0">
              <a:solidFill>
                <a:srgbClr val="000000"/>
              </a:solidFill>
              <a:latin typeface="微软雅黑" panose="020B0503020204020204" pitchFamily="34" charset="-122"/>
              <a:ea typeface="微软雅黑" panose="020B0503020204020204" pitchFamily="34" charset="-122"/>
            </a:endParaRPr>
          </a:p>
          <a:p>
            <a:pPr>
              <a:spcBef>
                <a:spcPts val="450"/>
              </a:spcBef>
              <a:buClr>
                <a:srgbClr val="990000"/>
              </a:buClr>
            </a:pPr>
            <a:r>
              <a:rPr lang="zh-CN" altLang="en-US" sz="1200" b="0">
                <a:solidFill>
                  <a:srgbClr val="000000"/>
                </a:solidFill>
                <a:latin typeface="微软雅黑" panose="020B0503020204020204" pitchFamily="34" charset="-122"/>
                <a:ea typeface="微软雅黑" panose="020B0503020204020204" pitchFamily="34" charset="-122"/>
              </a:rPr>
              <a:t>日本的工业价值链创新联盟谋求与</a:t>
            </a:r>
            <a:r>
              <a:rPr lang="en-US" altLang="zh-CN" sz="1200" b="0">
                <a:solidFill>
                  <a:srgbClr val="000000"/>
                </a:solidFill>
                <a:latin typeface="微软雅黑" panose="020B0503020204020204" pitchFamily="34" charset="-122"/>
                <a:ea typeface="微软雅黑" panose="020B0503020204020204" pitchFamily="34" charset="-122"/>
              </a:rPr>
              <a:t>IIC</a:t>
            </a:r>
            <a:r>
              <a:rPr lang="zh-CN" altLang="en-US" sz="1200" b="0">
                <a:solidFill>
                  <a:srgbClr val="000000"/>
                </a:solidFill>
                <a:latin typeface="微软雅黑" panose="020B0503020204020204" pitchFamily="34" charset="-122"/>
                <a:ea typeface="微软雅黑" panose="020B0503020204020204" pitchFamily="34" charset="-122"/>
              </a:rPr>
              <a:t>合作</a:t>
            </a:r>
            <a:endParaRPr lang="en-US" altLang="zh-CN" sz="1200" b="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19965313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81743" y="1754982"/>
            <a:ext cx="7459823" cy="873919"/>
          </a:xfrm>
          <a:prstGeom prst="rect">
            <a:avLst/>
          </a:prstGeom>
          <a:noFill/>
          <a:ln w="12700">
            <a:solidFill>
              <a:srgbClr val="0033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5" name="矩形 14"/>
          <p:cNvSpPr>
            <a:spLocks noChangeArrowheads="1"/>
          </p:cNvSpPr>
          <p:nvPr/>
        </p:nvSpPr>
        <p:spPr bwMode="auto">
          <a:xfrm>
            <a:off x="1063690" y="1769663"/>
            <a:ext cx="7277876" cy="8674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rIns="0" anchor="ctr">
            <a:spAutoFit/>
          </a:bodyPr>
          <a:lstStyle>
            <a:lvl1pPr marL="228600" indent="-228600">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lnSpc>
                <a:spcPct val="110000"/>
              </a:lnSpc>
              <a:spcBef>
                <a:spcPts val="450"/>
              </a:spcBef>
              <a:buFont typeface="Wingdings" panose="05000000000000000000" pitchFamily="2" charset="2"/>
              <a:buChar char="ü"/>
            </a:pPr>
            <a:r>
              <a:rPr lang="en-US" altLang="zh-CN" sz="1500" dirty="0">
                <a:solidFill>
                  <a:srgbClr val="FF0000"/>
                </a:solidFill>
                <a:sym typeface="微软雅黑" panose="020B0503020204020204" pitchFamily="34" charset="-122"/>
              </a:rPr>
              <a:t>GE</a:t>
            </a:r>
            <a:r>
              <a:rPr lang="zh-CN" altLang="en-US" sz="1500" dirty="0">
                <a:solidFill>
                  <a:srgbClr val="FF0000"/>
                </a:solidFill>
                <a:sym typeface="微软雅黑" panose="020B0503020204020204" pitchFamily="34" charset="-122"/>
              </a:rPr>
              <a:t>主要以</a:t>
            </a:r>
            <a:r>
              <a:rPr lang="en-US" altLang="zh-CN" sz="1500" dirty="0" err="1">
                <a:solidFill>
                  <a:srgbClr val="FF0000"/>
                </a:solidFill>
                <a:sym typeface="微软雅黑" panose="020B0503020204020204" pitchFamily="34" charset="-122"/>
              </a:rPr>
              <a:t>Predix</a:t>
            </a:r>
            <a:r>
              <a:rPr lang="zh-CN" altLang="en-US" sz="1500" dirty="0">
                <a:solidFill>
                  <a:srgbClr val="FF0000"/>
                </a:solidFill>
                <a:sym typeface="微软雅黑" panose="020B0503020204020204" pitchFamily="34" charset="-122"/>
              </a:rPr>
              <a:t>平台为核心，布局工业互联网生态，</a:t>
            </a:r>
            <a:r>
              <a:rPr lang="zh-CN" altLang="en-US" sz="1350" dirty="0">
                <a:sym typeface="微软雅黑" panose="020B0503020204020204" pitchFamily="34" charset="-122"/>
              </a:rPr>
              <a:t>通过构建平台聚集各行业力量，未来凭借平台力量成为工业制造领域中的苹果公司。</a:t>
            </a:r>
            <a:r>
              <a:rPr lang="zh-CN" altLang="en-US" sz="1350" dirty="0">
                <a:solidFill>
                  <a:srgbClr val="C00000"/>
                </a:solidFill>
                <a:sym typeface="微软雅黑" panose="020B0503020204020204" pitchFamily="34" charset="-122"/>
              </a:rPr>
              <a:t>未来的制造业公司均是软件公司</a:t>
            </a:r>
            <a:endParaRPr lang="en-US" altLang="zh-CN" sz="1350" dirty="0">
              <a:solidFill>
                <a:srgbClr val="C00000"/>
              </a:solidFill>
              <a:sym typeface="微软雅黑" panose="020B0503020204020204" pitchFamily="34" charset="-122"/>
            </a:endParaRPr>
          </a:p>
          <a:p>
            <a:pPr>
              <a:lnSpc>
                <a:spcPct val="110000"/>
              </a:lnSpc>
              <a:spcBef>
                <a:spcPts val="450"/>
              </a:spcBef>
              <a:buFont typeface="Wingdings" panose="05000000000000000000" pitchFamily="2" charset="2"/>
              <a:buChar char="ü"/>
            </a:pPr>
            <a:r>
              <a:rPr lang="zh-CN" altLang="en-US" sz="1350" dirty="0">
                <a:solidFill>
                  <a:srgbClr val="C00000"/>
                </a:solidFill>
                <a:sym typeface="微软雅黑" panose="020B0503020204020204" pitchFamily="34" charset="-122"/>
              </a:rPr>
              <a:t>预计在</a:t>
            </a:r>
            <a:r>
              <a:rPr lang="en-US" altLang="zh-CN" sz="1350" dirty="0">
                <a:solidFill>
                  <a:srgbClr val="C00000"/>
                </a:solidFill>
                <a:sym typeface="微软雅黑" panose="020B0503020204020204" pitchFamily="34" charset="-122"/>
              </a:rPr>
              <a:t>2020</a:t>
            </a:r>
            <a:r>
              <a:rPr lang="zh-CN" altLang="en-US" sz="1350" dirty="0">
                <a:solidFill>
                  <a:srgbClr val="C00000"/>
                </a:solidFill>
                <a:sym typeface="微软雅黑" panose="020B0503020204020204" pitchFamily="34" charset="-122"/>
              </a:rPr>
              <a:t>年，</a:t>
            </a:r>
            <a:r>
              <a:rPr lang="en-US" altLang="zh-CN" sz="1350" dirty="0">
                <a:solidFill>
                  <a:srgbClr val="C00000"/>
                </a:solidFill>
                <a:sym typeface="微软雅黑" panose="020B0503020204020204" pitchFamily="34" charset="-122"/>
              </a:rPr>
              <a:t>GE</a:t>
            </a:r>
            <a:r>
              <a:rPr lang="zh-CN" altLang="en-US" sz="1350" dirty="0">
                <a:solidFill>
                  <a:srgbClr val="C00000"/>
                </a:solidFill>
                <a:sym typeface="微软雅黑" panose="020B0503020204020204" pitchFamily="34" charset="-122"/>
              </a:rPr>
              <a:t>商店（</a:t>
            </a:r>
            <a:r>
              <a:rPr lang="en-US" altLang="zh-CN" sz="1350" dirty="0">
                <a:solidFill>
                  <a:srgbClr val="C00000"/>
                </a:solidFill>
                <a:sym typeface="微软雅黑" panose="020B0503020204020204" pitchFamily="34" charset="-122"/>
              </a:rPr>
              <a:t>GE Store</a:t>
            </a:r>
            <a:r>
              <a:rPr lang="zh-CN" altLang="en-US" sz="1350" dirty="0">
                <a:solidFill>
                  <a:srgbClr val="C00000"/>
                </a:solidFill>
                <a:sym typeface="微软雅黑" panose="020B0503020204020204" pitchFamily="34" charset="-122"/>
              </a:rPr>
              <a:t>）内将有</a:t>
            </a:r>
            <a:r>
              <a:rPr lang="en-US" altLang="zh-CN" sz="1350" dirty="0">
                <a:solidFill>
                  <a:srgbClr val="C00000"/>
                </a:solidFill>
                <a:sym typeface="微软雅黑" panose="020B0503020204020204" pitchFamily="34" charset="-122"/>
              </a:rPr>
              <a:t>50</a:t>
            </a:r>
            <a:r>
              <a:rPr lang="zh-CN" altLang="en-US" sz="1350" dirty="0">
                <a:solidFill>
                  <a:srgbClr val="C00000"/>
                </a:solidFill>
                <a:sym typeface="微软雅黑" panose="020B0503020204020204" pitchFamily="34" charset="-122"/>
              </a:rPr>
              <a:t>万个应用程序，助力各类企业创新</a:t>
            </a:r>
            <a:endParaRPr lang="en-US" altLang="zh-CN" sz="1350" dirty="0">
              <a:solidFill>
                <a:srgbClr val="C00000"/>
              </a:solidFill>
              <a:sym typeface="微软雅黑" panose="020B0503020204020204" pitchFamily="34" charset="-122"/>
            </a:endParaRPr>
          </a:p>
        </p:txBody>
      </p:sp>
      <p:pic>
        <p:nvPicPr>
          <p:cNvPr id="6" name="图片 34"/>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4425554" y="2628900"/>
            <a:ext cx="3409950" cy="32396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矩形 6"/>
          <p:cNvSpPr/>
          <p:nvPr/>
        </p:nvSpPr>
        <p:spPr>
          <a:xfrm>
            <a:off x="1239441" y="2752725"/>
            <a:ext cx="3062288" cy="85725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8" name="矩形 7"/>
          <p:cNvSpPr/>
          <p:nvPr/>
        </p:nvSpPr>
        <p:spPr>
          <a:xfrm>
            <a:off x="1240777" y="2696886"/>
            <a:ext cx="3052763" cy="21669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200" dirty="0">
                <a:solidFill>
                  <a:schemeClr val="tx1"/>
                </a:solidFill>
              </a:rPr>
              <a:t>战略合作：获取必要产业资源</a:t>
            </a:r>
          </a:p>
        </p:txBody>
      </p:sp>
      <p:sp>
        <p:nvSpPr>
          <p:cNvPr id="9" name="矩形 37"/>
          <p:cNvSpPr>
            <a:spLocks noChangeArrowheads="1"/>
          </p:cNvSpPr>
          <p:nvPr/>
        </p:nvSpPr>
        <p:spPr bwMode="auto">
          <a:xfrm>
            <a:off x="1301355" y="2986088"/>
            <a:ext cx="2996803"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09538" indent="-1095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Char char="•"/>
            </a:pPr>
            <a:r>
              <a:rPr lang="en-US" altLang="zh-CN" sz="900">
                <a:solidFill>
                  <a:srgbClr val="0745AC"/>
                </a:solidFill>
              </a:rPr>
              <a:t>Intel</a:t>
            </a:r>
            <a:r>
              <a:rPr lang="zh-CN" altLang="en-US" sz="900">
                <a:solidFill>
                  <a:srgbClr val="0745AC"/>
                </a:solidFill>
              </a:rPr>
              <a:t>：合作开发内嵌芯片</a:t>
            </a:r>
            <a:endParaRPr lang="en-US" altLang="zh-CN" sz="900">
              <a:solidFill>
                <a:srgbClr val="0745AC"/>
              </a:solidFill>
            </a:endParaRPr>
          </a:p>
          <a:p>
            <a:pPr>
              <a:spcBef>
                <a:spcPct val="0"/>
              </a:spcBef>
              <a:buFontTx/>
              <a:buChar char="•"/>
            </a:pPr>
            <a:r>
              <a:rPr lang="zh-CN" altLang="en-US" sz="900">
                <a:solidFill>
                  <a:srgbClr val="0745AC"/>
                </a:solidFill>
              </a:rPr>
              <a:t>思科：合作集成网络产品开发</a:t>
            </a:r>
            <a:endParaRPr lang="en-US" altLang="zh-CN" sz="900">
              <a:solidFill>
                <a:srgbClr val="0745AC"/>
              </a:solidFill>
            </a:endParaRPr>
          </a:p>
          <a:p>
            <a:pPr>
              <a:spcBef>
                <a:spcPct val="0"/>
              </a:spcBef>
              <a:buFontTx/>
              <a:buChar char="•"/>
            </a:pPr>
            <a:r>
              <a:rPr lang="en-US" altLang="zh-CN" sz="900">
                <a:solidFill>
                  <a:srgbClr val="0745AC"/>
                </a:solidFill>
              </a:rPr>
              <a:t>AWS</a:t>
            </a:r>
            <a:r>
              <a:rPr lang="zh-CN" altLang="en-US" sz="900">
                <a:solidFill>
                  <a:srgbClr val="0745AC"/>
                </a:solidFill>
              </a:rPr>
              <a:t>：提供云技术设施（</a:t>
            </a:r>
            <a:r>
              <a:rPr lang="en-US" altLang="zh-CN" sz="900">
                <a:solidFill>
                  <a:srgbClr val="0745AC"/>
                </a:solidFill>
              </a:rPr>
              <a:t>IaaS)</a:t>
            </a:r>
          </a:p>
          <a:p>
            <a:pPr>
              <a:spcBef>
                <a:spcPct val="0"/>
              </a:spcBef>
              <a:buFontTx/>
              <a:buChar char="•"/>
            </a:pPr>
            <a:r>
              <a:rPr lang="en-US" altLang="zh-CN" sz="900">
                <a:solidFill>
                  <a:srgbClr val="0745AC"/>
                </a:solidFill>
              </a:rPr>
              <a:t>EMC</a:t>
            </a:r>
            <a:r>
              <a:rPr lang="zh-CN" altLang="en-US" sz="900">
                <a:solidFill>
                  <a:srgbClr val="0745AC"/>
                </a:solidFill>
              </a:rPr>
              <a:t>：获得</a:t>
            </a:r>
            <a:r>
              <a:rPr lang="en-US" altLang="zh-CN" sz="900">
                <a:solidFill>
                  <a:srgbClr val="0745AC"/>
                </a:solidFill>
              </a:rPr>
              <a:t>Pivotal</a:t>
            </a:r>
            <a:r>
              <a:rPr lang="zh-CN" altLang="en-US" sz="900">
                <a:solidFill>
                  <a:srgbClr val="0745AC"/>
                </a:solidFill>
              </a:rPr>
              <a:t>在</a:t>
            </a:r>
            <a:r>
              <a:rPr lang="en-US" altLang="zh-CN" sz="900">
                <a:solidFill>
                  <a:srgbClr val="0745AC"/>
                </a:solidFill>
              </a:rPr>
              <a:t>PaaS</a:t>
            </a:r>
            <a:r>
              <a:rPr lang="zh-CN" altLang="en-US" sz="900">
                <a:solidFill>
                  <a:srgbClr val="0745AC"/>
                </a:solidFill>
              </a:rPr>
              <a:t>和大数据方面的支持</a:t>
            </a:r>
          </a:p>
        </p:txBody>
      </p:sp>
      <p:sp>
        <p:nvSpPr>
          <p:cNvPr id="10" name="矩形 9"/>
          <p:cNvSpPr/>
          <p:nvPr/>
        </p:nvSpPr>
        <p:spPr>
          <a:xfrm>
            <a:off x="1239441" y="3645694"/>
            <a:ext cx="3062288" cy="863204"/>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11" name="矩形 10"/>
          <p:cNvSpPr/>
          <p:nvPr/>
        </p:nvSpPr>
        <p:spPr>
          <a:xfrm>
            <a:off x="1247776" y="3652839"/>
            <a:ext cx="3050381" cy="19883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200" dirty="0">
                <a:solidFill>
                  <a:schemeClr val="tx1"/>
                </a:solidFill>
              </a:rPr>
              <a:t>收购与兼并：获取能力，填补空白</a:t>
            </a:r>
          </a:p>
        </p:txBody>
      </p:sp>
      <p:sp>
        <p:nvSpPr>
          <p:cNvPr id="12" name="矩形 72"/>
          <p:cNvSpPr>
            <a:spLocks noChangeArrowheads="1"/>
          </p:cNvSpPr>
          <p:nvPr/>
        </p:nvSpPr>
        <p:spPr bwMode="auto">
          <a:xfrm>
            <a:off x="1313260" y="3886201"/>
            <a:ext cx="2980134" cy="78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09538" indent="-1095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Char char="•"/>
            </a:pPr>
            <a:r>
              <a:rPr lang="en-US" altLang="zh-CN" sz="900" dirty="0" err="1">
                <a:solidFill>
                  <a:srgbClr val="0745AC"/>
                </a:solidFill>
              </a:rPr>
              <a:t>Wurldtech:GE</a:t>
            </a:r>
            <a:r>
              <a:rPr lang="zh-CN" altLang="en-US" sz="900" dirty="0">
                <a:solidFill>
                  <a:srgbClr val="0745AC"/>
                </a:solidFill>
              </a:rPr>
              <a:t>收购其，获得工业级安全防火墙产品技术</a:t>
            </a:r>
            <a:endParaRPr lang="en-US" altLang="zh-CN" sz="900" dirty="0">
              <a:solidFill>
                <a:srgbClr val="0745AC"/>
              </a:solidFill>
            </a:endParaRPr>
          </a:p>
          <a:p>
            <a:pPr>
              <a:spcBef>
                <a:spcPct val="0"/>
              </a:spcBef>
              <a:buFontTx/>
              <a:buChar char="•"/>
            </a:pPr>
            <a:r>
              <a:rPr lang="en-US" altLang="zh-CN" sz="900" dirty="0">
                <a:solidFill>
                  <a:srgbClr val="0745AC"/>
                </a:solidFill>
              </a:rPr>
              <a:t>Austin Digital</a:t>
            </a:r>
            <a:r>
              <a:rPr lang="zh-CN" altLang="en-US" sz="900" dirty="0">
                <a:solidFill>
                  <a:srgbClr val="0745AC"/>
                </a:solidFill>
              </a:rPr>
              <a:t>：</a:t>
            </a:r>
            <a:r>
              <a:rPr lang="en-US" altLang="zh-CN" sz="900" dirty="0">
                <a:solidFill>
                  <a:srgbClr val="0745AC"/>
                </a:solidFill>
              </a:rPr>
              <a:t>GE</a:t>
            </a:r>
            <a:r>
              <a:rPr lang="zh-CN" altLang="en-US" sz="900" dirty="0">
                <a:solidFill>
                  <a:srgbClr val="0745AC"/>
                </a:solidFill>
              </a:rPr>
              <a:t>收购其主要获得其全球领先的飞行数据分析技术</a:t>
            </a:r>
            <a:endParaRPr lang="en-US" altLang="zh-CN" sz="900" dirty="0">
              <a:solidFill>
                <a:srgbClr val="0745AC"/>
              </a:solidFill>
            </a:endParaRPr>
          </a:p>
          <a:p>
            <a:pPr>
              <a:spcBef>
                <a:spcPct val="0"/>
              </a:spcBef>
              <a:buFontTx/>
              <a:buChar char="•"/>
            </a:pPr>
            <a:r>
              <a:rPr lang="en-US" altLang="zh-CN" sz="900" dirty="0">
                <a:solidFill>
                  <a:srgbClr val="0745AC"/>
                </a:solidFill>
                <a:latin typeface="微软雅黑" panose="020B0503020204020204" pitchFamily="34" charset="-122"/>
              </a:rPr>
              <a:t>…</a:t>
            </a:r>
            <a:r>
              <a:rPr lang="en-US" altLang="zh-CN" sz="900" dirty="0">
                <a:solidFill>
                  <a:srgbClr val="0745AC"/>
                </a:solidFill>
              </a:rPr>
              <a:t> </a:t>
            </a:r>
            <a:r>
              <a:rPr lang="en-US" altLang="zh-CN" sz="900" dirty="0">
                <a:solidFill>
                  <a:srgbClr val="0745AC"/>
                </a:solidFill>
                <a:latin typeface="微软雅黑" panose="020B0503020204020204" pitchFamily="34" charset="-122"/>
              </a:rPr>
              <a:t>…</a:t>
            </a:r>
            <a:endParaRPr lang="zh-CN" altLang="en-US" sz="900" dirty="0"/>
          </a:p>
        </p:txBody>
      </p:sp>
      <p:sp>
        <p:nvSpPr>
          <p:cNvPr id="13" name="矩形 12"/>
          <p:cNvSpPr/>
          <p:nvPr/>
        </p:nvSpPr>
        <p:spPr>
          <a:xfrm>
            <a:off x="1239441" y="4572001"/>
            <a:ext cx="3062288" cy="53101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14" name="矩形 42"/>
          <p:cNvSpPr>
            <a:spLocks noChangeArrowheads="1"/>
          </p:cNvSpPr>
          <p:nvPr/>
        </p:nvSpPr>
        <p:spPr bwMode="auto">
          <a:xfrm>
            <a:off x="1313260" y="4824413"/>
            <a:ext cx="2867025" cy="2308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09538" indent="-1095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Char char="•"/>
            </a:pPr>
            <a:r>
              <a:rPr lang="en-US" altLang="zh-CN" sz="900">
                <a:solidFill>
                  <a:srgbClr val="0745AC"/>
                </a:solidFill>
              </a:rPr>
              <a:t> Mocana:GE</a:t>
            </a:r>
            <a:r>
              <a:rPr lang="zh-CN" altLang="en-US" sz="900">
                <a:solidFill>
                  <a:srgbClr val="0745AC"/>
                </a:solidFill>
              </a:rPr>
              <a:t>投资资金使其开发物联网安全领域产品</a:t>
            </a:r>
          </a:p>
        </p:txBody>
      </p:sp>
      <p:sp>
        <p:nvSpPr>
          <p:cNvPr id="15" name="矩形 14"/>
          <p:cNvSpPr/>
          <p:nvPr/>
        </p:nvSpPr>
        <p:spPr>
          <a:xfrm>
            <a:off x="1239441" y="5156597"/>
            <a:ext cx="3062288" cy="600075"/>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p>
        </p:txBody>
      </p:sp>
      <p:sp>
        <p:nvSpPr>
          <p:cNvPr id="16" name="矩形 44"/>
          <p:cNvSpPr>
            <a:spLocks noChangeArrowheads="1"/>
          </p:cNvSpPr>
          <p:nvPr/>
        </p:nvSpPr>
        <p:spPr bwMode="auto">
          <a:xfrm>
            <a:off x="1313260" y="5373292"/>
            <a:ext cx="2867025"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marL="109538" indent="-109538">
              <a:spcBef>
                <a:spcPct val="20000"/>
              </a:spcBef>
              <a:buFont typeface="Arial" panose="020B0604020202020204" pitchFamily="34" charset="0"/>
              <a:buChar char="•"/>
              <a:defRPr sz="32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a:spcBef>
                <a:spcPct val="0"/>
              </a:spcBef>
              <a:buFontTx/>
              <a:buChar char="•"/>
            </a:pPr>
            <a:r>
              <a:rPr lang="en-US" altLang="zh-CN" sz="900">
                <a:solidFill>
                  <a:srgbClr val="0745AC"/>
                </a:solidFill>
              </a:rPr>
              <a:t>IIC</a:t>
            </a:r>
            <a:r>
              <a:rPr lang="zh-CN" altLang="en-US" sz="900">
                <a:solidFill>
                  <a:srgbClr val="0745AC"/>
                </a:solidFill>
              </a:rPr>
              <a:t>：</a:t>
            </a:r>
            <a:r>
              <a:rPr lang="en-US" altLang="zh-CN" sz="900">
                <a:solidFill>
                  <a:srgbClr val="0745AC"/>
                </a:solidFill>
              </a:rPr>
              <a:t>GE</a:t>
            </a:r>
            <a:r>
              <a:rPr lang="zh-CN" altLang="en-US" sz="900">
                <a:solidFill>
                  <a:srgbClr val="0745AC"/>
                </a:solidFill>
              </a:rPr>
              <a:t>依托</a:t>
            </a:r>
            <a:r>
              <a:rPr lang="en-US" altLang="zh-CN" sz="900">
                <a:solidFill>
                  <a:srgbClr val="0745AC"/>
                </a:solidFill>
              </a:rPr>
              <a:t>IIC</a:t>
            </a:r>
            <a:r>
              <a:rPr lang="zh-CN" altLang="en-US" sz="900">
                <a:solidFill>
                  <a:srgbClr val="0745AC"/>
                </a:solidFill>
              </a:rPr>
              <a:t>联盟，将</a:t>
            </a:r>
            <a:r>
              <a:rPr lang="en-US" altLang="zh-CN" sz="900">
                <a:solidFill>
                  <a:srgbClr val="0745AC"/>
                </a:solidFill>
              </a:rPr>
              <a:t>Predix</a:t>
            </a:r>
            <a:r>
              <a:rPr lang="zh-CN" altLang="en-US" sz="900">
                <a:solidFill>
                  <a:srgbClr val="0745AC"/>
                </a:solidFill>
              </a:rPr>
              <a:t>向工业互联网联盟企业推广</a:t>
            </a:r>
          </a:p>
        </p:txBody>
      </p:sp>
      <p:sp>
        <p:nvSpPr>
          <p:cNvPr id="17" name="矩形 16"/>
          <p:cNvSpPr/>
          <p:nvPr/>
        </p:nvSpPr>
        <p:spPr>
          <a:xfrm>
            <a:off x="1248967" y="4585097"/>
            <a:ext cx="3050381" cy="198834"/>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200" dirty="0">
                <a:solidFill>
                  <a:schemeClr val="tx1"/>
                </a:solidFill>
              </a:rPr>
              <a:t>风险投资：加速创新</a:t>
            </a:r>
            <a:r>
              <a:rPr lang="en-US" altLang="zh-CN" sz="1200" dirty="0">
                <a:solidFill>
                  <a:schemeClr val="tx1"/>
                </a:solidFill>
              </a:rPr>
              <a:t>&amp;</a:t>
            </a:r>
            <a:r>
              <a:rPr lang="zh-CN" altLang="en-US" sz="1200" dirty="0">
                <a:solidFill>
                  <a:schemeClr val="tx1"/>
                </a:solidFill>
              </a:rPr>
              <a:t>实现共赢</a:t>
            </a:r>
          </a:p>
        </p:txBody>
      </p:sp>
      <p:sp>
        <p:nvSpPr>
          <p:cNvPr id="18" name="矩形 17"/>
          <p:cNvSpPr/>
          <p:nvPr/>
        </p:nvSpPr>
        <p:spPr>
          <a:xfrm>
            <a:off x="1245395" y="5163741"/>
            <a:ext cx="3050381" cy="200025"/>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r>
              <a:rPr lang="zh-CN" altLang="en-US" sz="1200" dirty="0">
                <a:solidFill>
                  <a:schemeClr val="tx1"/>
                </a:solidFill>
              </a:rPr>
              <a:t>联盟主导：合作</a:t>
            </a:r>
            <a:r>
              <a:rPr lang="en-US" altLang="zh-CN" sz="1200" dirty="0">
                <a:solidFill>
                  <a:schemeClr val="tx1"/>
                </a:solidFill>
              </a:rPr>
              <a:t>&amp;</a:t>
            </a:r>
            <a:r>
              <a:rPr lang="zh-CN" altLang="en-US" sz="1200" dirty="0">
                <a:solidFill>
                  <a:schemeClr val="tx1"/>
                </a:solidFill>
              </a:rPr>
              <a:t>推广</a:t>
            </a:r>
          </a:p>
        </p:txBody>
      </p:sp>
      <p:sp>
        <p:nvSpPr>
          <p:cNvPr id="19" name="标题 1"/>
          <p:cNvSpPr>
            <a:spLocks noGrp="1" noChangeArrowheads="1"/>
          </p:cNvSpPr>
          <p:nvPr>
            <p:ph type="title" idx="4294967295"/>
          </p:nvPr>
        </p:nvSpPr>
        <p:spPr>
          <a:xfrm>
            <a:off x="107628" y="322487"/>
            <a:ext cx="6750844" cy="735806"/>
          </a:xfrm>
          <a:prstGeom prst="rect">
            <a:avLst/>
          </a:prstGeom>
        </p:spPr>
        <p:txBody>
          <a:bodyPr/>
          <a:lstStyle/>
          <a:p>
            <a:r>
              <a:rPr lang="zh-CN" altLang="en-US" sz="2700" dirty="0">
                <a:sym typeface="微软雅黑" panose="020B0503020204020204" pitchFamily="34" charset="-122"/>
              </a:rPr>
              <a:t>工业互联网颠覆？制造业生态布局</a:t>
            </a:r>
          </a:p>
        </p:txBody>
      </p:sp>
    </p:spTree>
    <p:extLst>
      <p:ext uri="{BB962C8B-B14F-4D97-AF65-F5344CB8AC3E}">
        <p14:creationId xmlns:p14="http://schemas.microsoft.com/office/powerpoint/2010/main" xmlns="" val="2195389514"/>
      </p:ext>
    </p:extLst>
  </p:cSld>
  <p:clrMapOvr>
    <a:masterClrMapping/>
  </p:clrMapOvr>
  <mc:AlternateContent xmlns:mc="http://schemas.openxmlformats.org/markup-compatibility/2006">
    <mc:Choice xmlns:p14="http://schemas.microsoft.com/office/powerpoint/2010/main" xmlns=""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bwMode="auto">
          <a:xfrm>
            <a:off x="566738" y="2771775"/>
            <a:ext cx="2474912" cy="1125538"/>
          </a:xfrm>
          <a:prstGeom prst="roundRect">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a:lstStyle/>
          <a:p>
            <a:pPr>
              <a:defRPr/>
            </a:pPr>
            <a:r>
              <a:rPr lang="zh-CN" altLang="en-US" sz="1600" b="0" dirty="0">
                <a:solidFill>
                  <a:srgbClr val="FFFFFF"/>
                </a:solidFill>
                <a:latin typeface="Arial" pitchFamily="34" charset="0"/>
                <a:ea typeface="宋体" pitchFamily="2" charset="-122"/>
              </a:rPr>
              <a:t>我国基</a:t>
            </a:r>
            <a:r>
              <a:rPr lang="zh-CN" altLang="zh-CN" sz="1600" b="0" dirty="0">
                <a:solidFill>
                  <a:srgbClr val="FFFFFF"/>
                </a:solidFill>
                <a:latin typeface="Arial" pitchFamily="34" charset="0"/>
                <a:ea typeface="宋体" pitchFamily="2" charset="-122"/>
              </a:rPr>
              <a:t>础材料、基础技术、基础工艺、基础零部件（简称“四基”）</a:t>
            </a:r>
            <a:r>
              <a:rPr lang="zh-CN" altLang="en-US" sz="1600" b="0" dirty="0">
                <a:solidFill>
                  <a:srgbClr val="FFFFFF"/>
                </a:solidFill>
                <a:latin typeface="Arial" pitchFamily="34" charset="0"/>
                <a:ea typeface="宋体" pitchFamily="2" charset="-122"/>
              </a:rPr>
              <a:t>产业基础</a:t>
            </a:r>
            <a:r>
              <a:rPr lang="zh-CN" altLang="zh-CN" sz="1600" b="0" dirty="0">
                <a:solidFill>
                  <a:srgbClr val="FFFFFF"/>
                </a:solidFill>
                <a:latin typeface="Arial" pitchFamily="34" charset="0"/>
                <a:ea typeface="宋体" pitchFamily="2" charset="-122"/>
              </a:rPr>
              <a:t>相对薄弱</a:t>
            </a:r>
            <a:endParaRPr lang="zh-CN" altLang="en-US" sz="1600" b="0" dirty="0">
              <a:solidFill>
                <a:srgbClr val="FFFFFF"/>
              </a:solidFill>
              <a:latin typeface="Arial" pitchFamily="34" charset="0"/>
              <a:ea typeface="宋体" pitchFamily="2" charset="-122"/>
            </a:endParaRPr>
          </a:p>
        </p:txBody>
      </p:sp>
      <p:sp>
        <p:nvSpPr>
          <p:cNvPr id="25" name="圆角矩形 24"/>
          <p:cNvSpPr/>
          <p:nvPr/>
        </p:nvSpPr>
        <p:spPr bwMode="auto">
          <a:xfrm>
            <a:off x="522288" y="4616450"/>
            <a:ext cx="2474912" cy="1125538"/>
          </a:xfrm>
          <a:prstGeom prst="roundRect">
            <a:avLst/>
          </a:prstGeom>
          <a:solidFill>
            <a:schemeClr val="accent1">
              <a:lumMod val="50000"/>
            </a:schemeClr>
          </a:solidFill>
          <a:ln w="9525" cap="flat" cmpd="sng" algn="ctr">
            <a:solidFill>
              <a:schemeClr val="tx1"/>
            </a:solidFill>
            <a:prstDash val="solid"/>
            <a:round/>
            <a:headEnd type="none" w="med" len="med"/>
            <a:tailEnd type="none" w="med" len="med"/>
          </a:ln>
          <a:effectLst/>
        </p:spPr>
        <p:txBody>
          <a:bodyPr anchor="ctr"/>
          <a:lstStyle/>
          <a:p>
            <a:pPr>
              <a:defRPr/>
            </a:pPr>
            <a:r>
              <a:rPr lang="en-US" altLang="zh-CN" sz="1600" b="0" dirty="0">
                <a:solidFill>
                  <a:srgbClr val="FFFFFF"/>
                </a:solidFill>
                <a:latin typeface="Arial" pitchFamily="34" charset="0"/>
                <a:ea typeface="宋体" pitchFamily="2" charset="-122"/>
              </a:rPr>
              <a:t>《</a:t>
            </a:r>
            <a:r>
              <a:rPr lang="zh-CN" altLang="en-US" sz="1600" b="0" dirty="0">
                <a:solidFill>
                  <a:srgbClr val="FFFFFF"/>
                </a:solidFill>
                <a:latin typeface="Arial" pitchFamily="34" charset="0"/>
                <a:ea typeface="宋体" pitchFamily="2" charset="-122"/>
              </a:rPr>
              <a:t>中国制造</a:t>
            </a:r>
            <a:r>
              <a:rPr lang="en-US" altLang="zh-CN" sz="1600" b="0" dirty="0">
                <a:solidFill>
                  <a:srgbClr val="FFFFFF"/>
                </a:solidFill>
                <a:latin typeface="Arial" pitchFamily="34" charset="0"/>
                <a:ea typeface="宋体" pitchFamily="2" charset="-122"/>
              </a:rPr>
              <a:t>2025》</a:t>
            </a:r>
            <a:r>
              <a:rPr lang="zh-CN" altLang="en-US" sz="1600" b="0" dirty="0">
                <a:solidFill>
                  <a:srgbClr val="FFFFFF"/>
                </a:solidFill>
                <a:latin typeface="Arial" pitchFamily="34" charset="0"/>
                <a:ea typeface="宋体" pitchFamily="2" charset="-122"/>
              </a:rPr>
              <a:t>专门提出开展“强基工程”</a:t>
            </a:r>
          </a:p>
        </p:txBody>
      </p:sp>
      <p:sp>
        <p:nvSpPr>
          <p:cNvPr id="438276" name="下箭头 25"/>
          <p:cNvSpPr>
            <a:spLocks noChangeArrowheads="1"/>
          </p:cNvSpPr>
          <p:nvPr/>
        </p:nvSpPr>
        <p:spPr bwMode="auto">
          <a:xfrm>
            <a:off x="1331913" y="4121150"/>
            <a:ext cx="719137" cy="315913"/>
          </a:xfrm>
          <a:prstGeom prst="downArrow">
            <a:avLst>
              <a:gd name="adj1" fmla="val 50000"/>
              <a:gd name="adj2" fmla="val 50000"/>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endParaRPr lang="zh-CN" altLang="en-US" sz="1800">
              <a:solidFill>
                <a:srgbClr val="000000"/>
              </a:solidFill>
              <a:ea typeface="楷体_GB2312" pitchFamily="49" charset="-122"/>
            </a:endParaRPr>
          </a:p>
        </p:txBody>
      </p:sp>
      <p:sp>
        <p:nvSpPr>
          <p:cNvPr id="438277" name="矩形 26"/>
          <p:cNvSpPr>
            <a:spLocks noChangeArrowheads="1"/>
          </p:cNvSpPr>
          <p:nvPr/>
        </p:nvSpPr>
        <p:spPr bwMode="auto">
          <a:xfrm>
            <a:off x="387350" y="1484313"/>
            <a:ext cx="3105150" cy="1006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r>
              <a:rPr lang="zh-CN" altLang="zh-CN" sz="2000">
                <a:solidFill>
                  <a:srgbClr val="C00000"/>
                </a:solidFill>
                <a:latin typeface="微软雅黑" panose="020B0503020204020204" pitchFamily="34" charset="-122"/>
                <a:ea typeface="微软雅黑" panose="020B0503020204020204" pitchFamily="34" charset="-122"/>
              </a:rPr>
              <a:t>对于“制造业</a:t>
            </a:r>
            <a:r>
              <a:rPr lang="en-US" altLang="zh-CN" sz="2000">
                <a:solidFill>
                  <a:srgbClr val="C00000"/>
                </a:solidFill>
                <a:latin typeface="微软雅黑" panose="020B0503020204020204" pitchFamily="34" charset="-122"/>
                <a:ea typeface="微软雅黑" panose="020B0503020204020204" pitchFamily="34" charset="-122"/>
              </a:rPr>
              <a:t>+</a:t>
            </a:r>
            <a:r>
              <a:rPr lang="zh-CN" altLang="zh-CN" sz="2000">
                <a:solidFill>
                  <a:srgbClr val="C00000"/>
                </a:solidFill>
                <a:latin typeface="微软雅黑" panose="020B0503020204020204" pitchFamily="34" charset="-122"/>
                <a:ea typeface="微软雅黑" panose="020B0503020204020204" pitchFamily="34" charset="-122"/>
              </a:rPr>
              <a:t>互联网”来说，仅仅补上</a:t>
            </a:r>
            <a:r>
              <a:rPr lang="zh-CN" altLang="en-US" sz="2000">
                <a:solidFill>
                  <a:srgbClr val="C00000"/>
                </a:solidFill>
                <a:latin typeface="微软雅黑" panose="020B0503020204020204" pitchFamily="34" charset="-122"/>
                <a:ea typeface="微软雅黑" panose="020B0503020204020204" pitchFamily="34" charset="-122"/>
              </a:rPr>
              <a:t>“四基”</a:t>
            </a:r>
            <a:r>
              <a:rPr lang="zh-CN" altLang="zh-CN" sz="2000">
                <a:solidFill>
                  <a:srgbClr val="C00000"/>
                </a:solidFill>
                <a:latin typeface="微软雅黑" panose="020B0503020204020204" pitchFamily="34" charset="-122"/>
                <a:ea typeface="微软雅黑" panose="020B0503020204020204" pitchFamily="34" charset="-122"/>
              </a:rPr>
              <a:t>短板</a:t>
            </a:r>
            <a:r>
              <a:rPr lang="zh-CN" altLang="en-US" sz="2000">
                <a:solidFill>
                  <a:srgbClr val="C00000"/>
                </a:solidFill>
                <a:latin typeface="微软雅黑" panose="020B0503020204020204" pitchFamily="34" charset="-122"/>
                <a:ea typeface="微软雅黑" panose="020B0503020204020204" pitchFamily="34" charset="-122"/>
              </a:rPr>
              <a:t>不足够</a:t>
            </a:r>
            <a:endParaRPr lang="en-US" altLang="zh-CN" sz="2000">
              <a:solidFill>
                <a:srgbClr val="C00000"/>
              </a:solidFill>
              <a:latin typeface="微软雅黑" panose="020B0503020204020204" pitchFamily="34" charset="-122"/>
              <a:ea typeface="微软雅黑" panose="020B0503020204020204" pitchFamily="34" charset="-122"/>
            </a:endParaRPr>
          </a:p>
        </p:txBody>
      </p:sp>
      <p:sp>
        <p:nvSpPr>
          <p:cNvPr id="438278" name="矩形 27"/>
          <p:cNvSpPr>
            <a:spLocks noChangeArrowheads="1"/>
          </p:cNvSpPr>
          <p:nvPr/>
        </p:nvSpPr>
        <p:spPr bwMode="auto">
          <a:xfrm>
            <a:off x="4841875" y="2636838"/>
            <a:ext cx="3870325" cy="769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r>
              <a:rPr lang="zh-CN" altLang="zh-CN" sz="1600">
                <a:solidFill>
                  <a:srgbClr val="000000"/>
                </a:solidFill>
                <a:latin typeface="微软雅黑" panose="020B0503020204020204" pitchFamily="34" charset="-122"/>
                <a:ea typeface="微软雅黑" panose="020B0503020204020204" pitchFamily="34" charset="-122"/>
              </a:rPr>
              <a:t>“一硬”（</a:t>
            </a:r>
            <a:r>
              <a:rPr lang="zh-CN" altLang="en-US" sz="1600">
                <a:solidFill>
                  <a:srgbClr val="000000"/>
                </a:solidFill>
                <a:latin typeface="微软雅黑" panose="020B0503020204020204" pitchFamily="34" charset="-122"/>
                <a:ea typeface="微软雅黑" panose="020B0503020204020204" pitchFamily="34" charset="-122"/>
              </a:rPr>
              <a:t>自动</a:t>
            </a:r>
            <a:r>
              <a:rPr lang="zh-CN" altLang="zh-CN" sz="1600">
                <a:solidFill>
                  <a:srgbClr val="000000"/>
                </a:solidFill>
                <a:latin typeface="微软雅黑" panose="020B0503020204020204" pitchFamily="34" charset="-122"/>
                <a:ea typeface="微软雅黑" panose="020B0503020204020204" pitchFamily="34" charset="-122"/>
              </a:rPr>
              <a:t>控制</a:t>
            </a:r>
            <a:r>
              <a:rPr lang="zh-CN" altLang="en-US" sz="1600">
                <a:solidFill>
                  <a:srgbClr val="000000"/>
                </a:solidFill>
                <a:latin typeface="微软雅黑" panose="020B0503020204020204" pitchFamily="34" charset="-122"/>
                <a:ea typeface="微软雅黑" panose="020B0503020204020204" pitchFamily="34" charset="-122"/>
              </a:rPr>
              <a:t>和感知</a:t>
            </a:r>
            <a:r>
              <a:rPr lang="zh-CN" altLang="zh-CN" sz="1600">
                <a:solidFill>
                  <a:srgbClr val="000000"/>
                </a:solidFill>
                <a:latin typeface="微软雅黑" panose="020B0503020204020204" pitchFamily="34" charset="-122"/>
                <a:ea typeface="微软雅黑" panose="020B0503020204020204" pitchFamily="34" charset="-122"/>
              </a:rPr>
              <a:t>）</a:t>
            </a:r>
            <a:endParaRPr lang="en-US" altLang="zh-CN" sz="1600">
              <a:solidFill>
                <a:srgbClr val="000000"/>
              </a:solidFill>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None/>
            </a:pPr>
            <a:r>
              <a:rPr lang="zh-CN" altLang="zh-CN" sz="1400">
                <a:solidFill>
                  <a:srgbClr val="000000"/>
                </a:solidFill>
                <a:latin typeface="微软雅黑" panose="020B0503020204020204" pitchFamily="34" charset="-122"/>
                <a:ea typeface="微软雅黑" panose="020B0503020204020204" pitchFamily="34" charset="-122"/>
              </a:rPr>
              <a:t>智能的感知和处理，要有高性能、低成本、高可靠的传感器和处理器作为硬件支撑</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438279" name="矩形 32"/>
          <p:cNvSpPr>
            <a:spLocks noChangeArrowheads="1"/>
          </p:cNvSpPr>
          <p:nvPr/>
        </p:nvSpPr>
        <p:spPr bwMode="auto">
          <a:xfrm>
            <a:off x="4167188" y="1574800"/>
            <a:ext cx="4679950"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r>
              <a:rPr lang="zh-CN" altLang="en-US" sz="2000">
                <a:solidFill>
                  <a:srgbClr val="C00000"/>
                </a:solidFill>
                <a:latin typeface="微软雅黑" panose="020B0503020204020204" pitchFamily="34" charset="-122"/>
              </a:rPr>
              <a:t>“</a:t>
            </a:r>
            <a:r>
              <a:rPr lang="zh-CN" altLang="en-US" sz="2000">
                <a:solidFill>
                  <a:srgbClr val="C00000"/>
                </a:solidFill>
              </a:rPr>
              <a:t>制造新基础</a:t>
            </a:r>
            <a:r>
              <a:rPr lang="zh-CN" altLang="en-US" sz="2000">
                <a:solidFill>
                  <a:srgbClr val="C00000"/>
                </a:solidFill>
                <a:latin typeface="微软雅黑" panose="020B0503020204020204" pitchFamily="34" charset="-122"/>
              </a:rPr>
              <a:t>”</a:t>
            </a:r>
            <a:r>
              <a:rPr lang="zh-CN" altLang="en-US" sz="2000">
                <a:solidFill>
                  <a:srgbClr val="C00000"/>
                </a:solidFill>
              </a:rPr>
              <a:t>是支持我国工业</a:t>
            </a:r>
            <a:r>
              <a:rPr lang="en-US" altLang="zh-CN" sz="2000">
                <a:solidFill>
                  <a:srgbClr val="C00000"/>
                </a:solidFill>
              </a:rPr>
              <a:t>2.0</a:t>
            </a:r>
            <a:r>
              <a:rPr lang="zh-CN" altLang="en-US" sz="2000">
                <a:solidFill>
                  <a:srgbClr val="C00000"/>
                </a:solidFill>
              </a:rPr>
              <a:t>补课、</a:t>
            </a:r>
            <a:r>
              <a:rPr lang="en-US" altLang="zh-CN" sz="2000">
                <a:solidFill>
                  <a:srgbClr val="C00000"/>
                </a:solidFill>
              </a:rPr>
              <a:t>3.0</a:t>
            </a:r>
            <a:r>
              <a:rPr lang="zh-CN" altLang="en-US" sz="2000">
                <a:solidFill>
                  <a:srgbClr val="C00000"/>
                </a:solidFill>
              </a:rPr>
              <a:t>普及、</a:t>
            </a:r>
            <a:r>
              <a:rPr lang="en-US" altLang="zh-CN" sz="2000">
                <a:solidFill>
                  <a:srgbClr val="C00000"/>
                </a:solidFill>
              </a:rPr>
              <a:t>4.0</a:t>
            </a:r>
            <a:r>
              <a:rPr lang="zh-CN" altLang="en-US" sz="2000">
                <a:solidFill>
                  <a:srgbClr val="C00000"/>
                </a:solidFill>
              </a:rPr>
              <a:t>示范发展的客观要求。</a:t>
            </a:r>
            <a:endParaRPr lang="en-US" altLang="zh-CN" sz="2000">
              <a:solidFill>
                <a:srgbClr val="C00000"/>
              </a:solidFill>
            </a:endParaRPr>
          </a:p>
        </p:txBody>
      </p:sp>
      <p:sp>
        <p:nvSpPr>
          <p:cNvPr id="438280" name="TextBox 33"/>
          <p:cNvSpPr txBox="1">
            <a:spLocks noChangeArrowheads="1"/>
          </p:cNvSpPr>
          <p:nvPr/>
        </p:nvSpPr>
        <p:spPr bwMode="auto">
          <a:xfrm>
            <a:off x="4437063" y="2727325"/>
            <a:ext cx="312737" cy="368300"/>
          </a:xfrm>
          <a:prstGeom prst="rect">
            <a:avLst/>
          </a:prstGeom>
          <a:solidFill>
            <a:srgbClr val="C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r>
              <a:rPr lang="en-US" altLang="zh-CN" sz="1800">
                <a:solidFill>
                  <a:srgbClr val="FFFFFF"/>
                </a:solidFill>
                <a:ea typeface="楷体_GB2312" pitchFamily="49" charset="-122"/>
              </a:rPr>
              <a:t>1</a:t>
            </a:r>
            <a:endParaRPr lang="zh-CN" altLang="en-US" sz="1800">
              <a:solidFill>
                <a:srgbClr val="FFFFFF"/>
              </a:solidFill>
              <a:ea typeface="楷体_GB2312" pitchFamily="49" charset="-122"/>
            </a:endParaRPr>
          </a:p>
        </p:txBody>
      </p:sp>
      <p:sp>
        <p:nvSpPr>
          <p:cNvPr id="438281" name="矩形 34"/>
          <p:cNvSpPr>
            <a:spLocks noChangeArrowheads="1"/>
          </p:cNvSpPr>
          <p:nvPr/>
        </p:nvSpPr>
        <p:spPr bwMode="auto">
          <a:xfrm>
            <a:off x="4841875" y="3532188"/>
            <a:ext cx="3870325" cy="769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r>
              <a:rPr lang="zh-CN" altLang="zh-CN" sz="1600">
                <a:solidFill>
                  <a:srgbClr val="000000"/>
                </a:solidFill>
                <a:latin typeface="微软雅黑" panose="020B0503020204020204" pitchFamily="34" charset="-122"/>
                <a:ea typeface="微软雅黑" panose="020B0503020204020204" pitchFamily="34" charset="-122"/>
              </a:rPr>
              <a:t>“一软”（工业</a:t>
            </a:r>
            <a:r>
              <a:rPr lang="zh-CN" altLang="en-US" sz="1600">
                <a:solidFill>
                  <a:srgbClr val="000000"/>
                </a:solidFill>
                <a:latin typeface="微软雅黑" panose="020B0503020204020204" pitchFamily="34" charset="-122"/>
                <a:ea typeface="微软雅黑" panose="020B0503020204020204" pitchFamily="34" charset="-122"/>
              </a:rPr>
              <a:t>核心</a:t>
            </a:r>
            <a:r>
              <a:rPr lang="zh-CN" altLang="zh-CN" sz="1600">
                <a:solidFill>
                  <a:srgbClr val="000000"/>
                </a:solidFill>
                <a:latin typeface="微软雅黑" panose="020B0503020204020204" pitchFamily="34" charset="-122"/>
                <a:ea typeface="微软雅黑" panose="020B0503020204020204" pitchFamily="34" charset="-122"/>
              </a:rPr>
              <a:t>软件）</a:t>
            </a:r>
            <a:endParaRPr lang="en-US" altLang="zh-CN" sz="1600">
              <a:solidFill>
                <a:srgbClr val="000000"/>
              </a:solidFill>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None/>
            </a:pPr>
            <a:r>
              <a:rPr lang="zh-CN" altLang="zh-CN" sz="1400">
                <a:solidFill>
                  <a:srgbClr val="000000"/>
                </a:solidFill>
                <a:latin typeface="微软雅黑" panose="020B0503020204020204" pitchFamily="34" charset="-122"/>
                <a:ea typeface="微软雅黑" panose="020B0503020204020204" pitchFamily="34" charset="-122"/>
              </a:rPr>
              <a:t>既包括传统的研发设计软件、管理软件、车间执行系统软件，也包括智能制造的操作系统</a:t>
            </a:r>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438282" name="TextBox 35"/>
          <p:cNvSpPr txBox="1">
            <a:spLocks noChangeArrowheads="1"/>
          </p:cNvSpPr>
          <p:nvPr/>
        </p:nvSpPr>
        <p:spPr bwMode="auto">
          <a:xfrm>
            <a:off x="4437063" y="3622675"/>
            <a:ext cx="312737" cy="368300"/>
          </a:xfrm>
          <a:prstGeom prst="rect">
            <a:avLst/>
          </a:prstGeom>
          <a:solidFill>
            <a:srgbClr val="C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r>
              <a:rPr lang="en-US" altLang="zh-CN" sz="1800">
                <a:solidFill>
                  <a:srgbClr val="FFFFFF"/>
                </a:solidFill>
                <a:ea typeface="楷体_GB2312" pitchFamily="49" charset="-122"/>
              </a:rPr>
              <a:t>2</a:t>
            </a:r>
            <a:endParaRPr lang="zh-CN" altLang="en-US" sz="1800">
              <a:solidFill>
                <a:srgbClr val="FFFFFF"/>
              </a:solidFill>
              <a:ea typeface="楷体_GB2312" pitchFamily="49" charset="-122"/>
            </a:endParaRPr>
          </a:p>
        </p:txBody>
      </p:sp>
      <p:sp>
        <p:nvSpPr>
          <p:cNvPr id="438283" name="矩形 37"/>
          <p:cNvSpPr>
            <a:spLocks noChangeArrowheads="1"/>
          </p:cNvSpPr>
          <p:nvPr/>
        </p:nvSpPr>
        <p:spPr bwMode="auto">
          <a:xfrm>
            <a:off x="4841875" y="4387850"/>
            <a:ext cx="38703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r>
              <a:rPr lang="zh-CN" altLang="en-US" sz="1600">
                <a:solidFill>
                  <a:srgbClr val="000000"/>
                </a:solidFill>
                <a:latin typeface="微软雅黑" panose="020B0503020204020204" pitchFamily="34" charset="-122"/>
                <a:ea typeface="微软雅黑" panose="020B0503020204020204" pitchFamily="34" charset="-122"/>
              </a:rPr>
              <a:t>“一网”（工业互联网）</a:t>
            </a:r>
            <a:endParaRPr lang="en-US" altLang="zh-CN" sz="1600">
              <a:solidFill>
                <a:srgbClr val="000000"/>
              </a:solidFill>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None/>
            </a:pPr>
            <a:r>
              <a:rPr lang="zh-CN" altLang="en-US" sz="1400">
                <a:solidFill>
                  <a:srgbClr val="000000"/>
                </a:solidFill>
                <a:latin typeface="微软雅黑" panose="020B0503020204020204" pitchFamily="34" charset="-122"/>
                <a:ea typeface="微软雅黑" panose="020B0503020204020204" pitchFamily="34" charset="-122"/>
              </a:rPr>
              <a:t>建立一个高可靠的、低延时、安全的，连接物和物的互联网</a:t>
            </a:r>
          </a:p>
        </p:txBody>
      </p:sp>
      <p:sp>
        <p:nvSpPr>
          <p:cNvPr id="438284" name="TextBox 38"/>
          <p:cNvSpPr txBox="1">
            <a:spLocks noChangeArrowheads="1"/>
          </p:cNvSpPr>
          <p:nvPr/>
        </p:nvSpPr>
        <p:spPr bwMode="auto">
          <a:xfrm>
            <a:off x="4437063" y="4476750"/>
            <a:ext cx="312737" cy="369888"/>
          </a:xfrm>
          <a:prstGeom prst="rect">
            <a:avLst/>
          </a:prstGeom>
          <a:solidFill>
            <a:srgbClr val="C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r>
              <a:rPr lang="en-US" altLang="zh-CN" sz="1800">
                <a:solidFill>
                  <a:srgbClr val="FFFFFF"/>
                </a:solidFill>
                <a:ea typeface="楷体_GB2312" pitchFamily="49" charset="-122"/>
              </a:rPr>
              <a:t>3</a:t>
            </a:r>
            <a:endParaRPr lang="zh-CN" altLang="en-US" sz="1800">
              <a:solidFill>
                <a:srgbClr val="FFFFFF"/>
              </a:solidFill>
              <a:ea typeface="楷体_GB2312" pitchFamily="49" charset="-122"/>
            </a:endParaRPr>
          </a:p>
        </p:txBody>
      </p:sp>
      <p:sp>
        <p:nvSpPr>
          <p:cNvPr id="438285" name="矩形 39"/>
          <p:cNvSpPr>
            <a:spLocks noChangeArrowheads="1"/>
          </p:cNvSpPr>
          <p:nvPr/>
        </p:nvSpPr>
        <p:spPr bwMode="auto">
          <a:xfrm>
            <a:off x="4841875" y="5287963"/>
            <a:ext cx="3870325" cy="7683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r>
              <a:rPr lang="zh-CN" altLang="en-US" sz="1600">
                <a:solidFill>
                  <a:srgbClr val="000000"/>
                </a:solidFill>
                <a:latin typeface="微软雅黑" panose="020B0503020204020204" pitchFamily="34" charset="-122"/>
                <a:ea typeface="微软雅黑" panose="020B0503020204020204" pitchFamily="34" charset="-122"/>
              </a:rPr>
              <a:t>“一平台”（工业云和智能服务平台）</a:t>
            </a:r>
            <a:endParaRPr lang="en-US" altLang="zh-CN" sz="1600">
              <a:solidFill>
                <a:srgbClr val="000000"/>
              </a:solidFill>
              <a:latin typeface="微软雅黑" panose="020B0503020204020204" pitchFamily="34" charset="-122"/>
              <a:ea typeface="微软雅黑" panose="020B0503020204020204" pitchFamily="34" charset="-122"/>
            </a:endParaRPr>
          </a:p>
          <a:p>
            <a:pPr>
              <a:spcBef>
                <a:spcPct val="0"/>
              </a:spcBef>
              <a:buFont typeface="Wingdings" panose="05000000000000000000" pitchFamily="2" charset="2"/>
              <a:buNone/>
            </a:pPr>
            <a:r>
              <a:rPr lang="zh-CN" altLang="en-US" sz="1400">
                <a:solidFill>
                  <a:srgbClr val="000000"/>
                </a:solidFill>
                <a:latin typeface="微软雅黑" panose="020B0503020204020204" pitchFamily="34" charset="-122"/>
                <a:ea typeface="微软雅黑" panose="020B0503020204020204" pitchFamily="34" charset="-122"/>
              </a:rPr>
              <a:t>所有数据最终都会汇集到工业云和大数据智能服务平台</a:t>
            </a:r>
          </a:p>
        </p:txBody>
      </p:sp>
      <p:sp>
        <p:nvSpPr>
          <p:cNvPr id="438286" name="TextBox 40"/>
          <p:cNvSpPr txBox="1">
            <a:spLocks noChangeArrowheads="1"/>
          </p:cNvSpPr>
          <p:nvPr/>
        </p:nvSpPr>
        <p:spPr bwMode="auto">
          <a:xfrm>
            <a:off x="4437063" y="5376863"/>
            <a:ext cx="312737" cy="369887"/>
          </a:xfrm>
          <a:prstGeom prst="rect">
            <a:avLst/>
          </a:prstGeom>
          <a:solidFill>
            <a:srgbClr val="C000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r>
              <a:rPr lang="en-US" altLang="zh-CN" sz="1800">
                <a:solidFill>
                  <a:srgbClr val="FFFFFF"/>
                </a:solidFill>
                <a:ea typeface="楷体_GB2312" pitchFamily="49" charset="-122"/>
              </a:rPr>
              <a:t>4</a:t>
            </a:r>
            <a:endParaRPr lang="zh-CN" altLang="en-US" sz="1800">
              <a:solidFill>
                <a:srgbClr val="FFFFFF"/>
              </a:solidFill>
              <a:ea typeface="楷体_GB2312" pitchFamily="49" charset="-122"/>
            </a:endParaRPr>
          </a:p>
        </p:txBody>
      </p:sp>
      <p:cxnSp>
        <p:nvCxnSpPr>
          <p:cNvPr id="438287" name="直接连接符 43"/>
          <p:cNvCxnSpPr>
            <a:cxnSpLocks noChangeShapeType="1"/>
          </p:cNvCxnSpPr>
          <p:nvPr/>
        </p:nvCxnSpPr>
        <p:spPr bwMode="auto">
          <a:xfrm>
            <a:off x="3627438" y="1916113"/>
            <a:ext cx="0" cy="4140200"/>
          </a:xfrm>
          <a:prstGeom prst="line">
            <a:avLst/>
          </a:prstGeom>
          <a:noFill/>
          <a:ln w="19050">
            <a:solidFill>
              <a:schemeClr val="tx1"/>
            </a:solidFill>
            <a:prstDash val="sysDash"/>
            <a:round/>
            <a:headEnd/>
            <a:tailEnd/>
          </a:ln>
          <a:extLst>
            <a:ext uri="{909E8E84-426E-40DD-AFC4-6F175D3DCCD1}">
              <a14:hiddenFill xmlns:a14="http://schemas.microsoft.com/office/drawing/2010/main" xmlns="">
                <a:noFill/>
              </a14:hiddenFill>
            </a:ext>
          </a:extLst>
        </p:spPr>
      </p:cxnSp>
      <p:sp>
        <p:nvSpPr>
          <p:cNvPr id="438288" name="等腰三角形 44"/>
          <p:cNvSpPr>
            <a:spLocks noChangeArrowheads="1"/>
          </p:cNvSpPr>
          <p:nvPr/>
        </p:nvSpPr>
        <p:spPr bwMode="auto">
          <a:xfrm rot="5400000">
            <a:off x="3068638" y="3554413"/>
            <a:ext cx="1520825" cy="765175"/>
          </a:xfrm>
          <a:prstGeom prst="triangle">
            <a:avLst>
              <a:gd name="adj" fmla="val 50000"/>
            </a:avLst>
          </a:prstGeom>
          <a:solidFill>
            <a:srgbClr val="FF0000"/>
          </a:solidFill>
          <a:ln w="9525">
            <a:solidFill>
              <a:schemeClr val="tx1"/>
            </a:solidFill>
            <a:miter lim="800000"/>
            <a:headEnd/>
            <a:tailEnd/>
          </a:ln>
        </p:spPr>
        <p:txBody>
          <a:bodyPr rot="10800000" vert="eaVert"/>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spcBef>
                <a:spcPct val="0"/>
              </a:spcBef>
              <a:buFont typeface="Wingdings" panose="05000000000000000000" pitchFamily="2" charset="2"/>
              <a:buNone/>
            </a:pPr>
            <a:endParaRPr lang="zh-CN" altLang="en-US" sz="1800">
              <a:solidFill>
                <a:srgbClr val="000000"/>
              </a:solidFill>
              <a:ea typeface="楷体_GB2312" pitchFamily="49" charset="-122"/>
            </a:endParaRPr>
          </a:p>
        </p:txBody>
      </p:sp>
      <p:sp>
        <p:nvSpPr>
          <p:cNvPr id="438289" name="Rectangle 2"/>
          <p:cNvSpPr>
            <a:spLocks noChangeArrowheads="1"/>
          </p:cNvSpPr>
          <p:nvPr/>
        </p:nvSpPr>
        <p:spPr bwMode="auto">
          <a:xfrm>
            <a:off x="0" y="760413"/>
            <a:ext cx="9144000" cy="652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spcBef>
                <a:spcPct val="20000"/>
              </a:spcBef>
              <a:buChar char="•"/>
              <a:defRPr sz="2800" b="1">
                <a:solidFill>
                  <a:schemeClr val="tx1"/>
                </a:solidFill>
                <a:latin typeface="黑体" panose="02010609060101010101" pitchFamily="49" charset="-122"/>
                <a:ea typeface="黑体" panose="02010609060101010101" pitchFamily="49" charset="-122"/>
              </a:defRPr>
            </a:lvl1pPr>
            <a:lvl2pPr marL="742950" indent="-285750">
              <a:spcBef>
                <a:spcPct val="20000"/>
              </a:spcBef>
              <a:buChar char="–"/>
              <a:defRPr sz="2400" b="1">
                <a:solidFill>
                  <a:schemeClr val="tx1"/>
                </a:solidFill>
                <a:latin typeface="黑体" panose="02010609060101010101" pitchFamily="49" charset="-122"/>
                <a:ea typeface="黑体" panose="02010609060101010101" pitchFamily="49" charset="-122"/>
              </a:defRPr>
            </a:lvl2pPr>
            <a:lvl3pPr marL="1143000" indent="-228600">
              <a:spcBef>
                <a:spcPct val="20000"/>
              </a:spcBef>
              <a:buChar char="•"/>
              <a:defRPr sz="2000" b="1">
                <a:solidFill>
                  <a:schemeClr val="tx1"/>
                </a:solidFill>
                <a:latin typeface="黑体" panose="02010609060101010101" pitchFamily="49" charset="-122"/>
                <a:ea typeface="黑体" panose="02010609060101010101" pitchFamily="49" charset="-122"/>
              </a:defRPr>
            </a:lvl3pPr>
            <a:lvl4pPr marL="1600200" indent="-228600">
              <a:spcBef>
                <a:spcPct val="20000"/>
              </a:spcBef>
              <a:buChar char="–"/>
              <a:defRPr sz="2000" b="1">
                <a:solidFill>
                  <a:schemeClr val="tx1"/>
                </a:solidFill>
                <a:latin typeface="黑体" panose="02010609060101010101" pitchFamily="49" charset="-122"/>
                <a:ea typeface="黑体" panose="02010609060101010101" pitchFamily="49" charset="-122"/>
              </a:defRPr>
            </a:lvl4pPr>
            <a:lvl5pPr marL="2057400" indent="-228600">
              <a:spcBef>
                <a:spcPct val="20000"/>
              </a:spcBef>
              <a:buChar char="»"/>
              <a:defRPr sz="2000" b="1">
                <a:solidFill>
                  <a:schemeClr val="tx1"/>
                </a:solidFill>
                <a:latin typeface="黑体" panose="02010609060101010101" pitchFamily="49" charset="-122"/>
                <a:ea typeface="黑体" panose="02010609060101010101" pitchFamily="49" charset="-122"/>
              </a:defRPr>
            </a:lvl5pPr>
            <a:lvl6pPr marL="25146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6pPr>
            <a:lvl7pPr marL="29718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7pPr>
            <a:lvl8pPr marL="34290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8pPr>
            <a:lvl9pPr marL="3886200" indent="-228600" eaLnBrk="0" fontAlgn="base" hangingPunct="0">
              <a:spcBef>
                <a:spcPct val="20000"/>
              </a:spcBef>
              <a:spcAft>
                <a:spcPct val="0"/>
              </a:spcAft>
              <a:buChar char="»"/>
              <a:defRPr sz="2000" b="1">
                <a:solidFill>
                  <a:schemeClr val="tx1"/>
                </a:solidFill>
                <a:latin typeface="黑体" panose="02010609060101010101" pitchFamily="49" charset="-122"/>
                <a:ea typeface="黑体" panose="02010609060101010101" pitchFamily="49" charset="-122"/>
              </a:defRPr>
            </a:lvl9pPr>
          </a:lstStyle>
          <a:p>
            <a:pPr algn="ctr" eaLnBrk="1" hangingPunct="1">
              <a:spcBef>
                <a:spcPct val="0"/>
              </a:spcBef>
              <a:buFontTx/>
              <a:buNone/>
            </a:pPr>
            <a:r>
              <a:rPr lang="zh-CN" altLang="en-US" sz="3200">
                <a:solidFill>
                  <a:srgbClr val="000000"/>
                </a:solidFill>
                <a:sym typeface="微软雅黑" panose="020B0503020204020204" pitchFamily="34" charset="-122"/>
              </a:rPr>
              <a:t>需要构建制造业新基础</a:t>
            </a:r>
            <a:endParaRPr lang="en-US" altLang="zh-CN" sz="3200">
              <a:solidFill>
                <a:srgbClr val="000000"/>
              </a:solidFill>
              <a:sym typeface="微软雅黑" panose="020B0503020204020204" pitchFamily="34" charset="-122"/>
            </a:endParaRPr>
          </a:p>
        </p:txBody>
      </p:sp>
    </p:spTree>
    <p:extLst>
      <p:ext uri="{BB962C8B-B14F-4D97-AF65-F5344CB8AC3E}">
        <p14:creationId xmlns:p14="http://schemas.microsoft.com/office/powerpoint/2010/main" xmlns="" val="291131523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12296</TotalTime>
  <Words>8136</Words>
  <Application>Microsoft Office PowerPoint</Application>
  <PresentationFormat>全屏显示(4:3)</PresentationFormat>
  <Paragraphs>1092</Paragraphs>
  <Slides>57</Slides>
  <Notes>27</Notes>
  <HiddenSlides>0</HiddenSlides>
  <MMClips>0</MMClips>
  <ScaleCrop>false</ScaleCrop>
  <HeadingPairs>
    <vt:vector size="6" baseType="variant">
      <vt:variant>
        <vt:lpstr>主题</vt:lpstr>
      </vt:variant>
      <vt:variant>
        <vt:i4>1</vt:i4>
      </vt:variant>
      <vt:variant>
        <vt:lpstr>嵌入 OLE 服务器</vt:lpstr>
      </vt:variant>
      <vt:variant>
        <vt:i4>0</vt:i4>
      </vt:variant>
      <vt:variant>
        <vt:lpstr>幻灯片标题</vt:lpstr>
      </vt:variant>
      <vt:variant>
        <vt:i4>57</vt:i4>
      </vt:variant>
    </vt:vector>
  </HeadingPairs>
  <TitlesOfParts>
    <vt:vector size="58" baseType="lpstr">
      <vt:lpstr>1_Office 主题</vt:lpstr>
      <vt:lpstr>国家关键基础设施工业系统安全 重大问题思考与建议                           </vt:lpstr>
      <vt:lpstr>内容提要</vt:lpstr>
      <vt:lpstr>1、立项背景：产业转型</vt:lpstr>
      <vt:lpstr>幻灯片 4</vt:lpstr>
      <vt:lpstr>幻灯片 5</vt:lpstr>
      <vt:lpstr>幻灯片 6</vt:lpstr>
      <vt:lpstr>面向全球生态，还是类云计算的新垄断？ -思考工业互联网联盟与新的使能平台</vt:lpstr>
      <vt:lpstr>工业互联网颠覆？制造业生态布局</vt:lpstr>
      <vt:lpstr>幻灯片 9</vt:lpstr>
      <vt:lpstr>幻灯片 10</vt:lpstr>
      <vt:lpstr>2、立项背景：开放互联加剧安全风险</vt:lpstr>
      <vt:lpstr>乌克兰电网攻击事件推演</vt:lpstr>
      <vt:lpstr>影响工业信息安全的态势和走向</vt:lpstr>
      <vt:lpstr>重大安全事件</vt:lpstr>
      <vt:lpstr>幻灯片 15</vt:lpstr>
      <vt:lpstr>幻灯片 16</vt:lpstr>
      <vt:lpstr>幻灯片 17</vt:lpstr>
      <vt:lpstr>小结：工控安全态势特征</vt:lpstr>
      <vt:lpstr>3、立项背景：美欧等国家战略</vt:lpstr>
      <vt:lpstr>幻灯片 20</vt:lpstr>
      <vt:lpstr>幻灯片 21</vt:lpstr>
      <vt:lpstr>幻灯片 22</vt:lpstr>
      <vt:lpstr>4、国家意义：高度重视基础设施安全</vt:lpstr>
      <vt:lpstr>幻灯片 24</vt:lpstr>
      <vt:lpstr>内容提要</vt:lpstr>
      <vt:lpstr>1、主要问题与分析</vt:lpstr>
      <vt:lpstr>挑战1：技术待突破</vt:lpstr>
      <vt:lpstr>幻灯片 28</vt:lpstr>
      <vt:lpstr>幻灯片 29</vt:lpstr>
      <vt:lpstr>挑战2：产业链安全问题</vt:lpstr>
      <vt:lpstr>幻灯片 31</vt:lpstr>
      <vt:lpstr>幻灯片 32</vt:lpstr>
      <vt:lpstr>幻灯片 33</vt:lpstr>
      <vt:lpstr>挑战3：监管能力与可行制度政策薄弱</vt:lpstr>
      <vt:lpstr>幻灯片 35</vt:lpstr>
      <vt:lpstr>幻灯片 36</vt:lpstr>
      <vt:lpstr>挑战4：政策制度与人才：尚处于起步阶段</vt:lpstr>
      <vt:lpstr>2、工业互联网与工控系统安全特点？</vt:lpstr>
      <vt:lpstr>工控系统安全：核心问题</vt:lpstr>
      <vt:lpstr>工控系统安全：核心问题</vt:lpstr>
      <vt:lpstr>工控系统安全：核心问题</vt:lpstr>
      <vt:lpstr>iPDR：安全模型</vt:lpstr>
      <vt:lpstr>工控系统安全：技术路线</vt:lpstr>
      <vt:lpstr>工控系统安全：概念技术体系</vt:lpstr>
      <vt:lpstr>工控系统安全：参考架构</vt:lpstr>
      <vt:lpstr>项目：工作过程</vt:lpstr>
      <vt:lpstr>内容提要</vt:lpstr>
      <vt:lpstr>建议1：形成国家顶层的战略性、系统性规划</vt:lpstr>
      <vt:lpstr>幻灯片 49</vt:lpstr>
      <vt:lpstr>建议2：开展周期性工业安全检测和评估活动，完善等级保护规范标准</vt:lpstr>
      <vt:lpstr>建议3：建立国家级安全 保障机构及服务平台</vt:lpstr>
      <vt:lpstr>建议4：加快工业安全技术研究，建立工业安全技术体系</vt:lpstr>
      <vt:lpstr>建议5：加强自主工控产品及供应链 安全可控战略部署</vt:lpstr>
      <vt:lpstr>建议6:完善工业系统安全制度与法律体系，推动人才培养和国际合作交流</vt:lpstr>
      <vt:lpstr>谢谢！</vt:lpstr>
      <vt:lpstr>趋势三：集中式到自治无中心式</vt:lpstr>
      <vt:lpstr>安全特点</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网络化软件技术研究报告                          ——软件3.0：趋势与挑战</dc:title>
  <dc:creator>wangxu</dc:creator>
  <cp:lastModifiedBy>shuai.ma@gmail.com</cp:lastModifiedBy>
  <cp:revision>1439</cp:revision>
  <dcterms:created xsi:type="dcterms:W3CDTF">2016-03-15T01:53:00Z</dcterms:created>
  <dcterms:modified xsi:type="dcterms:W3CDTF">2020-10-21T04:33:33Z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